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9" r:id="rId3"/>
    <p:sldMasterId id="2147483734" r:id="rId4"/>
    <p:sldMasterId id="2147483747" r:id="rId5"/>
  </p:sldMasterIdLst>
  <p:notesMasterIdLst>
    <p:notesMasterId r:id="rId29"/>
  </p:notesMasterIdLst>
  <p:sldIdLst>
    <p:sldId id="256" r:id="rId6"/>
    <p:sldId id="425" r:id="rId7"/>
    <p:sldId id="257" r:id="rId8"/>
    <p:sldId id="397" r:id="rId9"/>
    <p:sldId id="398" r:id="rId10"/>
    <p:sldId id="401" r:id="rId11"/>
    <p:sldId id="399" r:id="rId12"/>
    <p:sldId id="402" r:id="rId13"/>
    <p:sldId id="414" r:id="rId14"/>
    <p:sldId id="426" r:id="rId15"/>
    <p:sldId id="427" r:id="rId16"/>
    <p:sldId id="428" r:id="rId17"/>
    <p:sldId id="429" r:id="rId18"/>
    <p:sldId id="430" r:id="rId19"/>
    <p:sldId id="431" r:id="rId20"/>
    <p:sldId id="400" r:id="rId21"/>
    <p:sldId id="422" r:id="rId22"/>
    <p:sldId id="424" r:id="rId23"/>
    <p:sldId id="423" r:id="rId24"/>
    <p:sldId id="432" r:id="rId25"/>
    <p:sldId id="384" r:id="rId26"/>
    <p:sldId id="421" r:id="rId27"/>
    <p:sldId id="395" r:id="rId28"/>
  </p:sldIdLst>
  <p:sldSz cx="12192000" cy="6858000"/>
  <p:notesSz cx="6877050" cy="96567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6541" autoAdjust="0"/>
  </p:normalViewPr>
  <p:slideViewPr>
    <p:cSldViewPr>
      <p:cViewPr varScale="1">
        <p:scale>
          <a:sx n="98" d="100"/>
          <a:sy n="98" d="100"/>
        </p:scale>
        <p:origin x="108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5-01-03T17:35:13.294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106 109 0,'35'0'110,"0"0"-48,1 0-46,-1 0-1,0 0 1,0 0 0,1 0-16,-1 0 15,36 0-15,-36 0 16,0 0 0,0 0-16,1 0 15,-1 0 1,0 0-16,1 0 15,-1 0 32,35 0-31,-34 0-16,-1 0 16,0 0-1,0 0 1,1 0-1,-1 0 17,0 0-17,1 0 17,-1 0-17,0 0 1,0 0-1,1 0 1,-1 0-16,0 0 31,1 0-31,-1 0 32,0 0-17,0 0 1,1 0-16,-1 0 15,35 0 1,-34 0 0,-1 0-16,0 0 15,1 0-15,-1 0 16,0 0 0,0 0-1,1 0 1,-1 0 15,0 0-15,1 0-16,-1 0 15,35-36 1,-34 36 0,-1 0-1,0 0 16,0 0-15,1 0 0,-1 0-1,0 0 1,1 0-16,-1 0 16,0 0-1,0 0 1,1 0-16,-1 0 15,0 0-15,1 0 16,-1 0-16,0 0 16,0 0-1,1 0 17,-1 0-17,35 0 16,-34 0-31,34 0 16,-34 0 0,-1 0-16,0 0 15,0 0 1,1 0-16,-1 0 31,0 0-15,1 0-1,-1 0-15,0 0 16,0 0 0,1 0-1,-1 0 1,0 0-16,0 0 16,1 0-16,-1 0 15,0 0 16,1 0-15,-1 0 0,0 0 15,0 0-15,1 0-1,-1 0 1,0 0 15,1 0-15,-1 0-16,0 0 31,0 0-15,1 0-1,-1 0-15,0 0 16,0 0-1,1 0 1,-1 0 0,0 0-1,1 0 1,-1 0 0,0 0-1,0 0 1,1 0-1,-1 0 17,0 0-32,1 0 31,-1 0-15,0 0-1,0 0 1,1 0-1,-1 0 17,0 0-17,0 0 1,1 0 0,-1 0-1,0 0-15,1 0 16,-1 0-1,0 0 17,0 0-32,1 0 15,-1 0 1,36 0 15,-36 0-31,0 0 16,0 0-1,1 0 1,34 0-16,-35 0 16,1 0-1,-1 0-15,0 0 16,1 0 0,34 0-1,-35 0 1,1 0-16,-1 0 15,36 0-15,-1 0 16,-35 0 0,1 0-1,-1 0-15,0 0 32,0 0-17,1 0 1,-1 0-16,0 0 31,1 0 0,-1 0-15,0 0 0,0 0 46,1 0-31,-1 0 1,0 0-1,1 0 0,-1 0 0,0 0 454,-35 36-392,0-1-46,0 0-31,0 1 0,0-1 62,0 0-16,0 0-15,0 1 62,0-1 16,0 0-46,0 1 77,0-1 16,0 0-47,0 0-47,-35-35 219,-36 36-266,36-36 16,0 0-16,-1 0-15,1 0-1,0 0 1,0 0 15,-1 0 16,1 0-31,0 0 15,-1 0 0,1 0 0,0 0-15,0 0 0,-1 0 31,1 0-16,0 0-16,0 0 17,-1 0-1,-34 0-15,34 0 15,1 0 0,0 0 0,0 0-15,-1 0 0,1 0-1,0 0 32,-1 0-31,1 0 15,0 0 0,-36 0-15,36 0-1,0 0 17,-36 0 15,36 0-16,0 0-16,-1 0-15,1 0 16,0 0 0,0 0-1,-1 0-15,1 0 16,0 0 0,-1 0-1,1 0 1,35 35-16,-35-35 15,0 0 1,-1 0 15,1 0-31,0 0 32,0 0 14,-1 0-14,1 0-17,0 0 32,-1 0-16,1 0-15,0 0 0,0 0-16,-36 0 15,0 0 17,36 0-32,0 0 0,-36 0 31,36 0-16,0 0 1,-36 0 0,36 0-1,0 0 1,-1 0-16,1 0 31,0 0-15,0 0 15,-1 0 0,1 0-15,0 0 0,-1 0-1,1 0 1,0 0-16,0 0 15,-1 0 17,1 0-32,0 0 15,0 0 1,-1 0-16,1 0 16,0 0-1,-36 0 1,36 0 15,-36 0 0,36 0-15,0 0 0,-36 0-1,36-35-15,0 35 16,-1 0-16,1 0 15,0 0 1,0 0-16,-1 0 16,1 0-16,0 0 15,35-36-15,-36 36 16,-34 0 0,-1-35 62,36 35-63,0 0-15,-1-35 16,1 35-16,0 0 16,0 0-16,-1 0 15,1 0 16,-35 0-15,-1-35-16,0 35 16,1 0-16,-1-36 15,1 36-15,34 0 16,-34 0-16,35 0 16,-1 0-16,1-35 15,-35 35 1,34-35-16,1 35 31,0 0-15,-1 0-1,-34 0 1,35 0-16,-1 0 31,1 0-31,0 0 31,-1 0-15,1 0 0,0 0-1,0 0 1,-1 0 0,1 0-1,0 0 1,0 0 46,-1 0 63,1 0-109,0 0-16,-1 0 16,1 0-1,0 35-15,0-35 16,-71 0-16,70 35 15,1-35 1,0 0-16,0 0 31,-1 0 1,1 0 30,0 36 1,0-36-1,35 35-15,-36 0-16,1-35-15,35 35-1,0 1 110,35-36-78,1 0-15,-1 0 14,35 0-30,-34 0 0,-1 0-16,0 0 15,0 0-15,1 0 16,-1 0-16,0 0 16,1 0-16,-1-36 15,35 36 1,-34-35-16,-1 35 15,36 0-15,-36-35 16,35 35 0,-34 0-16,-1-35 15,0 35 1,0 0 0,1 0 15,-1 0-16,0 0 1,1 0 47,-1 0-48,0 0 1,0 0-1,1 0 1,-1 0-16,0 0 47,1 0-16,-1 0-15,0 0 15,36 35 16,-36-35 15,0 0 1,0 0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3-01-09T17:03:00.047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50 0,'37'0'234,"0"0"-234,36 37 16,1-37-16,-37 0 16,0 0-16,-1 0 0,-36 37 15,37-37 16,0 0-15,0 0 0,0 0-1,-1 0 48,1 0-48,0 0 1,0 0 15,0 0-15,36 0 0,-36 0-1,0 0 48,0 0-48,0 0 32,-1 0-31,1 0 31,0 0-32,0 0 1,0 0 0,-1 0-16,1 0 15,0 0 1,0 0-16,0 0 31,-1 0 16,1 0-31,0 0-1,0-37 1,-37 0-16,74 37 15,-38 0 1,1 0 15,0 0 1,0-37-17,0 37 63,36 0-46,-36 0-17,0 0 63,0 0-15,-1 0-63,1 0 31,0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5-01-03T17:35:34.343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11 100 0,'36'0'125,"-1"0"-125,0 0 15,1 0-15,-1 0 16,0 0-16,0 0 16,36 0-1,-36 0-15,0 0 16,36 0-16,0 0 16,-36 0-1,0 0-15,0 0 16,1 0-16,-1 0 15,0 0-15,36 0 16,-36 0-16,0 0 16,1 0-16,-1 0 15,0 0 1,0 0-16,1 0 16,-1 0-1,0 0-15,71 0 16,-35 0-16,-36 0 15,36 0-15,-1 0 16,1 0 0,-36 0-16,35 0 15,-34 0-15,-1 0 16,0 0-16,1 0 16,34 0-16,-35 0 15,36 0 1,-36 0-1,36 0-15,-36 0 16,0 0-16,36 0 16,-1 0-16,36 0 15,-35 0-15,-1 0 16,1 0-16,-36 0 16,1 0-16,-1 0 15,0 0 1,0 0-16,1 0 15,-1 0-15,0 0 16,0 0 0,1 0-1,-1 0-15,0 0 16,1 0 0,34 0-1,1 0-15,-36 0 16,0 0-16,71 0 15,-71 0 1,36 0-16,-36 0 16,36 0-16,-36 0 15,0 0-15,1 0 16,-1 0-16,0 0 16,36 35-16,-36-35 15,0 0-15,1 0 16,69 0-16,-69 0 15,-1 0-15,35 0 16,1 0-16,-36 0 16,1 0-16,-1 0 15,0 0-15,0 0 16,1 0 0,-1 0-1,0 0-15,1 0 16,34 0-1,-35 0-15,36 0 16,-1 0-16,1 0 16,0 0-16,-36 0 15,71 0-15,-71 35 16,36-35-16,-36 0 16,35 0-16,-34 0 15,-1 0 1,0 0-16,0 0 15,1 0-15,-1 0 16,0 0-16,36 0 16,-36 0-16,36 0 15,-1 0-15,-34 0 16,-1 0-16,71 0 16,-71 0-1,0 0-15,36 0 16,-36 0-1,0 0 1,1 0-16,-1 0 16,35 0-1,-34 0 1,-1 0-16,0 0 16,1 0-1,-1 0 1,0 0 15,0 0-15,1 0-1,-1 0 1,0 0 0,36 0 15,-36 0-16,0 0 17,1 0-17,-1 0 1,0 0 0,0 0-1,1 0 48,-1 0-48,0 0 17,1 0-17,-1 0 32,0 0-31,0 0 15,1 0 0,-1 0 16,0 0-31,0 0 15,1 0-15,-1 0 30,0 0-30,1 0 0,-1 0 15,0 0 0,0 0-15,1 0 15,-1 0 32,0 0-17,1 0-30,-1 0 47,0 0 15,0 0 31,-35 36 110,0-1 15,0 0-203,0 1-15,0-1 15,0 0 1,0 0-1,0 1-16,0-1 17,0 0-1,0 1 16,0-1-16,0 0 63,0 0-16,-35-35 125,0 0-156,-36 0-31,36 0 15,0 0 16,-1 0 0,1 0-47,0 0 31,0 0-16,-1 0-15,1 0 16,0 0 0,-1 0-1,-34 0 17,35 0-17,-1 0 1,1 0-1,0 0-15,0 0 16,-1 0 31,1 0-31,0 0-1,-1 0 1,1 0-16,0 0 15,0 0 1,-1 0 0,1 0-1,0 0 1,-1 0-16,-34 0 16,35 0-16,-1 0 15,1 0-15,0 0 16,0 0-1,-1 0-15,-34 0 16,34 0-16,-34 0 16,35 0-1,-1 0-15,1 0 16,0 0-16,-1 0 16,1 0-1,0 0-15,-36 0 16,36 0-16,0 0 15,-36 0-15,-35 0 16,36 0-16,-36 0 16,-35 0-16,70 0 15,-34 0-15,69 0 16,1 0 0,0 0-1,-36 0 1,36 0-1,-36 0-15,1 0 16,-1 0-16,-35 0 16,36 0-16,-1 0 15,36 0-15,-71 0 16,71 0 0,-71 0-16,71 0 15,-36 0 1,-35 0-16,71 0 15,-35 0-15,34 0 16,-34 0-16,-36 0 16,71 0-16,-1 0 15,1 0-15,0 0 16,-1 0 0,1 0-16,0 0 15,-36 0 1,36 0-16,0 0 15,0 0-15,-1 0 16,1 0 0,0 0-16,-1 0 15,-34 0 1,35 0 0,-1 0-16,1 0 15,-71 0-15,71 0 16,0 0-16,-1 0 15,1 0 1,0 0-16,0 0 16,-1 0-1,1 0-15,0 0 16,-1 0-16,1 0 16,0 0-16,-36 0 15,1 0-15,34 0 16,1 0-16,0 0 15,0 0 1,-1 0-16,1 0 31,0 0-15,-36 0 0,36 0-16,-36 0 15,36 0-15,-35 0 16,34 0-1,1 0-15,-36 0 16,36 0 0,0 0-16,0 0 15,-1 0 1,1 0-16,-35 0 16,34 0-1,1 0-15,0 0 16,-36 0-16,1 0 15,34 0 1,1 36-16,0-36 16,-1 0 15,1 0 16,0 0-32,0 0 1,-1 0 0,1 0 15,0 0-15,0 0-1,-1 0-15,1 0 16,-36 0-16,1 0 15,35 0-15,-36 0 16,36 0-16,-36 0 16,36 0-1,0 0 1,-1 0-16,1 0 16,0 0 15,0 0 47,-1 0 297,1 0-328,0 0 78,35 35-78,-36-35 171,36-35-155,0-1 31,0 1-79,0 0 1,0 0-16,0-1 16,0 1-1,0 0-15,0-1 47,0 1 0,36 0-16,-1 35 79,0 0-95,1 0 1,-1 0-1,0 0 1,0 0 0,36 0-16,-1 0 15,-34 0-15,34 0 16,1 0-16,-36 0 16,0 0-16,1 0 15,-1 0 1,0 0-16,1 0 15,-1 0-15,0 0 16,0 0-16,71 0 16,-71 0-16,1 0 15,34 0-15,1 0 16,-36 0-16,36 0 16,-1 0-1,-34 0-15,-1 0 16,35 0-16,36 0 15,0 0-15,0 0 16,-36 0-16,36 0 16,-35 0-16,-36 0 15,0 0-15,1 0 16,-1 0-16,0 0 16,0 0-16,1 0 15,34 0-15,1 0 16,-1 0-16,1 0 15,35 0-15,-36 0 16,1 0-16,-1 0 16,1 0-1,-36 0 1,36 0-16,-36 0 16,0 0-16,1 0 15,34 0-15,-34 0 16,-1 0-16,35 0 15,-34 0-15,34 0 16,-35 0-16,71 0 16,-35 0-16,35 0 15,-71 0-15,36 0 16,-1 0-16,-35 0 16,36 0-16,35 0 15,-71 0-15,36 0 16,-36 0-16,35 0 15,-34 0-15,-1 0 16,0 0-16,1 0 16,-1 0-1,0 0 1,0 0-16,1 0 16,-1 0-16,35 0 15,1 0-15,-36 0 16,1 0-16,34 0 15,-35 0 1,36 0 0,-36 0-16,1 0 15,-1 0-15,0 0 16,0 0 0,1 0-1,-1 0 1,0 0-1,0 0-15,36 0 16,0 0-16,-36 0 16,0 0-16,0 0 15,36 0-15,0 0 16,-36 0-16,0 0 16,36 0-16,-1 0 15,-35 0 1,1 0 15,-1 0-15,0 0-16,1 0 15,-1 0-15,0 0 16,0 0 0,1 0-1,-1 0 1,36 0-1,-36 0 1,0 0-16,36 0 16,-36 0-1,0 0 17,36 0-1,-36 0 0,0 0 0,1 0-15,-1 0 0,0 0-1,0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5-01-03T17:46:25.64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34 0 0,'35'0'234,"1"0"-203,-1 0-15,0 0 0,0 0-1,36 35-15,-36 1 16,0-36-16,71 0 15,-70 0-15,-1 0 16,35 0-16,-34 0 16,-1 35-1,0-35-15,1 0 16,-1 35 0,0-35 15,0 0-31,1 0 31,-1 0-31,0 0 16,0 0-1,1 0 1,-1 0 0,0 0-1,1 0 1,-1 0-1,35 0-15,-34 0 16,-1 0-16,0 0 16,1 0-16,-1 0 15,0 0-15,0 0 16,1 0-16,-1 0 16,0 0-16,0 0 15,1 0-15,-1 0 16,0 0-16,36 0 15,-36 0 1,0 0 0,1 0-1,-1 0 1,0 0 0,1 0-1,-1 0 1,0 0-1,0 0 1,1 0 0,-1 0-1,0 0 1,0 0-16,1 0 16,-1 0-1,0 0-15,1 0 16,-1 0-1,0 0-15,0 0 16,1 0 0,-1 0-1,0 0-15,1 0 16,-1 0 0,0 0-1,0 0 1,1 0-1,-1 0 1,0 0-16,0 0 16,1 0-1,34 35 1,-34-35 15,-1 0-15,0 0-1,0 0-15,1 0 16,-1 0 0,36 0-1,-36 0 1,0 0 0,0 0-16,1 0 15,-1 0-15,0 0 16,0 0-1,1 0 1,-1 0-16,0 0 16,1 0-1,-1 0-15,35 0 16,-34 0 0,-1 0-1,0 0 1,1 0 15,-1 0-15,0 0-1,0 0-15,1 0 16,-1 0 0,0 0-1,0 0-15,1 0 16,-1 0-1,0 0 1,1 0 0,-1 0-1,0 0 1,0 0 0,1 0-16,-1 0 15,0-35 1,1 35-1,-1 0 1,0 0-16,0 0 31,1 0-15,-36-35 0,35 35-16,0 0 0,0 0 31,1 0-16,-1 0 1,0 0-16,1 0 31,-1 0-31,0 0 16,0 0 0,1 0-16,-1 0 15,0 0 1,1 0-16,-1 0 31,0 0-15,0 0-1,1 0 1,-36-35-16,35 35 16,0 0-1,0 0 1,1 0-1,-1 0 17,0 0-1,1 0-15,-1 0-1,0 0 1,0 0 15,1 0-31,-1 0 16,0 0-1,1 0 17,-1 0-17,0 0 1,0 0-1,1 0 1,-1 0 0,0 0 15,0 0-31,1 0 31,-1 0-15,0 0 31,1 0-16,-1 0 0,0 0-15,0 0 31,1 0 0,-1 0-16,0 0-31,1 0 31,-1 0 0,0 35 204,-35 0-142,0 0-46,0 1-15,0-1-1,0 0-16,35-35-15,-35 36 16,0-1 0,0 0 15,0 0-15,0 1-1,0-1 1,0 0 15,0 1 0,0-1 1,0 0 14,0 0 1,0 1 47,0-1-63,0 0 16,-35-35 438,0 0-423,0 0 1,-1 0-17,1 0-14,0 0 46,-1 0-16,1 0-46,0 0 15,0 0 0,-1 0 1,1 0-17,0 0 17,35-35-32,-36 35 31,1 0 16,0 0-32,0 0 17,35-35-32,-36 35 0,1 0 31,0 0-16,0 0 17,-1 0-17,1 0 1,0 0-16,-1 0 16,-34 0-1,35 0 1,-1 0-1,1 0 1,0 0 0,-1 0-1,1 0 1,0 0 0,0 0-1,-1 0 16,1 0 1,0 0-1,0 0-15,-1 0 15,1 0-16,0 0 1,-1 0 0,1 0-1,0 0 1,0 0-16,-1 0 16,1 0-1,0 0 16,-1 0-15,1 0 0,0 0 15,0 0-15,-1 0-16,1 0 15,0 0 32,0 0-31,-1 0-1,1 0 1,0 0 0,-1 0-16,1 0 15,0 0 16,0 0 16,-1 0-31,1 0 0,0 0-1,-1 0 16,1 0-15,0 0 0,0 0 15,-1 0-15,1 0-1,0 0 1,0 0-1,-1 0 1,1 0-16,0 0 16,-1 0 15,1 0 0,0 0 16,0-36-16,-1 36 16,1 0-16,0 0-15,-1 0 0,1 0-16,0 0 15,0 0 1,-36 0 0,36 0-1,0 0 1,-1 0-1,1 0 1,0 0 15,-1 0-15,1 0 0,0 0-1,0 0-15,-1 0 31,1 0-15,0 0 0,-1 0-1,1 0 17,0 0-17,0 0 16,-1 0-15,1 0 0,0 0 15,0 0-15,-1 0-1,1 0 1,0 0-16,-1 0 15,1 0 1,-35 0-16,34 0 16,1 0-16,0 0 15,-36 0 1,36 0-16,-36 0 16,36 0-1,0 0 1,0 0-16,-1 0 15,-34 0 1,34 0 0,1 0-16,-35 0 15,34 0 17,1 0-32,0 0 15,-36 0-15,1 0 16,34 0-16,1 0 15,0 0 1,0 0 31,35 36-47,-36-36 16,1 0-1,0 0 1,-1 35-16,1-35 31,0 0-15,0 0 15,-1 0-15,1 0-1,0 0-15,-1 0 16,1 0-16,0 0 15,0 0-15,-1 0 16,1 0 0,0 0 31,0 0-1,-1 0-30,1 0-16,0 0 31,-1 0 1,1 0-17,0 0 1,0 0-1,-1 0 1,1 0 0,0 0-1,-1 0 1,1 0 0,0 0-16,0 0 15,-1 0 48,1 0-32,0 0-15,0 0-1,-1 0 126,-34 35 296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5-01-03T17:46:42.095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-1 34 0,'0'-35'31,"70"35"141,-34 0-140,-1 0-17,0 0 1,1 0-1,-1 0 1,0 0 15,0 0-15,1 0 0,-1 35-1,0-35 1,1 0 15,-1 0-15,0 35-1,0-35-15,1 0 16,-1 0 0,0 0-16,1 0 15,34 0 1,-34 0-1,34 0-15,-35 0 16,36 0 0,-36 0-1,1 0 1,-1 0-16,0 0 16,0 0-1,1 0-15,-1 0 16,0 0-16,1 0 15,-1 0-15,0 0 16,1 0 0,-1 0-16,0 0 15,0 0-15,36 0 16,-36 0-16,1 0 16,-1 0-1,0 0 16,0 0-31,1 0 16,-1 0 0,0 0-16,1 0 15,-1 0-15,0 0 16,1 0 15,-1 0-31,0 0 16,0 0-1,1 0 1,-1 0-16,36 0 16,-36 0-1,35 0 1,-34 0 0,-1 0-1,36 0 16,-36 0-15,0 0 0,36 0-1,-36 0 1,0 0 0,1 0-16,-1 0 15,0 0-15,1 0 16,34 0-16,-35 0 15,1 0-15,-1 0 16,0 0 15,1 0-15,-1 0 0,0 0-16,1 0 31,-1 0-16,0 0-15,0 0 16,1 0 0,-1 0-1,0 0 1,1 0 0,-1 0-1,0 0-15,0 0 16,1 0-16,-1 0 15,0 0-15,36 0 16,-36 0 0,1 0-16,-1 0 15,0 0 17,0 0-17,1 0 1,-1 0-1,0 0 17,1 0-17,-1 0 17,0 0-17,0 0 16,1 0 1,-1 0-17,36 0 17,-36 0-1,0 0 16,0 36 125,-35-1 296,0 1-436,0-1-1,0 0 0,0 1-15,0-1 15,0 0-15,0 1 15,0-1 16,0 0 15,0 1-46,0-1 31,-35 0 312,0-35-296,0 0-32,-1 0-16,1 0 1,0 0 15,-1 0-15,1 0 15,0 36-15,0-36-1,-1 0 1,1 0-16,0 35 16,-1-35 15,1 0-15,0 0-16,0 0 31,-1 0-16,1 0-15,0 0 16,-1 0-16,1 0 16,0 0-1,-1 0 1,-34 0 15,35 0-15,-1 0-1,1 0 1,0 0 0,-1 0-1,1 0 1,0 36 0,0-36-16,-36 0 15,36 0 1,-1 0-16,1 0 15,0 0 17,-1 0-32,1 0 15,0 0 1,-36 0-16,36 0 16,0 0-1,-1 0 1,1 0 31,0 0-32,0 0 17,-1 0-17,1 0-15,0 0 16,-1 0-1,-34 0 17,34 0-17,1 0-15,0 0 16,-36 0-16,36 0 16,-36 0-1,36 0 1,0 0-1,0 0 17,-1 0-32,-34 0 15,34 0 1,1 0-16,0 0 16,-1 0-16,-34 0 15,35 0-15,-1 0 16,-34 0-1,34 0 1,1 0-16,0 0 16,0 0-16,-1 0 15,1 0 1,0 0 0,-1 0-1,1 0 1,0 0-16,-1 0 15,1 0 1,0 0 0,0 0 15,-1 0-31,1 0 16,0 0-1,-1 0 16,1 0-15,0 0 0,0 0 15,-1 0-15,1 0-1,0 0 1,-1 0 15,1 0-15,0 0-1,-1 0 17,1 0-17,0 0 1,0 0-1,-1 0 32,1 0-15,0 0 61,-1 0-46,1 0 31,0 0-31,0 0 31,-1 0 0,1 0 32,0 35 296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5-01-03T17:47:21.031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0,'0'35'78,"35"-35"-15,0 0-63,0 0 16,1 0-1,-36 36-15,35-36 16,0 0-16,0 0 15,1 0 1,-1 0 15,0 0-31,1 0 16,34 0 0,-35 0-1,1 0-15,-1 0 16,0 0-16,71 0 15,-71 0-15,1 0 16,-1 0-16,35 0 16,-34 0-16,-1 0 15,36 0-15,-36 0 16,0 0 0,0 0 15,1 0-31,-1 0 15,0 0 1,1 0-16,-1 0 16,0 0-1,0 0-15,1 0 16,-1 0-16,0 0 16,0 0-1,36 0 1,-36 0-16,1 0 15,-1 0-15,35 0 16,1 0-16,-36 0 16,1 0-16,34 0 15,-35 0 1,36 0 0,-36 0-16,0 0 15,36 0 1,-36 0-1,1 0 1,-1 0-16,0 0 16,0 0-1,1 0 1,-1 0-16,0 0 16,1 0-16,-1 0 15,0 0 1,0 0-16,1 0 15,-1 0-15,0 0 16,0 0-16,36 0 16,-36 0-16,36 0 15,-36 0-15,71 0 16,-35 0-16,-1 0 16,1 0-16,-1 0 15,36 0-15,-71 0 16,71 0-16,-71 0 15,1 0-15,-1 0 16,0 0-16,1 0 16,-1 0-1,0 0-15,0 0 16,1 0-16,-1 0 16,0 0-1,0 0-15,1 0 16,34 0 15,-34 0-15,-1 0-1,0 0 1,0 0 0,1 0-1,-1 0 1,0 0 31,1 0-32,-1 0 1,0 0 46,0 0 17,1 0 30,-36 35-31,-36-35-31,36 35-16,0 0-31,0 1 31,0-1 1,0 0-17,-35 1 1,35-1 15,0 0 0,0 0 1,0 1-1,-35-36 250,0 0-234,-1 0-16,1 0 1,0 0-17,-1 0 1,1 0-1,0 0 1,0 0 0,-1 0-1,1 0-15,0 0 32,-1 0-32,1 0 15,0 0-15,0 0 31,-1 0-15,1 0 0,0 0-1,0 0 1,-1 0-16,1 0 16,0 0-1,-1 0 1,1 0 15,0 0-15,0 0-1,-1 0-15,1 0 16,0 0 0,-1 0-1,1 0 1,0 0-1,0 0 1,-1 0 0,-34 0-16,35 0 15,-1 0 1,1 0-16,0 0 16,-1 0 30,1 0-30,0 0 0,0 0-1,-1 0-15,1 0 16,0 0 0,-1 0-1,1 0 1,0 0-16,0 0 31,-1 0 0,1 0-15,0 0 0,0 0-1,-1 0 1,1 0-16,0 0 15,-1 0 17,1 0-17,0 0-15,0 0 16,-1 0 0,1 0-1,0 0-15,-1 0 16,1 0-16,0 0 15,0 0 1,-1 0 0,1 0-1,0 0-15,0 0 16,-36 0 0,36 0-1,-1 0 1,1 0-1,0 0 1,0 0 15,-1 0-31,1 0 16,0 0-16,-1 0 16,1 0 15,0 0-31,35 35 15,-35-35 1,-1 0 0,1 0 15,0 0-31,0 35 31,-1-35-15,1 0 15,0 0-15,-1 0-16,1 0 15,35 36-15,-70-36 16,34 0 0,1 0-1,0 0 1,-1 0-1,1 0 17,0 0-17,0 0 1,-1 35-16,-34-35 16,35 0 15,-1 0-16,1 0 1,0 0 0,-1 0-1,1 0 1,0 0 0,0 0-1,-1 0 1,1 0-1,0 0 1,-1 0 0,1 0-16,0 0 47,0 0-16,-1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11-20T17:22:36.329"/>
    </inkml:context>
    <inkml:brush xml:id="br0">
      <inkml:brushProperty name="width" value="0.33333" units="cm"/>
      <inkml:brushProperty name="height" value="0.66667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73 0,'36'0'157,"0"0"-64,0 0-77,1 0 0,-1 0-16,0 0 15,1 0 1,-1 0-1,0 0 48,37 0-32,-37 0-15,0 0-1,1 0 1,-1 0 93,0 0-77,0 0-17,1 0 17,-37-36-17,36 36 16,0 0 63,1 0-47,-1 0 31,0 0-47,0 0 1,1 0-1,-1-37-15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11-20T17:22:41.932"/>
    </inkml:context>
    <inkml:brush xml:id="br0">
      <inkml:brushProperty name="width" value="0.33333" units="cm"/>
      <inkml:brushProperty name="height" value="0.66667" units="cm"/>
      <inkml:brushProperty name="color" value="#FFC000"/>
      <inkml:brushProperty name="tip" value="rectangle"/>
      <inkml:brushProperty name="rasterOp" value="maskPen"/>
      <inkml:brushProperty name="fitToCurve" value="1"/>
    </inkml:brush>
  </inkml:definitions>
  <inkml:trace contextRef="#ctx0" brushRef="#br0">0 38 0,'36'-37'266,"1"37"-235,35 0-15,-36 0 31,1 0 0,-1 0-16,0 0-15,1 0 77,-1 0-77,0 0 0,0 0-1,1 0 1,-1 0 93,0 0-31,1 0-46,-1 0 14,0 0 158,0 0-142,1 0 1,-1 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11-20T17:23:25.863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 0,'73'0'281,"-1"0"-266,1 0-15,-1 0 16,1 0-16,0 0 16,-37 0-16,36 0 15,-35 0-15,-1 0 16,0 0 0,1 0 249,-1 0-265,0 36 0,0-36 16,1 0-1,-1 0-15,73 0 16,-73 0 0,37 0-16,-1 0 15,-35 0 17,-1 0 249,-36-36-281,36 36 15,0 0 610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11-20T18:40:19.268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 0,'73'0'281,"-1"0"-266,1 0-15,-1 0 16,1 0-16,0 0 16,-37 0-16,36 0 15,-35 0-15,-1 0 16,0 0 0,1 0 249,-1 0-265,0 36 0,0-36 16,1 0-1,-1 0-15,73 0 16,-73 0 0,37 0-16,-1 0 15,-35 0 17,-1 0 249,-36-36-281,36 36 15,0 0 610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0055" cy="482837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5405" y="0"/>
            <a:ext cx="2980055" cy="482837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r">
              <a:defRPr sz="1200"/>
            </a:lvl1pPr>
          </a:lstStyle>
          <a:p>
            <a:fld id="{7647DFB3-1DC3-4210-B9D9-143A02E1F6E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35725" cy="3621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76" tIns="47238" rIns="94476" bIns="47238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7705" y="4586964"/>
            <a:ext cx="5501640" cy="4345543"/>
          </a:xfrm>
          <a:prstGeom prst="rect">
            <a:avLst/>
          </a:prstGeom>
        </p:spPr>
        <p:txBody>
          <a:bodyPr vert="horz" lIns="94476" tIns="47238" rIns="94476" bIns="4723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172249"/>
            <a:ext cx="2980055" cy="482837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5405" y="9172249"/>
            <a:ext cx="2980055" cy="482837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r">
              <a:defRPr sz="1200"/>
            </a:lvl1pPr>
          </a:lstStyle>
          <a:p>
            <a:fld id="{091955D7-A4C8-44AE-9B5B-C449F962E7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0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76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overall conclusion of the study is that b</a:t>
            </a:r>
            <a:r>
              <a:rPr lang="en-US" dirty="0">
                <a:solidFill>
                  <a:prstClr val="white"/>
                </a:solidFill>
              </a:rPr>
              <a:t>y default, all drivers assumed the DD technique in the pretest. The experimental group, after going through the </a:t>
            </a:r>
            <a:r>
              <a:rPr lang="en-US" dirty="0" err="1">
                <a:solidFill>
                  <a:prstClr val="white"/>
                </a:solidFill>
              </a:rPr>
              <a:t>tutorial+simulator</a:t>
            </a:r>
            <a:r>
              <a:rPr lang="en-US" dirty="0">
                <a:solidFill>
                  <a:prstClr val="white"/>
                </a:solidFill>
              </a:rPr>
              <a:t> joint block, adopted the DI technique, which involved a lower speed variance and fuel consumption, and a greater following distance and distance dispersion. The average speed of the experimental DI group was significantly lower in the posttest, but we will come to that result later.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091955D7-A4C8-44AE-9B5B-C449F962E736}" type="slidenum">
              <a:rPr lang="en-US">
                <a:solidFill>
                  <a:prstClr val="black"/>
                </a:solidFill>
                <a:latin typeface="Calibri"/>
              </a:rPr>
              <a:pPr defTabSz="944758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75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0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091955D7-A4C8-44AE-9B5B-C449F962E736}" type="slidenum">
              <a:rPr lang="en-US">
                <a:solidFill>
                  <a:prstClr val="black"/>
                </a:solidFill>
                <a:latin typeface="Calibri"/>
              </a:rPr>
              <a:pPr defTabSz="944758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379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2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0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change traffic flows,</a:t>
            </a:r>
            <a:r>
              <a:rPr lang="en-US" baseline="0" dirty="0"/>
              <a:t> traffic jams in particular, t</a:t>
            </a:r>
            <a:r>
              <a:rPr lang="en-US" dirty="0"/>
              <a:t>he individual driver should learn to Drive to keep Inertia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3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The video shows a driver following the typical stop-and-go leader, either anticipating or already stuck in a traffic jam.</a:t>
            </a:r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8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The video shows a DI driver following the typical stop-and-go leader, either anticipating or already stuck in a traffic jam.</a:t>
            </a:r>
            <a:endParaRPr lang="en-US" noProof="0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7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DD</a:t>
            </a:r>
            <a:r>
              <a:rPr lang="en-US" sz="1200" baseline="0" dirty="0"/>
              <a:t> and DI differences concerning p</a:t>
            </a:r>
            <a:r>
              <a:rPr lang="en-US" sz="1200" dirty="0"/>
              <a:t>erformance (accelerations, decelerations, crashes, fuel consumption, and so on) </a:t>
            </a:r>
          </a:p>
          <a:p>
            <a:r>
              <a:rPr lang="en-US" sz="1200" b="1" dirty="0">
                <a:sym typeface="Wingdings"/>
              </a:rPr>
              <a:t></a:t>
            </a:r>
            <a:r>
              <a:rPr lang="en-US" sz="1200" dirty="0">
                <a:sym typeface="Wingdings"/>
              </a:rPr>
              <a:t> </a:t>
            </a:r>
            <a:r>
              <a:rPr lang="en-US" sz="1200" dirty="0"/>
              <a:t>confirm the results obtained in previous studies. </a:t>
            </a:r>
            <a:endParaRPr lang="es-ES" sz="1200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955D7-A4C8-44AE-9B5B-C449F962E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623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55D7-A4C8-44AE-9B5B-C449F962E7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5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758">
              <a:defRPr/>
            </a:pPr>
            <a:r>
              <a:rPr lang="en-US" noProof="0" dirty="0"/>
              <a:t>The so-called traffic light analogy, should lead to this cognitive elaboration by the driver: </a:t>
            </a:r>
            <a:r>
              <a:rPr lang="es-ES" dirty="0">
                <a:solidFill>
                  <a:prstClr val="white"/>
                </a:solidFill>
              </a:rPr>
              <a:t>“</a:t>
            </a:r>
            <a:r>
              <a:rPr lang="en-US" dirty="0">
                <a:solidFill>
                  <a:prstClr val="white"/>
                </a:solidFill>
              </a:rPr>
              <a:t>adopting a certain uniform speed allows me to reach the traffic light without stopping, without wasting energy and without perturbing the platoon of cars that follows me</a:t>
            </a:r>
            <a:r>
              <a:rPr lang="es-ES" dirty="0">
                <a:solidFill>
                  <a:prstClr val="white"/>
                </a:solidFill>
              </a:rPr>
              <a:t>”</a:t>
            </a:r>
          </a:p>
          <a:p>
            <a:endParaRPr lang="en-US" baseline="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091955D7-A4C8-44AE-9B5B-C449F962E736}" type="slidenum">
              <a:rPr lang="en-US">
                <a:solidFill>
                  <a:prstClr val="black"/>
                </a:solidFill>
                <a:latin typeface="Calibri"/>
              </a:rPr>
              <a:pPr defTabSz="944758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655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4758">
              <a:defRPr/>
            </a:pPr>
            <a:r>
              <a:rPr lang="en-US" noProof="0" dirty="0"/>
              <a:t>The so-called spring analogy, should lead to this cognitive elaboration by the driver: </a:t>
            </a:r>
            <a:r>
              <a:rPr lang="es-ES" dirty="0">
                <a:solidFill>
                  <a:prstClr val="white"/>
                </a:solidFill>
              </a:rPr>
              <a:t>“</a:t>
            </a:r>
            <a:r>
              <a:rPr lang="en-US" dirty="0">
                <a:solidFill>
                  <a:prstClr val="white"/>
                </a:solidFill>
              </a:rPr>
              <a:t>to follow a leader who continually accelerates and brakes, I need two distances: the safety distance, as always, and also the anti-jam distance, which allows me to constantly adopt the average speed of the leader”</a:t>
            </a:r>
            <a:endParaRPr lang="es-ES" dirty="0">
              <a:solidFill>
                <a:prstClr val="white"/>
              </a:solidFill>
            </a:endParaRP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4758">
              <a:defRPr/>
            </a:pPr>
            <a:fld id="{091955D7-A4C8-44AE-9B5B-C449F962E736}" type="slidenum">
              <a:rPr lang="en-US">
                <a:solidFill>
                  <a:prstClr val="black"/>
                </a:solidFill>
                <a:latin typeface="Calibri"/>
              </a:rPr>
              <a:pPr defTabSz="944758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51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DB13-B694-4769-97F7-89648E9B1A31}" type="datetime1">
              <a:rPr lang="es-ES" smtClean="0"/>
              <a:t>18/02/2025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7044-1803-4C5B-BE1A-DCF881A23887}" type="datetime1">
              <a:rPr lang="es-ES" smtClean="0"/>
              <a:t>18/02/2025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F461C-45C2-40C0-B6E8-6595FCA9D8A3}" type="datetime1">
              <a:rPr lang="es-ES" smtClean="0"/>
              <a:t>18/02/2025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90D2-18C3-426F-96F9-E812601A47B5}" type="datetime1">
              <a:rPr lang="es-ES" smtClean="0"/>
              <a:t>18/02/2025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7899-5209-4FA3-AFEE-4563A1AB07B5}" type="datetime1">
              <a:rPr lang="es-ES" smtClean="0"/>
              <a:t>18/02/2025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5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53F8-DF28-45BF-AED5-31365CD7DA4A}" type="datetime1">
              <a:rPr lang="es-ES" smtClean="0"/>
              <a:t>18/02/2025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BC85-4DA6-413E-93E8-D724A15E0572}" type="datetime1">
              <a:rPr lang="es-ES" smtClean="0"/>
              <a:t>18/02/2025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8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DE3B-0A4D-4E6B-9FFE-13B01B491964}" type="datetime1">
              <a:rPr lang="es-ES" smtClean="0"/>
              <a:t>18/02/2025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1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0079-17F2-4658-980E-0736FBE87574}" type="datetime1">
              <a:rPr lang="es-ES" smtClean="0"/>
              <a:t>18/02/2025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7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C588-19CB-42E1-A3BD-B18BB37C7F23}" type="datetime1">
              <a:rPr lang="es-ES" smtClean="0"/>
              <a:t>18/02/2025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13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A0DC-EF5B-4574-84F4-D1FBB0BCF100}" type="datetime1">
              <a:rPr lang="es-ES" smtClean="0"/>
              <a:t>18/02/2025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5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8A-9A13-4BC3-9974-30368EDE198C}" type="datetime1">
              <a:rPr lang="es-ES" smtClean="0"/>
              <a:t>18/02/2025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D-7F26-489C-8C4E-D94E8F66ACA0}" type="datetime1">
              <a:rPr lang="es-ES" smtClean="0"/>
              <a:t>18/02/2025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72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3241-413F-49E1-86E4-CA7D3E27595D}" type="datetime1">
              <a:rPr lang="es-ES" smtClean="0"/>
              <a:t>18/02/2025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67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C3FD2-BBC3-4C9C-8212-80006B9E77BF}" type="datetime1">
              <a:rPr lang="es-ES" smtClean="0"/>
              <a:t>18/02/2025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8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9B16-CB85-477B-B711-5307967850D9}" type="datetime1">
              <a:rPr lang="es-ES" smtClean="0"/>
              <a:t>18/02/2025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10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BFD5F-1017-4B2A-B51B-A7C8ECC795F9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3052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5242A-9453-49A5-BE7A-596CAAFBDD5F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62546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EC12C-A523-48C4-B178-124681F56207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3659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50D54-AAFF-4CB1-AC6B-22B8D63E4416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33347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BB6F9-3EB7-43D9-BE5B-716A656F6D0D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7617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3CB97-7B52-4A8A-BEC4-E6DB6E9C6E1A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421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2815-697A-4671-B9CC-BEA5883B361B}" type="datetime1">
              <a:rPr lang="es-ES" smtClean="0"/>
              <a:t>18/02/2025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2D67-5899-4FB3-B0DA-95AB7F6C80B4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30372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8B78A-7921-44B9-B975-7DBDD6B60F35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80100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09EA9-B81C-4855-A4AE-E949F1049A16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7550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F0D3B-13F3-44F0-8629-DF76BB01D3C6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183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99577-5321-4FDD-9005-E8F9D7D4A9C0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14699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5281-45DE-4A46-847E-188B640FE185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5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03D6-E96D-4FD2-AF20-BD83E8112D68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0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62EB-7AC7-42F2-A336-5DAFBC269707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04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18A8-E345-4BD4-96C6-8B733CAD1CAD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85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B19E-585A-4FF5-BD43-77465D0CE8D6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7D95-0898-47EC-8AA1-C2BFCC0CF7F9}" type="datetime1">
              <a:rPr lang="es-ES" smtClean="0"/>
              <a:t>18/02/2025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376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AF3D-9652-4950-B421-C2A1DC82E42C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33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CD46-503C-4B6E-AD7D-8A2B8A0EFDDF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8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E336-47C1-42C5-B7AE-7CBF4A0A92A6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27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691C-FBE7-40B4-9C24-ADCA7C260BB1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27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5143-F7F9-4DF3-B11C-914600D0E04F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97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12BD-6F4C-4071-A9AA-4B2B673E904D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40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E17F-81C7-43DA-A825-D633075EEE71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6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92552-0D98-40AE-AFCA-940AABE9ADAB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3E347-969F-4DBC-A40A-BD0D93338C78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84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A374E-D48A-49CC-9F05-804186843B59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802E9-CF4A-4220-8BFC-45B212096677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929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21647-3D8B-4692-BBF7-4AD1A87C9660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07A75-D494-445B-A798-24DA6AF7477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3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46C8-FEEB-4437-B6A1-BBF515FF893D}" type="datetime1">
              <a:rPr lang="es-ES" smtClean="0"/>
              <a:t>18/02/2025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A816D-4B43-47F9-AE16-E39420943DF9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5D8-FED8-4910-BEE1-17E3476CB75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0816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1773D-9430-4728-A99E-53CAA4EBA4D3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D021A-694F-4BAD-850C-BB8F6B4EDDCD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17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1EF94-71D0-4472-87C1-C5EE69D289D8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0412F-5043-4852-BC45-B7CC47A31A7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679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29918-35E0-40D2-97C8-46454D4B3B8F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F75BA-6D49-4363-84E8-61F31CBAA82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461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AB37A-84BE-4700-8F69-A0BD57234463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47516D-254F-496A-80F6-4989C4FE232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364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74CD-0515-4925-BAA5-FE431B5F5E8E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BBBA1-C848-43B6-AD4F-76D2E46B95D2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21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CBAFF-7C4C-4FCA-A5FB-EA65AC27AD23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BB0F6-55B1-49BE-A636-DE9BE77F046C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75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57487-1FF8-47F8-A707-5CA5D2A66F9D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AC804-BCC9-4BD2-B8D3-9CED4FDBBD4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4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621C-5B91-464E-8B78-8D68C1C13432}" type="datetime1">
              <a:rPr lang="es-ES" smtClean="0"/>
              <a:t>18/02/2025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C141-2627-47E9-AD59-84720FAD67A4}" type="datetime1">
              <a:rPr lang="es-ES" smtClean="0"/>
              <a:t>18/02/2025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A2BC-DD86-49CD-A9E5-61F134671D1D}" type="datetime1">
              <a:rPr lang="es-ES" smtClean="0"/>
              <a:t>18/02/2025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9C7C-CB6A-4E51-A2F7-EBCA1C385107}" type="datetime1">
              <a:rPr lang="es-ES" smtClean="0"/>
              <a:t>18/02/2025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EEC96-00D0-4B9F-927A-5DC520D1D1D1}" type="datetime1">
              <a:rPr lang="es-ES" smtClean="0"/>
              <a:t>18/02/2025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E7C0E-0BD5-4B9C-B816-D2B3409BDCC8}" type="datetime1">
              <a:rPr lang="es-ES" smtClean="0"/>
              <a:t>18/02/2025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TRB 104th Annual Meeting, Washington, 5-9 January, 2025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FCFBA-DA8A-47EB-B155-3478DE53E1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437D7-38A6-4BF1-B01E-155AA3157C32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7667C-2DEC-4429-A35F-FEB50DB0DBF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3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wip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E15D3-891E-4B39-933C-C50589C020E6}" type="datetime1">
              <a:rPr lang="es-ES" smtClean="0">
                <a:solidFill>
                  <a:prstClr val="white">
                    <a:tint val="75000"/>
                  </a:prstClr>
                </a:solidFill>
              </a:rPr>
              <a:t>18/02/2025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1534F-23D4-4CCB-8121-75F1CF5F425C}" type="datetime1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RSS, The Hague, October 17th, 2017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B6BBB-00E6-47F0-989E-FB8BE47CD92C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82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ranpol.2017.05.008" TargetMode="External"/><Relationship Id="rId2" Type="http://schemas.openxmlformats.org/officeDocument/2006/relationships/hyperlink" Target="https://doi.org/10.1016/j.trf.2020.09.01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rf.2022.06.00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doi.org/10.1109/TLT.2022.320800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0.xm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0.emf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customXml" Target="../ink/ink7.xml"/><Relationship Id="rId11" Type="http://schemas.openxmlformats.org/officeDocument/2006/relationships/image" Target="../media/image16.png"/><Relationship Id="rId5" Type="http://schemas.openxmlformats.org/officeDocument/2006/relationships/image" Target="../media/image69.emf"/><Relationship Id="rId15" Type="http://schemas.openxmlformats.org/officeDocument/2006/relationships/image" Target="../media/image21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71.emf"/><Relationship Id="rId14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1268760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Effects of the WaveDriving Course on Car Following: a before-and-after Study in a</a:t>
            </a:r>
            <a:br>
              <a:rPr lang="en-GB" dirty="0"/>
            </a:br>
            <a:r>
              <a:rPr lang="en-GB" dirty="0"/>
              <a:t>Closed Circuit</a:t>
            </a:r>
            <a:endParaRPr lang="en-US" noProof="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ES" sz="2600" dirty="0" err="1"/>
              <a:t>Konstantinos</a:t>
            </a:r>
            <a:r>
              <a:rPr lang="es-ES" sz="2600" dirty="0"/>
              <a:t> Mattas</a:t>
            </a:r>
            <a:r>
              <a:rPr lang="es-ES" sz="2600" baseline="30000" dirty="0"/>
              <a:t>1</a:t>
            </a:r>
            <a:r>
              <a:rPr lang="es-ES" sz="2600" dirty="0"/>
              <a:t>, </a:t>
            </a:r>
            <a:r>
              <a:rPr lang="es-ES" sz="2600" b="1" dirty="0"/>
              <a:t>Antonio Lucas-Alba</a:t>
            </a:r>
            <a:r>
              <a:rPr lang="es-ES" sz="2600" baseline="30000" dirty="0"/>
              <a:t>2</a:t>
            </a:r>
            <a:r>
              <a:rPr lang="es-ES" sz="2600" dirty="0"/>
              <a:t>, </a:t>
            </a:r>
            <a:r>
              <a:rPr lang="es-ES" sz="2600" dirty="0" err="1"/>
              <a:t>Tomer</a:t>
            </a:r>
            <a:r>
              <a:rPr lang="es-ES" sz="2600" dirty="0"/>
              <a:t> Toledo</a:t>
            </a:r>
            <a:r>
              <a:rPr lang="es-ES" sz="2600" baseline="30000" dirty="0"/>
              <a:t>3</a:t>
            </a:r>
            <a:r>
              <a:rPr lang="es-ES" sz="2600" dirty="0"/>
              <a:t>, Óscar Melchor</a:t>
            </a:r>
            <a:r>
              <a:rPr lang="es-ES" sz="2600" baseline="30000" dirty="0"/>
              <a:t>4</a:t>
            </a:r>
            <a:r>
              <a:rPr lang="es-ES" sz="2600" dirty="0"/>
              <a:t>, </a:t>
            </a:r>
            <a:r>
              <a:rPr lang="es-ES" sz="2600" dirty="0" err="1"/>
              <a:t>Shlomo</a:t>
            </a:r>
            <a:r>
              <a:rPr lang="es-ES" sz="2600" dirty="0"/>
              <a:t> Bekhor</a:t>
            </a:r>
            <a:r>
              <a:rPr lang="es-ES" sz="2600" baseline="30000" dirty="0"/>
              <a:t>3</a:t>
            </a:r>
            <a:r>
              <a:rPr lang="es-ES" sz="2600" dirty="0"/>
              <a:t>, </a:t>
            </a:r>
            <a:r>
              <a:rPr lang="es-ES" sz="2600" dirty="0" err="1"/>
              <a:t>Biagio</a:t>
            </a:r>
            <a:r>
              <a:rPr lang="es-ES" sz="2600" dirty="0"/>
              <a:t> Ciuffo</a:t>
            </a:r>
            <a:r>
              <a:rPr lang="es-ES" sz="2600" baseline="30000" dirty="0"/>
              <a:t>1</a:t>
            </a:r>
            <a:endParaRPr lang="es-ES" sz="2600" dirty="0"/>
          </a:p>
          <a:p>
            <a:r>
              <a:rPr lang="en-US" sz="2600" noProof="0" dirty="0"/>
              <a:t>(1) </a:t>
            </a:r>
            <a:r>
              <a:rPr lang="en-GB" sz="2600" dirty="0"/>
              <a:t>European Commission, Joint Research Centre, Italy (2) University of Zaragoza, Spain, (3)</a:t>
            </a:r>
            <a:r>
              <a:rPr lang="en-US" sz="2600" noProof="0" dirty="0"/>
              <a:t>Technion -Israel Institute of Technology,</a:t>
            </a:r>
            <a:r>
              <a:rPr lang="en-US" sz="2600" dirty="0"/>
              <a:t> (4) </a:t>
            </a:r>
            <a:r>
              <a:rPr lang="en-US" sz="2600" dirty="0" err="1"/>
              <a:t>Impactware</a:t>
            </a:r>
            <a:r>
              <a:rPr lang="en-US" sz="2600" dirty="0"/>
              <a:t>  S.L., Spain</a:t>
            </a:r>
            <a:endParaRPr lang="en-US" sz="2600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TRB 104th Annual Meeting, Washington, 5-9 January, 2025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983011-DD61-76B9-B75F-AD52D9161B8E}"/>
              </a:ext>
            </a:extLst>
          </p:cNvPr>
          <p:cNvSpPr txBox="1"/>
          <p:nvPr/>
        </p:nvSpPr>
        <p:spPr>
          <a:xfrm>
            <a:off x="1622" y="48721"/>
            <a:ext cx="11999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rgbClr val="FFFF00"/>
                </a:solidFill>
              </a:rPr>
              <a:t>To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understand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the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dimension</a:t>
            </a:r>
            <a:r>
              <a:rPr lang="es-ES" dirty="0">
                <a:solidFill>
                  <a:srgbClr val="FFFF00"/>
                </a:solidFill>
              </a:rPr>
              <a:t> and </a:t>
            </a:r>
            <a:r>
              <a:rPr lang="es-ES" dirty="0" err="1">
                <a:solidFill>
                  <a:srgbClr val="FFFF00"/>
                </a:solidFill>
              </a:rPr>
              <a:t>complexity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of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this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project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it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is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necessary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to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download</a:t>
            </a:r>
            <a:r>
              <a:rPr lang="es-ES" dirty="0">
                <a:solidFill>
                  <a:srgbClr val="FFFF00"/>
                </a:solidFill>
              </a:rPr>
              <a:t> and </a:t>
            </a:r>
            <a:r>
              <a:rPr lang="es-ES" dirty="0" err="1">
                <a:solidFill>
                  <a:srgbClr val="FFFF00"/>
                </a:solidFill>
              </a:rPr>
              <a:t>visualise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it</a:t>
            </a:r>
            <a:r>
              <a:rPr lang="es-ES" dirty="0">
                <a:solidFill>
                  <a:srgbClr val="FFFF00"/>
                </a:solidFill>
              </a:rPr>
              <a:t> in PowerPoint ®</a:t>
            </a:r>
          </a:p>
        </p:txBody>
      </p:sp>
    </p:spTree>
    <p:extLst>
      <p:ext uri="{BB962C8B-B14F-4D97-AF65-F5344CB8AC3E}">
        <p14:creationId xmlns:p14="http://schemas.microsoft.com/office/powerpoint/2010/main" val="59177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3"/>
    </mc:Choice>
    <mc:Fallback xmlns="">
      <p:transition spd="slow" advTm="1635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studies (TRB 19-04964)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Can drivers just follow DD or DI under request, or is there a unique </a:t>
            </a:r>
            <a:r>
              <a:rPr lang="en-GB" sz="2400" i="1" dirty="0"/>
              <a:t>Normative Driver Behaviour (NDB) </a:t>
            </a:r>
            <a:r>
              <a:rPr lang="en-GB" sz="2400" dirty="0"/>
              <a:t>they turn to?</a:t>
            </a:r>
          </a:p>
          <a:p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71364" y="5592044"/>
            <a:ext cx="11449272" cy="11695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400" dirty="0"/>
              <a:t>Lucas-Alba, A., </a:t>
            </a:r>
            <a:r>
              <a:rPr lang="en-GB" sz="1400" dirty="0" err="1"/>
              <a:t>Melchor</a:t>
            </a:r>
            <a:r>
              <a:rPr lang="en-GB" sz="1400" dirty="0"/>
              <a:t>, O. M., Hernando, A., </a:t>
            </a:r>
            <a:r>
              <a:rPr lang="en-GB" sz="1400" dirty="0" err="1"/>
              <a:t>Fernández</a:t>
            </a:r>
            <a:r>
              <a:rPr lang="en-GB" sz="1400" dirty="0"/>
              <a:t>-Martín, A., Blanch, M. T., &amp; </a:t>
            </a:r>
            <a:r>
              <a:rPr lang="en-GB" sz="1400" dirty="0" err="1"/>
              <a:t>Lombas</a:t>
            </a:r>
            <a:r>
              <a:rPr lang="en-GB" sz="1400" dirty="0"/>
              <a:t>, A. S. (2020). Distressed in the queue? Psychophysiological and behavioural evidence for two alternative car-following techniques. </a:t>
            </a:r>
            <a:r>
              <a:rPr lang="en-GB" sz="1400" i="1" dirty="0"/>
              <a:t>Transportation Research Part F: Psychology and Behaviour, 74</a:t>
            </a:r>
            <a:r>
              <a:rPr lang="en-GB" sz="1400" dirty="0"/>
              <a:t>, 418–432. </a:t>
            </a:r>
            <a:r>
              <a:rPr lang="en-GB" sz="1400" dirty="0">
                <a:hlinkClick r:id="rId2"/>
              </a:rPr>
              <a:t>https://doi.org/10.1016/j.trf.2020.09.011</a:t>
            </a:r>
            <a:r>
              <a:rPr lang="en-GB" sz="1400" dirty="0"/>
              <a:t> </a:t>
            </a:r>
          </a:p>
          <a:p>
            <a:r>
              <a:rPr lang="en-GB" sz="1400" dirty="0"/>
              <a:t>Blanch, M. T., Lucas-Alba, A., </a:t>
            </a:r>
            <a:r>
              <a:rPr lang="en-GB" sz="1400" dirty="0" err="1"/>
              <a:t>Bellés</a:t>
            </a:r>
            <a:r>
              <a:rPr lang="en-GB" sz="1400" dirty="0"/>
              <a:t>, T., </a:t>
            </a:r>
            <a:r>
              <a:rPr lang="en-GB" sz="1400" dirty="0" err="1"/>
              <a:t>Ferruz</a:t>
            </a:r>
            <a:r>
              <a:rPr lang="en-GB" sz="1400" dirty="0"/>
              <a:t>, A., </a:t>
            </a:r>
            <a:r>
              <a:rPr lang="en-GB" sz="1400" dirty="0" err="1"/>
              <a:t>Melchor</a:t>
            </a:r>
            <a:r>
              <a:rPr lang="en-GB" sz="1400" dirty="0"/>
              <a:t>, O., Delgado, L., </a:t>
            </a:r>
            <a:r>
              <a:rPr lang="en-GB" sz="1400" dirty="0" err="1"/>
              <a:t>Ruíz</a:t>
            </a:r>
            <a:r>
              <a:rPr lang="en-GB" sz="1400" dirty="0"/>
              <a:t>, F., &amp; </a:t>
            </a:r>
            <a:r>
              <a:rPr lang="en-GB" sz="1400" dirty="0" err="1"/>
              <a:t>Chóliz</a:t>
            </a:r>
            <a:r>
              <a:rPr lang="en-GB" sz="1400" dirty="0"/>
              <a:t>, M. (2018). Car following: Comparing distance-oriented vs. inertia-oriented driving techniques. </a:t>
            </a:r>
            <a:r>
              <a:rPr lang="en-GB" sz="1400" i="1" dirty="0"/>
              <a:t>Transport Policy, 67</a:t>
            </a:r>
            <a:r>
              <a:rPr lang="en-GB" sz="1400" dirty="0"/>
              <a:t>, 13–22. </a:t>
            </a:r>
            <a:r>
              <a:rPr lang="en-GB" sz="1400" dirty="0">
                <a:hlinkClick r:id="rId3"/>
              </a:rPr>
              <a:t>https://doi.org/10.1016/j.tranpol.2017.05.008</a:t>
            </a:r>
            <a:r>
              <a:rPr lang="en-GB" sz="1400" dirty="0"/>
              <a:t> 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952" y="2290208"/>
            <a:ext cx="5592795" cy="31459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05" y="2596745"/>
            <a:ext cx="5000419" cy="28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TRB 19-04964 </a:t>
            </a:r>
            <a:br>
              <a:rPr lang="en-US" dirty="0"/>
            </a:br>
            <a:r>
              <a:rPr lang="en-GB" dirty="0"/>
              <a:t>Main results: performance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091338"/>
              </p:ext>
            </p:extLst>
          </p:nvPr>
        </p:nvGraphicFramePr>
        <p:xfrm>
          <a:off x="2711624" y="1700808"/>
          <a:ext cx="7488832" cy="38557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71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L="0" marR="0" indent="18034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Driving technique</a:t>
                      </a:r>
                      <a:endParaRPr lang="en-US" sz="2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accelerations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176.9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78.27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decelerations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119.8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51.27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collisions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to lead vehicle in m (M)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to lead vehicle in m (SD)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4.23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 in m/s (M)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3.08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3.07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 in m/s (SD)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Virtual fuel consumption (l)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17.9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8642628" y="3429001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</a:p>
        </p:txBody>
      </p:sp>
      <p:sp>
        <p:nvSpPr>
          <p:cNvPr id="28" name="27 CuadroTexto"/>
          <p:cNvSpPr txBox="1"/>
          <p:nvPr/>
        </p:nvSpPr>
        <p:spPr>
          <a:xfrm flipV="1">
            <a:off x="8673108" y="2148097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8650982" y="3850001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</a:p>
        </p:txBody>
      </p:sp>
      <p:sp>
        <p:nvSpPr>
          <p:cNvPr id="31" name="30 CuadroTexto"/>
          <p:cNvSpPr txBox="1"/>
          <p:nvPr/>
        </p:nvSpPr>
        <p:spPr>
          <a:xfrm flipV="1">
            <a:off x="8673078" y="260729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</a:p>
        </p:txBody>
      </p:sp>
      <p:sp>
        <p:nvSpPr>
          <p:cNvPr id="34" name="33 CuadroTexto"/>
          <p:cNvSpPr txBox="1"/>
          <p:nvPr/>
        </p:nvSpPr>
        <p:spPr>
          <a:xfrm flipV="1">
            <a:off x="8668886" y="296733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</a:p>
        </p:txBody>
      </p:sp>
      <p:sp>
        <p:nvSpPr>
          <p:cNvPr id="36" name="35 CuadroTexto"/>
          <p:cNvSpPr txBox="1"/>
          <p:nvPr/>
        </p:nvSpPr>
        <p:spPr>
          <a:xfrm flipV="1">
            <a:off x="8657838" y="4653137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</a:p>
        </p:txBody>
      </p:sp>
      <p:sp>
        <p:nvSpPr>
          <p:cNvPr id="37" name="36 CuadroTexto"/>
          <p:cNvSpPr txBox="1"/>
          <p:nvPr/>
        </p:nvSpPr>
        <p:spPr>
          <a:xfrm flipV="1">
            <a:off x="8673078" y="4206712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1566323" y="1745522"/>
            <a:ext cx="970137" cy="1323439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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CuadroTexto"/>
          <p:cNvSpPr txBox="1"/>
          <p:nvPr/>
        </p:nvSpPr>
        <p:spPr>
          <a:xfrm flipV="1">
            <a:off x="8688288" y="508518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5780287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802E9-CF4A-4220-8BFC-45B21209667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711624" y="5806128"/>
            <a:ext cx="8784976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Driving DD means more speed variations and fuel consumption, driving DI involves greater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 car-following distance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67" y="5780287"/>
            <a:ext cx="2289593" cy="10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studies (TRB 23-01108)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1964" y="1361674"/>
            <a:ext cx="10972800" cy="4525963"/>
          </a:xfrm>
        </p:spPr>
        <p:txBody>
          <a:bodyPr/>
          <a:lstStyle/>
          <a:p>
            <a:r>
              <a:rPr lang="en-GB" sz="2400" dirty="0"/>
              <a:t>Can we help drivers understand the complexity of congestion flows and act accordingly? [Testing the WaveDriving Course]</a:t>
            </a:r>
          </a:p>
          <a:p>
            <a:endParaRPr lang="en-GB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71364" y="5831673"/>
            <a:ext cx="11449272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400" dirty="0"/>
              <a:t>Tenenboim, E., Lucas-Alba, A., </a:t>
            </a:r>
            <a:r>
              <a:rPr lang="en-GB" sz="1400" dirty="0" err="1"/>
              <a:t>Melchor</a:t>
            </a:r>
            <a:r>
              <a:rPr lang="en-GB" sz="1400" dirty="0"/>
              <a:t>, M. O., </a:t>
            </a:r>
            <a:r>
              <a:rPr lang="en-GB" sz="1400" dirty="0" err="1"/>
              <a:t>Bekhor</a:t>
            </a:r>
            <a:r>
              <a:rPr lang="en-GB" sz="1400" dirty="0"/>
              <a:t>, S., Toledo, T. (2022). Car following with an inertia-oriented driving technique: A driving simulator experiment. </a:t>
            </a:r>
            <a:r>
              <a:rPr lang="en-GB" sz="1400" i="1" dirty="0"/>
              <a:t>Transportation Research Part F: Psychology and Behaviour 89</a:t>
            </a:r>
            <a:r>
              <a:rPr lang="en-GB" sz="1400" dirty="0"/>
              <a:t>, 72-83. </a:t>
            </a:r>
            <a:r>
              <a:rPr lang="en-GB" sz="1400" dirty="0">
                <a:hlinkClick r:id="rId3" tooltip="Persistent link using digital object identifier"/>
              </a:rPr>
              <a:t>https://doi.org/10.1016/j.trf.2022.06.003</a:t>
            </a:r>
            <a:endParaRPr lang="en-GB" dirty="0"/>
          </a:p>
          <a:p>
            <a:r>
              <a:rPr lang="en-GB" sz="1400" dirty="0"/>
              <a:t>Lucas-Alba, A., Levy, S., </a:t>
            </a:r>
            <a:r>
              <a:rPr lang="en-GB" sz="1400" dirty="0" err="1"/>
              <a:t>Melchor</a:t>
            </a:r>
            <a:r>
              <a:rPr lang="en-GB" sz="1400" dirty="0"/>
              <a:t>, O., </a:t>
            </a:r>
            <a:r>
              <a:rPr lang="en-GB" sz="1400" dirty="0" err="1"/>
              <a:t>Zarzoso</a:t>
            </a:r>
            <a:r>
              <a:rPr lang="en-GB" sz="1400" dirty="0"/>
              <a:t>, A., Blanch, M.T., </a:t>
            </a:r>
            <a:r>
              <a:rPr lang="en-GB" sz="1400" dirty="0" err="1"/>
              <a:t>Lombas</a:t>
            </a:r>
            <a:r>
              <a:rPr lang="en-GB" sz="1400" dirty="0"/>
              <a:t>, A.S. (2022). Learning an Alternative Car-Following Technique to Avoid Congestion with an Instructional Driving Simulator. </a:t>
            </a:r>
            <a:r>
              <a:rPr lang="en-GB" sz="1400" i="1" dirty="0"/>
              <a:t>IEEE Transactions on Learning Technologies 13</a:t>
            </a:r>
            <a:r>
              <a:rPr lang="en-GB" sz="1400" dirty="0"/>
              <a:t>, 771-782. </a:t>
            </a:r>
            <a:r>
              <a:rPr lang="en-GB" sz="1400" dirty="0">
                <a:hlinkClick r:id="rId4" tooltip="Persistent link using digital object identifier"/>
              </a:rPr>
              <a:t>https://doi.org/10.1109/TLT.2022.3208003</a:t>
            </a:r>
            <a:r>
              <a:rPr lang="en-GB" sz="1400" dirty="0"/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169" r="7242" b="10934"/>
          <a:stretch/>
        </p:blipFill>
        <p:spPr>
          <a:xfrm>
            <a:off x="609600" y="2887465"/>
            <a:ext cx="4608512" cy="25486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677" y="2204435"/>
            <a:ext cx="6096851" cy="3429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21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7AEDB3F5-CEB3-4540-A4C7-4F2147E17DCA}"/>
              </a:ext>
            </a:extLst>
          </p:cNvPr>
          <p:cNvGrpSpPr/>
          <p:nvPr/>
        </p:nvGrpSpPr>
        <p:grpSpPr>
          <a:xfrm>
            <a:off x="3215681" y="764704"/>
            <a:ext cx="5976663" cy="4282176"/>
            <a:chOff x="1665266" y="87551"/>
            <a:chExt cx="7195355" cy="5383109"/>
          </a:xfrm>
        </p:grpSpPr>
        <p:grpSp>
          <p:nvGrpSpPr>
            <p:cNvPr id="3" name="Google Shape;79;p13">
              <a:extLst>
                <a:ext uri="{FF2B5EF4-FFF2-40B4-BE49-F238E27FC236}">
                  <a16:creationId xmlns:a16="http://schemas.microsoft.com/office/drawing/2014/main" id="{0666B8E4-FCEA-41BF-BBB1-A2D2A1CF6063}"/>
                </a:ext>
              </a:extLst>
            </p:cNvPr>
            <p:cNvGrpSpPr/>
            <p:nvPr/>
          </p:nvGrpSpPr>
          <p:grpSpPr>
            <a:xfrm>
              <a:off x="2257006" y="2106514"/>
              <a:ext cx="3174883" cy="2199678"/>
              <a:chOff x="5708850" y="3417450"/>
              <a:chExt cx="2931161" cy="2932904"/>
            </a:xfrm>
          </p:grpSpPr>
          <p:sp>
            <p:nvSpPr>
              <p:cNvPr id="4" name="Google Shape;80;p13">
                <a:extLst>
                  <a:ext uri="{FF2B5EF4-FFF2-40B4-BE49-F238E27FC236}">
                    <a16:creationId xmlns:a16="http://schemas.microsoft.com/office/drawing/2014/main" id="{D481A2F3-237E-4BFF-9BCA-9FE3039F5148}"/>
                  </a:ext>
                </a:extLst>
              </p:cNvPr>
              <p:cNvSpPr/>
              <p:nvPr/>
            </p:nvSpPr>
            <p:spPr>
              <a:xfrm>
                <a:off x="6102011" y="4067054"/>
                <a:ext cx="2283300" cy="22833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lang="es-E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Google Shape;81;p13">
                <a:extLst>
                  <a:ext uri="{FF2B5EF4-FFF2-40B4-BE49-F238E27FC236}">
                    <a16:creationId xmlns:a16="http://schemas.microsoft.com/office/drawing/2014/main" id="{F32A7AAF-D0C3-41C8-82EA-0C086605BD03}"/>
                  </a:ext>
                </a:extLst>
              </p:cNvPr>
              <p:cNvSpPr/>
              <p:nvPr/>
            </p:nvSpPr>
            <p:spPr>
              <a:xfrm>
                <a:off x="8516561" y="3942000"/>
                <a:ext cx="123450" cy="22757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91029" extrusionOk="0">
                    <a:moveTo>
                      <a:pt x="0" y="0"/>
                    </a:moveTo>
                    <a:lnTo>
                      <a:pt x="4938" y="0"/>
                    </a:lnTo>
                    <a:lnTo>
                      <a:pt x="4938" y="91029"/>
                    </a:lnTo>
                    <a:lnTo>
                      <a:pt x="0" y="9102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Google Shape;82;p13">
                <a:extLst>
                  <a:ext uri="{FF2B5EF4-FFF2-40B4-BE49-F238E27FC236}">
                    <a16:creationId xmlns:a16="http://schemas.microsoft.com/office/drawing/2014/main" id="{E5FA08C3-ED6F-4F61-B9FE-F02EB36C738D}"/>
                  </a:ext>
                </a:extLst>
              </p:cNvPr>
              <p:cNvSpPr/>
              <p:nvPr/>
            </p:nvSpPr>
            <p:spPr>
              <a:xfrm rot="-5400000">
                <a:off x="7180125" y="2605525"/>
                <a:ext cx="123450" cy="22757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91029" extrusionOk="0">
                    <a:moveTo>
                      <a:pt x="0" y="0"/>
                    </a:moveTo>
                    <a:lnTo>
                      <a:pt x="4938" y="0"/>
                    </a:lnTo>
                    <a:lnTo>
                      <a:pt x="4938" y="91029"/>
                    </a:lnTo>
                    <a:lnTo>
                      <a:pt x="0" y="9102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Google Shape;83;p13">
                <a:extLst>
                  <a:ext uri="{FF2B5EF4-FFF2-40B4-BE49-F238E27FC236}">
                    <a16:creationId xmlns:a16="http://schemas.microsoft.com/office/drawing/2014/main" id="{19B266CF-A3CA-448F-8B1D-167B23E7AD77}"/>
                  </a:ext>
                </a:extLst>
              </p:cNvPr>
              <p:cNvSpPr/>
              <p:nvPr/>
            </p:nvSpPr>
            <p:spPr>
              <a:xfrm rot="-5400000">
                <a:off x="5708850" y="3417450"/>
                <a:ext cx="1326900" cy="13269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lang="es-E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" name="Google Shape;84;p13">
                <a:extLst>
                  <a:ext uri="{FF2B5EF4-FFF2-40B4-BE49-F238E27FC236}">
                    <a16:creationId xmlns:a16="http://schemas.microsoft.com/office/drawing/2014/main" id="{180D96F3-935F-438A-A575-779289FA1AB2}"/>
                  </a:ext>
                </a:extLst>
              </p:cNvPr>
              <p:cNvCxnSpPr/>
              <p:nvPr/>
            </p:nvCxnSpPr>
            <p:spPr>
              <a:xfrm>
                <a:off x="6109725" y="3957425"/>
                <a:ext cx="2268000" cy="226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" name="Google Shape;85;p13">
                <a:extLst>
                  <a:ext uri="{FF2B5EF4-FFF2-40B4-BE49-F238E27FC236}">
                    <a16:creationId xmlns:a16="http://schemas.microsoft.com/office/drawing/2014/main" id="{1CB87D98-5805-456E-8D64-4FBD899283F2}"/>
                  </a:ext>
                </a:extLst>
              </p:cNvPr>
              <p:cNvCxnSpPr/>
              <p:nvPr/>
            </p:nvCxnSpPr>
            <p:spPr>
              <a:xfrm flipH="1">
                <a:off x="6102050" y="3941996"/>
                <a:ext cx="2291100" cy="2291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" name="Google Shape;86;p13">
                <a:extLst>
                  <a:ext uri="{FF2B5EF4-FFF2-40B4-BE49-F238E27FC236}">
                    <a16:creationId xmlns:a16="http://schemas.microsoft.com/office/drawing/2014/main" id="{3C61BD81-4FC4-44B8-A9D1-842ADCA2DC6A}"/>
                  </a:ext>
                </a:extLst>
              </p:cNvPr>
              <p:cNvCxnSpPr/>
              <p:nvPr/>
            </p:nvCxnSpPr>
            <p:spPr>
              <a:xfrm>
                <a:off x="5978575" y="3949725"/>
                <a:ext cx="0" cy="2283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triangle" w="sm" len="sm"/>
                <a:tailEnd type="triangle" w="sm" len="sm"/>
              </a:ln>
            </p:spPr>
          </p:cxnSp>
        </p:grpSp>
        <p:grpSp>
          <p:nvGrpSpPr>
            <p:cNvPr id="12" name="Google Shape;79;p13">
              <a:extLst>
                <a:ext uri="{FF2B5EF4-FFF2-40B4-BE49-F238E27FC236}">
                  <a16:creationId xmlns:a16="http://schemas.microsoft.com/office/drawing/2014/main" id="{07BA097D-020A-469A-B178-E91708D4E726}"/>
                </a:ext>
              </a:extLst>
            </p:cNvPr>
            <p:cNvGrpSpPr/>
            <p:nvPr/>
          </p:nvGrpSpPr>
          <p:grpSpPr>
            <a:xfrm>
              <a:off x="5435378" y="2106512"/>
              <a:ext cx="3174883" cy="2207272"/>
              <a:chOff x="5708850" y="3417450"/>
              <a:chExt cx="2931161" cy="2943030"/>
            </a:xfrm>
          </p:grpSpPr>
          <p:sp>
            <p:nvSpPr>
              <p:cNvPr id="13" name="Google Shape;80;p13">
                <a:extLst>
                  <a:ext uri="{FF2B5EF4-FFF2-40B4-BE49-F238E27FC236}">
                    <a16:creationId xmlns:a16="http://schemas.microsoft.com/office/drawing/2014/main" id="{F4AB2735-C85C-4F44-A0D3-3F77BC0D50C8}"/>
                  </a:ext>
                </a:extLst>
              </p:cNvPr>
              <p:cNvSpPr/>
              <p:nvPr/>
            </p:nvSpPr>
            <p:spPr>
              <a:xfrm>
                <a:off x="6102011" y="4077181"/>
                <a:ext cx="2283300" cy="2283299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lang="es-E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Google Shape;81;p13">
                <a:extLst>
                  <a:ext uri="{FF2B5EF4-FFF2-40B4-BE49-F238E27FC236}">
                    <a16:creationId xmlns:a16="http://schemas.microsoft.com/office/drawing/2014/main" id="{955D8936-F071-4382-92CB-BFE421399C2B}"/>
                  </a:ext>
                </a:extLst>
              </p:cNvPr>
              <p:cNvSpPr/>
              <p:nvPr/>
            </p:nvSpPr>
            <p:spPr>
              <a:xfrm>
                <a:off x="8516561" y="3942000"/>
                <a:ext cx="123450" cy="22757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91029" extrusionOk="0">
                    <a:moveTo>
                      <a:pt x="0" y="0"/>
                    </a:moveTo>
                    <a:lnTo>
                      <a:pt x="4938" y="0"/>
                    </a:lnTo>
                    <a:lnTo>
                      <a:pt x="4938" y="91029"/>
                    </a:lnTo>
                    <a:lnTo>
                      <a:pt x="0" y="9102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Google Shape;82;p13">
                <a:extLst>
                  <a:ext uri="{FF2B5EF4-FFF2-40B4-BE49-F238E27FC236}">
                    <a16:creationId xmlns:a16="http://schemas.microsoft.com/office/drawing/2014/main" id="{9D489BF5-44C6-4F4D-99AB-D51C54DBF722}"/>
                  </a:ext>
                </a:extLst>
              </p:cNvPr>
              <p:cNvSpPr/>
              <p:nvPr/>
            </p:nvSpPr>
            <p:spPr>
              <a:xfrm rot="-5400000">
                <a:off x="7180125" y="2605525"/>
                <a:ext cx="123450" cy="22757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91029" extrusionOk="0">
                    <a:moveTo>
                      <a:pt x="0" y="0"/>
                    </a:moveTo>
                    <a:lnTo>
                      <a:pt x="4938" y="0"/>
                    </a:lnTo>
                    <a:lnTo>
                      <a:pt x="4938" y="91029"/>
                    </a:lnTo>
                    <a:lnTo>
                      <a:pt x="0" y="9102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Google Shape;83;p13">
                <a:extLst>
                  <a:ext uri="{FF2B5EF4-FFF2-40B4-BE49-F238E27FC236}">
                    <a16:creationId xmlns:a16="http://schemas.microsoft.com/office/drawing/2014/main" id="{160A8F93-87D1-4DA1-A828-5CC30349D993}"/>
                  </a:ext>
                </a:extLst>
              </p:cNvPr>
              <p:cNvSpPr/>
              <p:nvPr/>
            </p:nvSpPr>
            <p:spPr>
              <a:xfrm rot="-5400000">
                <a:off x="5708850" y="3417450"/>
                <a:ext cx="1326900" cy="13269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lang="es-E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7" name="Google Shape;84;p13">
                <a:extLst>
                  <a:ext uri="{FF2B5EF4-FFF2-40B4-BE49-F238E27FC236}">
                    <a16:creationId xmlns:a16="http://schemas.microsoft.com/office/drawing/2014/main" id="{9D2F379D-09E2-4D3A-8C58-D7FC5E807BE2}"/>
                  </a:ext>
                </a:extLst>
              </p:cNvPr>
              <p:cNvCxnSpPr/>
              <p:nvPr/>
            </p:nvCxnSpPr>
            <p:spPr>
              <a:xfrm>
                <a:off x="6109725" y="3957425"/>
                <a:ext cx="2268000" cy="226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85;p13">
                <a:extLst>
                  <a:ext uri="{FF2B5EF4-FFF2-40B4-BE49-F238E27FC236}">
                    <a16:creationId xmlns:a16="http://schemas.microsoft.com/office/drawing/2014/main" id="{95CD40B1-B7AB-4C57-8D46-404372A31321}"/>
                  </a:ext>
                </a:extLst>
              </p:cNvPr>
              <p:cNvCxnSpPr/>
              <p:nvPr/>
            </p:nvCxnSpPr>
            <p:spPr>
              <a:xfrm flipH="1">
                <a:off x="6102050" y="3941996"/>
                <a:ext cx="2291100" cy="2291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86;p13">
                <a:extLst>
                  <a:ext uri="{FF2B5EF4-FFF2-40B4-BE49-F238E27FC236}">
                    <a16:creationId xmlns:a16="http://schemas.microsoft.com/office/drawing/2014/main" id="{8F1775A5-9D3D-47F5-A89C-AE51ABFCBCC1}"/>
                  </a:ext>
                </a:extLst>
              </p:cNvPr>
              <p:cNvCxnSpPr/>
              <p:nvPr/>
            </p:nvCxnSpPr>
            <p:spPr>
              <a:xfrm>
                <a:off x="5978575" y="3949725"/>
                <a:ext cx="0" cy="2283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triangle" w="sm" len="sm"/>
                <a:tailEnd type="triangle" w="sm" len="sm"/>
              </a:ln>
            </p:spPr>
          </p:cxnSp>
        </p:grpSp>
        <p:sp>
          <p:nvSpPr>
            <p:cNvPr id="20" name="Google Shape;96;p14">
              <a:extLst>
                <a:ext uri="{FF2B5EF4-FFF2-40B4-BE49-F238E27FC236}">
                  <a16:creationId xmlns:a16="http://schemas.microsoft.com/office/drawing/2014/main" id="{03D05A63-4BCB-433B-9B2E-2795896C454F}"/>
                </a:ext>
              </a:extLst>
            </p:cNvPr>
            <p:cNvSpPr txBox="1">
              <a:spLocks/>
            </p:cNvSpPr>
            <p:nvPr/>
          </p:nvSpPr>
          <p:spPr>
            <a:xfrm>
              <a:off x="1665266" y="87551"/>
              <a:ext cx="1080688" cy="11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9pPr>
            </a:lstStyle>
            <a:p>
              <a:pPr defTabSz="685800">
                <a:buClr>
                  <a:srgbClr val="FFFFFF"/>
                </a:buClr>
                <a:defRPr/>
              </a:pPr>
              <a:r>
                <a:rPr lang="es-ES" sz="4500" kern="0" dirty="0">
                  <a:solidFill>
                    <a:srgbClr val="9FC5E8"/>
                  </a:solidFill>
                </a:rPr>
                <a:t>1</a:t>
              </a:r>
              <a:r>
                <a:rPr lang="es-ES" sz="4500" kern="0" baseline="30000" dirty="0">
                  <a:solidFill>
                    <a:srgbClr val="9FC5E8"/>
                  </a:solidFill>
                </a:rPr>
                <a:t>st</a:t>
              </a:r>
              <a:endParaRPr lang="es-ES" sz="1350" kern="0" baseline="30000" dirty="0">
                <a:solidFill>
                  <a:srgbClr val="FFFFFF"/>
                </a:solidFill>
              </a:endParaRPr>
            </a:p>
            <a:p>
              <a:pPr defTabSz="685800">
                <a:buClr>
                  <a:srgbClr val="FFFFFF"/>
                </a:buClr>
                <a:defRPr/>
              </a:pPr>
              <a:endParaRPr lang="es-ES" sz="2700" kern="0" dirty="0">
                <a:solidFill>
                  <a:srgbClr val="FFFFFF"/>
                </a:solidFill>
              </a:endParaRPr>
            </a:p>
          </p:txBody>
        </p:sp>
        <p:sp>
          <p:nvSpPr>
            <p:cNvPr id="21" name="Google Shape;96;p14">
              <a:extLst>
                <a:ext uri="{FF2B5EF4-FFF2-40B4-BE49-F238E27FC236}">
                  <a16:creationId xmlns:a16="http://schemas.microsoft.com/office/drawing/2014/main" id="{EE00F8A2-66EA-4AF6-9BA7-D9BE1E6181D6}"/>
                </a:ext>
              </a:extLst>
            </p:cNvPr>
            <p:cNvSpPr txBox="1">
              <a:spLocks/>
            </p:cNvSpPr>
            <p:nvPr/>
          </p:nvSpPr>
          <p:spPr>
            <a:xfrm>
              <a:off x="2792985" y="87551"/>
              <a:ext cx="6007475" cy="679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9pPr>
            </a:lstStyle>
            <a:p>
              <a:pPr defTabSz="685800">
                <a:buClr>
                  <a:srgbClr val="FFFFFF"/>
                </a:buClr>
                <a:defRPr/>
              </a:pPr>
              <a:r>
                <a:rPr lang="en-US" sz="2800" kern="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Mental Analogy</a:t>
              </a:r>
            </a:p>
            <a:p>
              <a:pPr defTabSz="685800">
                <a:buClr>
                  <a:srgbClr val="FFFFFF"/>
                </a:buClr>
                <a:defRPr/>
              </a:pPr>
              <a:r>
                <a:rPr lang="en-US" sz="24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Every </a:t>
              </a:r>
              <a:r>
                <a:rPr lang="en-US" sz="2400" b="0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vehicle</a:t>
              </a:r>
              <a:r>
                <a:rPr lang="en-US" sz="24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 is equivalent to a</a:t>
              </a:r>
              <a:r>
                <a:rPr lang="en-US" sz="2400" b="0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 traffic light with wheels</a:t>
              </a:r>
              <a:r>
                <a:rPr lang="en-US" sz="24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: green when it goes forward, yellow when it slows down and red when it stops.</a:t>
              </a:r>
              <a:endParaRPr lang="es-ES" sz="24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22" name="Google Shape;96;p14">
              <a:extLst>
                <a:ext uri="{FF2B5EF4-FFF2-40B4-BE49-F238E27FC236}">
                  <a16:creationId xmlns:a16="http://schemas.microsoft.com/office/drawing/2014/main" id="{286779FF-91FC-4238-842D-3FA5A0D7E781}"/>
                </a:ext>
              </a:extLst>
            </p:cNvPr>
            <p:cNvSpPr txBox="1">
              <a:spLocks/>
            </p:cNvSpPr>
            <p:nvPr/>
          </p:nvSpPr>
          <p:spPr>
            <a:xfrm>
              <a:off x="4892515" y="4160997"/>
              <a:ext cx="1770324" cy="6799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9pPr>
            </a:lstStyle>
            <a:p>
              <a:pPr defTabSz="685800">
                <a:buClr>
                  <a:srgbClr val="FFFFFF"/>
                </a:buClr>
                <a:defRPr/>
              </a:pPr>
              <a:r>
                <a:rPr lang="en-US" sz="2000" kern="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Vehicle</a:t>
              </a:r>
            </a:p>
            <a:p>
              <a:pPr defTabSz="685800">
                <a:buClr>
                  <a:srgbClr val="FFFFFF"/>
                </a:buClr>
                <a:defRPr/>
              </a:pPr>
              <a:endParaRPr lang="en-US" sz="4000" kern="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9F3B1734-49A5-46DE-BED6-CF10A1A2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942" y="4242444"/>
              <a:ext cx="1224178" cy="607307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A6AB6C1-589C-47CF-ABF2-636B4FF7B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0018" y="4266641"/>
              <a:ext cx="1189996" cy="607307"/>
            </a:xfrm>
            <a:prstGeom prst="rect">
              <a:avLst/>
            </a:prstGeom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036A73A4-1EFC-43FE-884C-18B178DBF84F}"/>
                </a:ext>
              </a:extLst>
            </p:cNvPr>
            <p:cNvSpPr/>
            <p:nvPr/>
          </p:nvSpPr>
          <p:spPr>
            <a:xfrm>
              <a:off x="5930316" y="2648956"/>
              <a:ext cx="2342653" cy="1620625"/>
            </a:xfrm>
            <a:prstGeom prst="rect">
              <a:avLst/>
            </a:prstGeom>
            <a:solidFill>
              <a:srgbClr val="43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C57EF020-2098-49B2-8BD7-D44151BD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316" y="2667472"/>
              <a:ext cx="528610" cy="1276644"/>
            </a:xfrm>
            <a:prstGeom prst="rect">
              <a:avLst/>
            </a:prstGeom>
          </p:spPr>
        </p:pic>
        <p:sp>
          <p:nvSpPr>
            <p:cNvPr id="27" name="Google Shape;417;p36">
              <a:extLst>
                <a:ext uri="{FF2B5EF4-FFF2-40B4-BE49-F238E27FC236}">
                  <a16:creationId xmlns:a16="http://schemas.microsoft.com/office/drawing/2014/main" id="{21988A98-8747-4899-980C-35C838927C11}"/>
                </a:ext>
              </a:extLst>
            </p:cNvPr>
            <p:cNvSpPr/>
            <p:nvPr/>
          </p:nvSpPr>
          <p:spPr>
            <a:xfrm>
              <a:off x="5009628" y="4631795"/>
              <a:ext cx="992633" cy="838865"/>
            </a:xfrm>
            <a:custGeom>
              <a:avLst/>
              <a:gdLst/>
              <a:ahLst/>
              <a:cxnLst/>
              <a:rect l="l" t="t" r="r" b="b"/>
              <a:pathLst>
                <a:path w="19321" h="16328" extrusionOk="0">
                  <a:moveTo>
                    <a:pt x="15403" y="1996"/>
                  </a:moveTo>
                  <a:lnTo>
                    <a:pt x="15573" y="2215"/>
                  </a:lnTo>
                  <a:lnTo>
                    <a:pt x="15695" y="2458"/>
                  </a:lnTo>
                  <a:lnTo>
                    <a:pt x="15500" y="2531"/>
                  </a:lnTo>
                  <a:lnTo>
                    <a:pt x="15306" y="2629"/>
                  </a:lnTo>
                  <a:lnTo>
                    <a:pt x="14916" y="2799"/>
                  </a:lnTo>
                  <a:lnTo>
                    <a:pt x="14819" y="2483"/>
                  </a:lnTo>
                  <a:lnTo>
                    <a:pt x="14673" y="2215"/>
                  </a:lnTo>
                  <a:lnTo>
                    <a:pt x="14965" y="2118"/>
                  </a:lnTo>
                  <a:lnTo>
                    <a:pt x="15403" y="1996"/>
                  </a:lnTo>
                  <a:close/>
                  <a:moveTo>
                    <a:pt x="15817" y="2702"/>
                  </a:moveTo>
                  <a:lnTo>
                    <a:pt x="16011" y="3140"/>
                  </a:lnTo>
                  <a:lnTo>
                    <a:pt x="15646" y="3286"/>
                  </a:lnTo>
                  <a:lnTo>
                    <a:pt x="15379" y="3407"/>
                  </a:lnTo>
                  <a:lnTo>
                    <a:pt x="15111" y="3553"/>
                  </a:lnTo>
                  <a:lnTo>
                    <a:pt x="14989" y="3042"/>
                  </a:lnTo>
                  <a:lnTo>
                    <a:pt x="15306" y="2921"/>
                  </a:lnTo>
                  <a:lnTo>
                    <a:pt x="15573" y="2823"/>
                  </a:lnTo>
                  <a:lnTo>
                    <a:pt x="15817" y="2702"/>
                  </a:lnTo>
                  <a:close/>
                  <a:moveTo>
                    <a:pt x="16084" y="3286"/>
                  </a:moveTo>
                  <a:lnTo>
                    <a:pt x="16206" y="3602"/>
                  </a:lnTo>
                  <a:lnTo>
                    <a:pt x="15817" y="3772"/>
                  </a:lnTo>
                  <a:lnTo>
                    <a:pt x="15500" y="3894"/>
                  </a:lnTo>
                  <a:lnTo>
                    <a:pt x="15354" y="3943"/>
                  </a:lnTo>
                  <a:lnTo>
                    <a:pt x="15208" y="4040"/>
                  </a:lnTo>
                  <a:lnTo>
                    <a:pt x="15135" y="3699"/>
                  </a:lnTo>
                  <a:lnTo>
                    <a:pt x="15427" y="3578"/>
                  </a:lnTo>
                  <a:lnTo>
                    <a:pt x="15719" y="3456"/>
                  </a:lnTo>
                  <a:lnTo>
                    <a:pt x="16084" y="3286"/>
                  </a:lnTo>
                  <a:close/>
                  <a:moveTo>
                    <a:pt x="16303" y="3894"/>
                  </a:moveTo>
                  <a:lnTo>
                    <a:pt x="16449" y="4283"/>
                  </a:lnTo>
                  <a:lnTo>
                    <a:pt x="16376" y="4259"/>
                  </a:lnTo>
                  <a:lnTo>
                    <a:pt x="16279" y="4259"/>
                  </a:lnTo>
                  <a:lnTo>
                    <a:pt x="16133" y="4308"/>
                  </a:lnTo>
                  <a:lnTo>
                    <a:pt x="15841" y="4454"/>
                  </a:lnTo>
                  <a:lnTo>
                    <a:pt x="15598" y="4575"/>
                  </a:lnTo>
                  <a:lnTo>
                    <a:pt x="15379" y="4697"/>
                  </a:lnTo>
                  <a:lnTo>
                    <a:pt x="15257" y="4259"/>
                  </a:lnTo>
                  <a:lnTo>
                    <a:pt x="15427" y="4210"/>
                  </a:lnTo>
                  <a:lnTo>
                    <a:pt x="15573" y="4162"/>
                  </a:lnTo>
                  <a:lnTo>
                    <a:pt x="15890" y="4040"/>
                  </a:lnTo>
                  <a:lnTo>
                    <a:pt x="16303" y="3894"/>
                  </a:lnTo>
                  <a:close/>
                  <a:moveTo>
                    <a:pt x="16498" y="4405"/>
                  </a:moveTo>
                  <a:lnTo>
                    <a:pt x="16498" y="4454"/>
                  </a:lnTo>
                  <a:lnTo>
                    <a:pt x="16595" y="4721"/>
                  </a:lnTo>
                  <a:lnTo>
                    <a:pt x="16449" y="4770"/>
                  </a:lnTo>
                  <a:lnTo>
                    <a:pt x="16303" y="4819"/>
                  </a:lnTo>
                  <a:lnTo>
                    <a:pt x="16011" y="4965"/>
                  </a:lnTo>
                  <a:lnTo>
                    <a:pt x="15768" y="5086"/>
                  </a:lnTo>
                  <a:lnTo>
                    <a:pt x="15622" y="5184"/>
                  </a:lnTo>
                  <a:lnTo>
                    <a:pt x="15549" y="5232"/>
                  </a:lnTo>
                  <a:lnTo>
                    <a:pt x="15525" y="5305"/>
                  </a:lnTo>
                  <a:lnTo>
                    <a:pt x="15427" y="4892"/>
                  </a:lnTo>
                  <a:lnTo>
                    <a:pt x="15695" y="4819"/>
                  </a:lnTo>
                  <a:lnTo>
                    <a:pt x="15938" y="4721"/>
                  </a:lnTo>
                  <a:lnTo>
                    <a:pt x="16255" y="4624"/>
                  </a:lnTo>
                  <a:lnTo>
                    <a:pt x="16401" y="4527"/>
                  </a:lnTo>
                  <a:lnTo>
                    <a:pt x="16449" y="4478"/>
                  </a:lnTo>
                  <a:lnTo>
                    <a:pt x="16498" y="4405"/>
                  </a:lnTo>
                  <a:close/>
                  <a:moveTo>
                    <a:pt x="16717" y="5062"/>
                  </a:moveTo>
                  <a:lnTo>
                    <a:pt x="16814" y="5305"/>
                  </a:lnTo>
                  <a:lnTo>
                    <a:pt x="16547" y="5403"/>
                  </a:lnTo>
                  <a:lnTo>
                    <a:pt x="16303" y="5524"/>
                  </a:lnTo>
                  <a:lnTo>
                    <a:pt x="15987" y="5670"/>
                  </a:lnTo>
                  <a:lnTo>
                    <a:pt x="15817" y="5743"/>
                  </a:lnTo>
                  <a:lnTo>
                    <a:pt x="15671" y="5816"/>
                  </a:lnTo>
                  <a:lnTo>
                    <a:pt x="15549" y="5354"/>
                  </a:lnTo>
                  <a:lnTo>
                    <a:pt x="15622" y="5403"/>
                  </a:lnTo>
                  <a:lnTo>
                    <a:pt x="15719" y="5427"/>
                  </a:lnTo>
                  <a:lnTo>
                    <a:pt x="15792" y="5403"/>
                  </a:lnTo>
                  <a:lnTo>
                    <a:pt x="15890" y="5378"/>
                  </a:lnTo>
                  <a:lnTo>
                    <a:pt x="16084" y="5305"/>
                  </a:lnTo>
                  <a:lnTo>
                    <a:pt x="16255" y="5257"/>
                  </a:lnTo>
                  <a:lnTo>
                    <a:pt x="16498" y="5159"/>
                  </a:lnTo>
                  <a:lnTo>
                    <a:pt x="16620" y="5111"/>
                  </a:lnTo>
                  <a:lnTo>
                    <a:pt x="16717" y="5062"/>
                  </a:lnTo>
                  <a:close/>
                  <a:moveTo>
                    <a:pt x="17082" y="4551"/>
                  </a:moveTo>
                  <a:lnTo>
                    <a:pt x="17106" y="4575"/>
                  </a:lnTo>
                  <a:lnTo>
                    <a:pt x="17228" y="4673"/>
                  </a:lnTo>
                  <a:lnTo>
                    <a:pt x="17350" y="4746"/>
                  </a:lnTo>
                  <a:lnTo>
                    <a:pt x="17496" y="4794"/>
                  </a:lnTo>
                  <a:lnTo>
                    <a:pt x="17666" y="4819"/>
                  </a:lnTo>
                  <a:lnTo>
                    <a:pt x="17885" y="4867"/>
                  </a:lnTo>
                  <a:lnTo>
                    <a:pt x="18128" y="4965"/>
                  </a:lnTo>
                  <a:lnTo>
                    <a:pt x="18323" y="5062"/>
                  </a:lnTo>
                  <a:lnTo>
                    <a:pt x="18518" y="5208"/>
                  </a:lnTo>
                  <a:lnTo>
                    <a:pt x="18591" y="5281"/>
                  </a:lnTo>
                  <a:lnTo>
                    <a:pt x="18664" y="5354"/>
                  </a:lnTo>
                  <a:lnTo>
                    <a:pt x="18785" y="5573"/>
                  </a:lnTo>
                  <a:lnTo>
                    <a:pt x="18810" y="5670"/>
                  </a:lnTo>
                  <a:lnTo>
                    <a:pt x="18834" y="5768"/>
                  </a:lnTo>
                  <a:lnTo>
                    <a:pt x="18834" y="5889"/>
                  </a:lnTo>
                  <a:lnTo>
                    <a:pt x="18810" y="6011"/>
                  </a:lnTo>
                  <a:lnTo>
                    <a:pt x="18761" y="6108"/>
                  </a:lnTo>
                  <a:lnTo>
                    <a:pt x="18664" y="6181"/>
                  </a:lnTo>
                  <a:lnTo>
                    <a:pt x="18542" y="6254"/>
                  </a:lnTo>
                  <a:lnTo>
                    <a:pt x="18396" y="6303"/>
                  </a:lnTo>
                  <a:lnTo>
                    <a:pt x="18080" y="6376"/>
                  </a:lnTo>
                  <a:lnTo>
                    <a:pt x="17812" y="6400"/>
                  </a:lnTo>
                  <a:lnTo>
                    <a:pt x="17447" y="5476"/>
                  </a:lnTo>
                  <a:lnTo>
                    <a:pt x="17082" y="4551"/>
                  </a:lnTo>
                  <a:close/>
                  <a:moveTo>
                    <a:pt x="16936" y="5622"/>
                  </a:moveTo>
                  <a:lnTo>
                    <a:pt x="17033" y="5889"/>
                  </a:lnTo>
                  <a:lnTo>
                    <a:pt x="16863" y="5938"/>
                  </a:lnTo>
                  <a:lnTo>
                    <a:pt x="16717" y="6011"/>
                  </a:lnTo>
                  <a:lnTo>
                    <a:pt x="16401" y="6157"/>
                  </a:lnTo>
                  <a:lnTo>
                    <a:pt x="16084" y="6303"/>
                  </a:lnTo>
                  <a:lnTo>
                    <a:pt x="15768" y="6425"/>
                  </a:lnTo>
                  <a:lnTo>
                    <a:pt x="15768" y="6376"/>
                  </a:lnTo>
                  <a:lnTo>
                    <a:pt x="15719" y="6303"/>
                  </a:lnTo>
                  <a:lnTo>
                    <a:pt x="15719" y="6157"/>
                  </a:lnTo>
                  <a:lnTo>
                    <a:pt x="15719" y="6011"/>
                  </a:lnTo>
                  <a:lnTo>
                    <a:pt x="15890" y="5987"/>
                  </a:lnTo>
                  <a:lnTo>
                    <a:pt x="16084" y="5938"/>
                  </a:lnTo>
                  <a:lnTo>
                    <a:pt x="16425" y="5816"/>
                  </a:lnTo>
                  <a:lnTo>
                    <a:pt x="16668" y="5719"/>
                  </a:lnTo>
                  <a:lnTo>
                    <a:pt x="16936" y="5622"/>
                  </a:lnTo>
                  <a:close/>
                  <a:moveTo>
                    <a:pt x="2142" y="4770"/>
                  </a:moveTo>
                  <a:lnTo>
                    <a:pt x="1607" y="6303"/>
                  </a:lnTo>
                  <a:lnTo>
                    <a:pt x="1534" y="6473"/>
                  </a:lnTo>
                  <a:lnTo>
                    <a:pt x="1436" y="6449"/>
                  </a:lnTo>
                  <a:lnTo>
                    <a:pt x="877" y="6449"/>
                  </a:lnTo>
                  <a:lnTo>
                    <a:pt x="779" y="6400"/>
                  </a:lnTo>
                  <a:lnTo>
                    <a:pt x="706" y="6327"/>
                  </a:lnTo>
                  <a:lnTo>
                    <a:pt x="609" y="6230"/>
                  </a:lnTo>
                  <a:lnTo>
                    <a:pt x="536" y="6084"/>
                  </a:lnTo>
                  <a:lnTo>
                    <a:pt x="512" y="5938"/>
                  </a:lnTo>
                  <a:lnTo>
                    <a:pt x="536" y="5816"/>
                  </a:lnTo>
                  <a:lnTo>
                    <a:pt x="560" y="5670"/>
                  </a:lnTo>
                  <a:lnTo>
                    <a:pt x="633" y="5524"/>
                  </a:lnTo>
                  <a:lnTo>
                    <a:pt x="706" y="5403"/>
                  </a:lnTo>
                  <a:lnTo>
                    <a:pt x="804" y="5305"/>
                  </a:lnTo>
                  <a:lnTo>
                    <a:pt x="901" y="5208"/>
                  </a:lnTo>
                  <a:lnTo>
                    <a:pt x="998" y="5111"/>
                  </a:lnTo>
                  <a:lnTo>
                    <a:pt x="1144" y="5038"/>
                  </a:lnTo>
                  <a:lnTo>
                    <a:pt x="1266" y="4965"/>
                  </a:lnTo>
                  <a:lnTo>
                    <a:pt x="1412" y="4916"/>
                  </a:lnTo>
                  <a:lnTo>
                    <a:pt x="1704" y="4867"/>
                  </a:lnTo>
                  <a:lnTo>
                    <a:pt x="1996" y="4819"/>
                  </a:lnTo>
                  <a:lnTo>
                    <a:pt x="2142" y="4770"/>
                  </a:lnTo>
                  <a:close/>
                  <a:moveTo>
                    <a:pt x="10342" y="1899"/>
                  </a:moveTo>
                  <a:lnTo>
                    <a:pt x="10926" y="1923"/>
                  </a:lnTo>
                  <a:lnTo>
                    <a:pt x="11510" y="1972"/>
                  </a:lnTo>
                  <a:lnTo>
                    <a:pt x="12094" y="2045"/>
                  </a:lnTo>
                  <a:lnTo>
                    <a:pt x="12702" y="2118"/>
                  </a:lnTo>
                  <a:lnTo>
                    <a:pt x="13286" y="2239"/>
                  </a:lnTo>
                  <a:lnTo>
                    <a:pt x="13797" y="2361"/>
                  </a:lnTo>
                  <a:lnTo>
                    <a:pt x="14065" y="2410"/>
                  </a:lnTo>
                  <a:lnTo>
                    <a:pt x="14308" y="2434"/>
                  </a:lnTo>
                  <a:lnTo>
                    <a:pt x="14332" y="2653"/>
                  </a:lnTo>
                  <a:lnTo>
                    <a:pt x="14357" y="2872"/>
                  </a:lnTo>
                  <a:lnTo>
                    <a:pt x="14478" y="3334"/>
                  </a:lnTo>
                  <a:lnTo>
                    <a:pt x="14600" y="3772"/>
                  </a:lnTo>
                  <a:lnTo>
                    <a:pt x="14722" y="4186"/>
                  </a:lnTo>
                  <a:lnTo>
                    <a:pt x="14989" y="5305"/>
                  </a:lnTo>
                  <a:lnTo>
                    <a:pt x="15111" y="5816"/>
                  </a:lnTo>
                  <a:lnTo>
                    <a:pt x="15184" y="6084"/>
                  </a:lnTo>
                  <a:lnTo>
                    <a:pt x="15281" y="6327"/>
                  </a:lnTo>
                  <a:lnTo>
                    <a:pt x="15014" y="6449"/>
                  </a:lnTo>
                  <a:lnTo>
                    <a:pt x="14722" y="6571"/>
                  </a:lnTo>
                  <a:lnTo>
                    <a:pt x="14162" y="6814"/>
                  </a:lnTo>
                  <a:lnTo>
                    <a:pt x="13457" y="7033"/>
                  </a:lnTo>
                  <a:lnTo>
                    <a:pt x="12751" y="7228"/>
                  </a:lnTo>
                  <a:lnTo>
                    <a:pt x="11972" y="7398"/>
                  </a:lnTo>
                  <a:lnTo>
                    <a:pt x="11169" y="7520"/>
                  </a:lnTo>
                  <a:lnTo>
                    <a:pt x="10366" y="7593"/>
                  </a:lnTo>
                  <a:lnTo>
                    <a:pt x="9588" y="7617"/>
                  </a:lnTo>
                  <a:lnTo>
                    <a:pt x="8809" y="7617"/>
                  </a:lnTo>
                  <a:lnTo>
                    <a:pt x="8055" y="7568"/>
                  </a:lnTo>
                  <a:lnTo>
                    <a:pt x="7300" y="7471"/>
                  </a:lnTo>
                  <a:lnTo>
                    <a:pt x="6546" y="7325"/>
                  </a:lnTo>
                  <a:lnTo>
                    <a:pt x="5840" y="7155"/>
                  </a:lnTo>
                  <a:lnTo>
                    <a:pt x="5135" y="6960"/>
                  </a:lnTo>
                  <a:lnTo>
                    <a:pt x="4794" y="6838"/>
                  </a:lnTo>
                  <a:lnTo>
                    <a:pt x="4478" y="6717"/>
                  </a:lnTo>
                  <a:lnTo>
                    <a:pt x="4137" y="6595"/>
                  </a:lnTo>
                  <a:lnTo>
                    <a:pt x="3821" y="6498"/>
                  </a:lnTo>
                  <a:lnTo>
                    <a:pt x="3821" y="6449"/>
                  </a:lnTo>
                  <a:lnTo>
                    <a:pt x="3943" y="5914"/>
                  </a:lnTo>
                  <a:lnTo>
                    <a:pt x="4064" y="5378"/>
                  </a:lnTo>
                  <a:lnTo>
                    <a:pt x="4186" y="4867"/>
                  </a:lnTo>
                  <a:lnTo>
                    <a:pt x="4356" y="4332"/>
                  </a:lnTo>
                  <a:lnTo>
                    <a:pt x="4527" y="3821"/>
                  </a:lnTo>
                  <a:lnTo>
                    <a:pt x="4697" y="3310"/>
                  </a:lnTo>
                  <a:lnTo>
                    <a:pt x="4843" y="2896"/>
                  </a:lnTo>
                  <a:lnTo>
                    <a:pt x="4916" y="2702"/>
                  </a:lnTo>
                  <a:lnTo>
                    <a:pt x="4965" y="2483"/>
                  </a:lnTo>
                  <a:lnTo>
                    <a:pt x="5038" y="2507"/>
                  </a:lnTo>
                  <a:lnTo>
                    <a:pt x="5111" y="2507"/>
                  </a:lnTo>
                  <a:lnTo>
                    <a:pt x="6254" y="2264"/>
                  </a:lnTo>
                  <a:lnTo>
                    <a:pt x="6838" y="2142"/>
                  </a:lnTo>
                  <a:lnTo>
                    <a:pt x="7398" y="2069"/>
                  </a:lnTo>
                  <a:lnTo>
                    <a:pt x="7982" y="1996"/>
                  </a:lnTo>
                  <a:lnTo>
                    <a:pt x="8566" y="1947"/>
                  </a:lnTo>
                  <a:lnTo>
                    <a:pt x="9150" y="1923"/>
                  </a:lnTo>
                  <a:lnTo>
                    <a:pt x="9734" y="1899"/>
                  </a:lnTo>
                  <a:close/>
                  <a:moveTo>
                    <a:pt x="16863" y="7933"/>
                  </a:moveTo>
                  <a:lnTo>
                    <a:pt x="16011" y="8177"/>
                  </a:lnTo>
                  <a:lnTo>
                    <a:pt x="15160" y="8371"/>
                  </a:lnTo>
                  <a:lnTo>
                    <a:pt x="14308" y="8566"/>
                  </a:lnTo>
                  <a:lnTo>
                    <a:pt x="13432" y="8736"/>
                  </a:lnTo>
                  <a:lnTo>
                    <a:pt x="12581" y="8882"/>
                  </a:lnTo>
                  <a:lnTo>
                    <a:pt x="11705" y="9004"/>
                  </a:lnTo>
                  <a:lnTo>
                    <a:pt x="10829" y="9077"/>
                  </a:lnTo>
                  <a:lnTo>
                    <a:pt x="9953" y="9126"/>
                  </a:lnTo>
                  <a:lnTo>
                    <a:pt x="9052" y="9126"/>
                  </a:lnTo>
                  <a:lnTo>
                    <a:pt x="8176" y="9101"/>
                  </a:lnTo>
                  <a:lnTo>
                    <a:pt x="7276" y="9053"/>
                  </a:lnTo>
                  <a:lnTo>
                    <a:pt x="6400" y="8955"/>
                  </a:lnTo>
                  <a:lnTo>
                    <a:pt x="5476" y="8834"/>
                  </a:lnTo>
                  <a:lnTo>
                    <a:pt x="4575" y="8663"/>
                  </a:lnTo>
                  <a:lnTo>
                    <a:pt x="3675" y="8469"/>
                  </a:lnTo>
                  <a:lnTo>
                    <a:pt x="2775" y="8323"/>
                  </a:lnTo>
                  <a:lnTo>
                    <a:pt x="2702" y="8347"/>
                  </a:lnTo>
                  <a:lnTo>
                    <a:pt x="2677" y="8371"/>
                  </a:lnTo>
                  <a:lnTo>
                    <a:pt x="2677" y="8420"/>
                  </a:lnTo>
                  <a:lnTo>
                    <a:pt x="2726" y="8469"/>
                  </a:lnTo>
                  <a:lnTo>
                    <a:pt x="3140" y="8615"/>
                  </a:lnTo>
                  <a:lnTo>
                    <a:pt x="3553" y="8761"/>
                  </a:lnTo>
                  <a:lnTo>
                    <a:pt x="3991" y="8882"/>
                  </a:lnTo>
                  <a:lnTo>
                    <a:pt x="4429" y="8980"/>
                  </a:lnTo>
                  <a:lnTo>
                    <a:pt x="5305" y="9126"/>
                  </a:lnTo>
                  <a:lnTo>
                    <a:pt x="6181" y="9272"/>
                  </a:lnTo>
                  <a:lnTo>
                    <a:pt x="7081" y="9369"/>
                  </a:lnTo>
                  <a:lnTo>
                    <a:pt x="7957" y="9442"/>
                  </a:lnTo>
                  <a:lnTo>
                    <a:pt x="8858" y="9466"/>
                  </a:lnTo>
                  <a:lnTo>
                    <a:pt x="9758" y="9466"/>
                  </a:lnTo>
                  <a:lnTo>
                    <a:pt x="10658" y="9442"/>
                  </a:lnTo>
                  <a:lnTo>
                    <a:pt x="11583" y="9393"/>
                  </a:lnTo>
                  <a:lnTo>
                    <a:pt x="12508" y="9296"/>
                  </a:lnTo>
                  <a:lnTo>
                    <a:pt x="13408" y="9174"/>
                  </a:lnTo>
                  <a:lnTo>
                    <a:pt x="14308" y="9004"/>
                  </a:lnTo>
                  <a:lnTo>
                    <a:pt x="15208" y="8785"/>
                  </a:lnTo>
                  <a:lnTo>
                    <a:pt x="16084" y="8542"/>
                  </a:lnTo>
                  <a:lnTo>
                    <a:pt x="16960" y="8250"/>
                  </a:lnTo>
                  <a:lnTo>
                    <a:pt x="17009" y="8225"/>
                  </a:lnTo>
                  <a:lnTo>
                    <a:pt x="17058" y="8177"/>
                  </a:lnTo>
                  <a:lnTo>
                    <a:pt x="17058" y="8104"/>
                  </a:lnTo>
                  <a:lnTo>
                    <a:pt x="17058" y="8055"/>
                  </a:lnTo>
                  <a:lnTo>
                    <a:pt x="17033" y="8006"/>
                  </a:lnTo>
                  <a:lnTo>
                    <a:pt x="16985" y="7958"/>
                  </a:lnTo>
                  <a:lnTo>
                    <a:pt x="16936" y="7933"/>
                  </a:lnTo>
                  <a:close/>
                  <a:moveTo>
                    <a:pt x="9320" y="9953"/>
                  </a:moveTo>
                  <a:lnTo>
                    <a:pt x="8639" y="9977"/>
                  </a:lnTo>
                  <a:lnTo>
                    <a:pt x="7714" y="9977"/>
                  </a:lnTo>
                  <a:lnTo>
                    <a:pt x="7446" y="10001"/>
                  </a:lnTo>
                  <a:lnTo>
                    <a:pt x="7300" y="10026"/>
                  </a:lnTo>
                  <a:lnTo>
                    <a:pt x="7179" y="10050"/>
                  </a:lnTo>
                  <a:lnTo>
                    <a:pt x="7081" y="10123"/>
                  </a:lnTo>
                  <a:lnTo>
                    <a:pt x="6984" y="10220"/>
                  </a:lnTo>
                  <a:lnTo>
                    <a:pt x="6960" y="10269"/>
                  </a:lnTo>
                  <a:lnTo>
                    <a:pt x="6984" y="10293"/>
                  </a:lnTo>
                  <a:lnTo>
                    <a:pt x="7057" y="10366"/>
                  </a:lnTo>
                  <a:lnTo>
                    <a:pt x="7154" y="10415"/>
                  </a:lnTo>
                  <a:lnTo>
                    <a:pt x="7252" y="10464"/>
                  </a:lnTo>
                  <a:lnTo>
                    <a:pt x="7349" y="10488"/>
                  </a:lnTo>
                  <a:lnTo>
                    <a:pt x="7568" y="10512"/>
                  </a:lnTo>
                  <a:lnTo>
                    <a:pt x="10585" y="10512"/>
                  </a:lnTo>
                  <a:lnTo>
                    <a:pt x="12021" y="10561"/>
                  </a:lnTo>
                  <a:lnTo>
                    <a:pt x="12143" y="10537"/>
                  </a:lnTo>
                  <a:lnTo>
                    <a:pt x="12216" y="10488"/>
                  </a:lnTo>
                  <a:lnTo>
                    <a:pt x="12264" y="10391"/>
                  </a:lnTo>
                  <a:lnTo>
                    <a:pt x="12289" y="10293"/>
                  </a:lnTo>
                  <a:lnTo>
                    <a:pt x="12264" y="10196"/>
                  </a:lnTo>
                  <a:lnTo>
                    <a:pt x="12216" y="10099"/>
                  </a:lnTo>
                  <a:lnTo>
                    <a:pt x="12143" y="10050"/>
                  </a:lnTo>
                  <a:lnTo>
                    <a:pt x="12021" y="10001"/>
                  </a:lnTo>
                  <a:lnTo>
                    <a:pt x="10683" y="9977"/>
                  </a:lnTo>
                  <a:lnTo>
                    <a:pt x="9320" y="9953"/>
                  </a:lnTo>
                  <a:close/>
                  <a:moveTo>
                    <a:pt x="10950" y="10975"/>
                  </a:moveTo>
                  <a:lnTo>
                    <a:pt x="10683" y="10999"/>
                  </a:lnTo>
                  <a:lnTo>
                    <a:pt x="10123" y="11023"/>
                  </a:lnTo>
                  <a:lnTo>
                    <a:pt x="9612" y="11048"/>
                  </a:lnTo>
                  <a:lnTo>
                    <a:pt x="9028" y="11023"/>
                  </a:lnTo>
                  <a:lnTo>
                    <a:pt x="8152" y="11023"/>
                  </a:lnTo>
                  <a:lnTo>
                    <a:pt x="7860" y="11048"/>
                  </a:lnTo>
                  <a:lnTo>
                    <a:pt x="7568" y="11096"/>
                  </a:lnTo>
                  <a:lnTo>
                    <a:pt x="7300" y="11169"/>
                  </a:lnTo>
                  <a:lnTo>
                    <a:pt x="7252" y="11194"/>
                  </a:lnTo>
                  <a:lnTo>
                    <a:pt x="7227" y="11218"/>
                  </a:lnTo>
                  <a:lnTo>
                    <a:pt x="7203" y="11315"/>
                  </a:lnTo>
                  <a:lnTo>
                    <a:pt x="7227" y="11413"/>
                  </a:lnTo>
                  <a:lnTo>
                    <a:pt x="7252" y="11437"/>
                  </a:lnTo>
                  <a:lnTo>
                    <a:pt x="7300" y="11461"/>
                  </a:lnTo>
                  <a:lnTo>
                    <a:pt x="7568" y="11534"/>
                  </a:lnTo>
                  <a:lnTo>
                    <a:pt x="7811" y="11559"/>
                  </a:lnTo>
                  <a:lnTo>
                    <a:pt x="8079" y="11583"/>
                  </a:lnTo>
                  <a:lnTo>
                    <a:pt x="8347" y="11607"/>
                  </a:lnTo>
                  <a:lnTo>
                    <a:pt x="9417" y="11559"/>
                  </a:lnTo>
                  <a:lnTo>
                    <a:pt x="10561" y="11559"/>
                  </a:lnTo>
                  <a:lnTo>
                    <a:pt x="11145" y="11583"/>
                  </a:lnTo>
                  <a:lnTo>
                    <a:pt x="11437" y="11559"/>
                  </a:lnTo>
                  <a:lnTo>
                    <a:pt x="11583" y="11534"/>
                  </a:lnTo>
                  <a:lnTo>
                    <a:pt x="11729" y="11486"/>
                  </a:lnTo>
                  <a:lnTo>
                    <a:pt x="11802" y="11461"/>
                  </a:lnTo>
                  <a:lnTo>
                    <a:pt x="11851" y="11413"/>
                  </a:lnTo>
                  <a:lnTo>
                    <a:pt x="11875" y="11364"/>
                  </a:lnTo>
                  <a:lnTo>
                    <a:pt x="11875" y="11291"/>
                  </a:lnTo>
                  <a:lnTo>
                    <a:pt x="11875" y="11218"/>
                  </a:lnTo>
                  <a:lnTo>
                    <a:pt x="11851" y="11169"/>
                  </a:lnTo>
                  <a:lnTo>
                    <a:pt x="11802" y="11121"/>
                  </a:lnTo>
                  <a:lnTo>
                    <a:pt x="11729" y="11096"/>
                  </a:lnTo>
                  <a:lnTo>
                    <a:pt x="11486" y="11023"/>
                  </a:lnTo>
                  <a:lnTo>
                    <a:pt x="11218" y="10999"/>
                  </a:lnTo>
                  <a:lnTo>
                    <a:pt x="10950" y="10975"/>
                  </a:lnTo>
                  <a:close/>
                  <a:moveTo>
                    <a:pt x="4210" y="9734"/>
                  </a:moveTo>
                  <a:lnTo>
                    <a:pt x="4356" y="9758"/>
                  </a:lnTo>
                  <a:lnTo>
                    <a:pt x="4478" y="9783"/>
                  </a:lnTo>
                  <a:lnTo>
                    <a:pt x="4600" y="9807"/>
                  </a:lnTo>
                  <a:lnTo>
                    <a:pt x="4819" y="9928"/>
                  </a:lnTo>
                  <a:lnTo>
                    <a:pt x="5013" y="10074"/>
                  </a:lnTo>
                  <a:lnTo>
                    <a:pt x="5184" y="10269"/>
                  </a:lnTo>
                  <a:lnTo>
                    <a:pt x="5330" y="10488"/>
                  </a:lnTo>
                  <a:lnTo>
                    <a:pt x="5451" y="10756"/>
                  </a:lnTo>
                  <a:lnTo>
                    <a:pt x="5524" y="10902"/>
                  </a:lnTo>
                  <a:lnTo>
                    <a:pt x="5549" y="11048"/>
                  </a:lnTo>
                  <a:lnTo>
                    <a:pt x="5549" y="11194"/>
                  </a:lnTo>
                  <a:lnTo>
                    <a:pt x="5524" y="11315"/>
                  </a:lnTo>
                  <a:lnTo>
                    <a:pt x="5476" y="11437"/>
                  </a:lnTo>
                  <a:lnTo>
                    <a:pt x="5427" y="11534"/>
                  </a:lnTo>
                  <a:lnTo>
                    <a:pt x="5330" y="11607"/>
                  </a:lnTo>
                  <a:lnTo>
                    <a:pt x="5232" y="11680"/>
                  </a:lnTo>
                  <a:lnTo>
                    <a:pt x="5135" y="11753"/>
                  </a:lnTo>
                  <a:lnTo>
                    <a:pt x="5013" y="11802"/>
                  </a:lnTo>
                  <a:lnTo>
                    <a:pt x="4770" y="11875"/>
                  </a:lnTo>
                  <a:lnTo>
                    <a:pt x="4478" y="11924"/>
                  </a:lnTo>
                  <a:lnTo>
                    <a:pt x="4210" y="11924"/>
                  </a:lnTo>
                  <a:lnTo>
                    <a:pt x="3967" y="11899"/>
                  </a:lnTo>
                  <a:lnTo>
                    <a:pt x="3699" y="11851"/>
                  </a:lnTo>
                  <a:lnTo>
                    <a:pt x="3456" y="11753"/>
                  </a:lnTo>
                  <a:lnTo>
                    <a:pt x="3213" y="11656"/>
                  </a:lnTo>
                  <a:lnTo>
                    <a:pt x="3018" y="11510"/>
                  </a:lnTo>
                  <a:lnTo>
                    <a:pt x="2921" y="11413"/>
                  </a:lnTo>
                  <a:lnTo>
                    <a:pt x="2848" y="11315"/>
                  </a:lnTo>
                  <a:lnTo>
                    <a:pt x="2799" y="11194"/>
                  </a:lnTo>
                  <a:lnTo>
                    <a:pt x="2750" y="11096"/>
                  </a:lnTo>
                  <a:lnTo>
                    <a:pt x="2702" y="10950"/>
                  </a:lnTo>
                  <a:lnTo>
                    <a:pt x="2677" y="10829"/>
                  </a:lnTo>
                  <a:lnTo>
                    <a:pt x="2702" y="10707"/>
                  </a:lnTo>
                  <a:lnTo>
                    <a:pt x="2702" y="10610"/>
                  </a:lnTo>
                  <a:lnTo>
                    <a:pt x="2726" y="10512"/>
                  </a:lnTo>
                  <a:lnTo>
                    <a:pt x="2775" y="10415"/>
                  </a:lnTo>
                  <a:lnTo>
                    <a:pt x="2896" y="10269"/>
                  </a:lnTo>
                  <a:lnTo>
                    <a:pt x="3042" y="10147"/>
                  </a:lnTo>
                  <a:lnTo>
                    <a:pt x="3213" y="10050"/>
                  </a:lnTo>
                  <a:lnTo>
                    <a:pt x="3383" y="9977"/>
                  </a:lnTo>
                  <a:lnTo>
                    <a:pt x="3772" y="9807"/>
                  </a:lnTo>
                  <a:lnTo>
                    <a:pt x="3797" y="9807"/>
                  </a:lnTo>
                  <a:lnTo>
                    <a:pt x="3943" y="9758"/>
                  </a:lnTo>
                  <a:lnTo>
                    <a:pt x="4089" y="9758"/>
                  </a:lnTo>
                  <a:lnTo>
                    <a:pt x="4210" y="9734"/>
                  </a:lnTo>
                  <a:close/>
                  <a:moveTo>
                    <a:pt x="15208" y="9612"/>
                  </a:moveTo>
                  <a:lnTo>
                    <a:pt x="15476" y="9637"/>
                  </a:lnTo>
                  <a:lnTo>
                    <a:pt x="15622" y="9685"/>
                  </a:lnTo>
                  <a:lnTo>
                    <a:pt x="15719" y="9734"/>
                  </a:lnTo>
                  <a:lnTo>
                    <a:pt x="15914" y="9880"/>
                  </a:lnTo>
                  <a:lnTo>
                    <a:pt x="16084" y="10050"/>
                  </a:lnTo>
                  <a:lnTo>
                    <a:pt x="16279" y="10220"/>
                  </a:lnTo>
                  <a:lnTo>
                    <a:pt x="16401" y="10342"/>
                  </a:lnTo>
                  <a:lnTo>
                    <a:pt x="16498" y="10464"/>
                  </a:lnTo>
                  <a:lnTo>
                    <a:pt x="16547" y="10585"/>
                  </a:lnTo>
                  <a:lnTo>
                    <a:pt x="16571" y="10731"/>
                  </a:lnTo>
                  <a:lnTo>
                    <a:pt x="16571" y="10877"/>
                  </a:lnTo>
                  <a:lnTo>
                    <a:pt x="16547" y="11023"/>
                  </a:lnTo>
                  <a:lnTo>
                    <a:pt x="16498" y="11169"/>
                  </a:lnTo>
                  <a:lnTo>
                    <a:pt x="16425" y="11315"/>
                  </a:lnTo>
                  <a:lnTo>
                    <a:pt x="16352" y="11437"/>
                  </a:lnTo>
                  <a:lnTo>
                    <a:pt x="16255" y="11534"/>
                  </a:lnTo>
                  <a:lnTo>
                    <a:pt x="16133" y="11632"/>
                  </a:lnTo>
                  <a:lnTo>
                    <a:pt x="16011" y="11705"/>
                  </a:lnTo>
                  <a:lnTo>
                    <a:pt x="15768" y="11826"/>
                  </a:lnTo>
                  <a:lnTo>
                    <a:pt x="15500" y="11899"/>
                  </a:lnTo>
                  <a:lnTo>
                    <a:pt x="15208" y="11948"/>
                  </a:lnTo>
                  <a:lnTo>
                    <a:pt x="14916" y="11972"/>
                  </a:lnTo>
                  <a:lnTo>
                    <a:pt x="14624" y="11972"/>
                  </a:lnTo>
                  <a:lnTo>
                    <a:pt x="14357" y="11924"/>
                  </a:lnTo>
                  <a:lnTo>
                    <a:pt x="14235" y="11875"/>
                  </a:lnTo>
                  <a:lnTo>
                    <a:pt x="14113" y="11802"/>
                  </a:lnTo>
                  <a:lnTo>
                    <a:pt x="14016" y="11729"/>
                  </a:lnTo>
                  <a:lnTo>
                    <a:pt x="13919" y="11632"/>
                  </a:lnTo>
                  <a:lnTo>
                    <a:pt x="13846" y="11534"/>
                  </a:lnTo>
                  <a:lnTo>
                    <a:pt x="13797" y="11413"/>
                  </a:lnTo>
                  <a:lnTo>
                    <a:pt x="13773" y="11267"/>
                  </a:lnTo>
                  <a:lnTo>
                    <a:pt x="13748" y="11096"/>
                  </a:lnTo>
                  <a:lnTo>
                    <a:pt x="13773" y="10902"/>
                  </a:lnTo>
                  <a:lnTo>
                    <a:pt x="13821" y="10707"/>
                  </a:lnTo>
                  <a:lnTo>
                    <a:pt x="13919" y="10537"/>
                  </a:lnTo>
                  <a:lnTo>
                    <a:pt x="14040" y="10391"/>
                  </a:lnTo>
                  <a:lnTo>
                    <a:pt x="14284" y="10074"/>
                  </a:lnTo>
                  <a:lnTo>
                    <a:pt x="14405" y="9928"/>
                  </a:lnTo>
                  <a:lnTo>
                    <a:pt x="14503" y="9758"/>
                  </a:lnTo>
                  <a:lnTo>
                    <a:pt x="14746" y="9685"/>
                  </a:lnTo>
                  <a:lnTo>
                    <a:pt x="14989" y="9637"/>
                  </a:lnTo>
                  <a:lnTo>
                    <a:pt x="15208" y="9612"/>
                  </a:lnTo>
                  <a:close/>
                  <a:moveTo>
                    <a:pt x="4064" y="9247"/>
                  </a:moveTo>
                  <a:lnTo>
                    <a:pt x="3870" y="9296"/>
                  </a:lnTo>
                  <a:lnTo>
                    <a:pt x="3675" y="9345"/>
                  </a:lnTo>
                  <a:lnTo>
                    <a:pt x="3626" y="9393"/>
                  </a:lnTo>
                  <a:lnTo>
                    <a:pt x="3578" y="9418"/>
                  </a:lnTo>
                  <a:lnTo>
                    <a:pt x="3334" y="9491"/>
                  </a:lnTo>
                  <a:lnTo>
                    <a:pt x="3091" y="9612"/>
                  </a:lnTo>
                  <a:lnTo>
                    <a:pt x="2848" y="9758"/>
                  </a:lnTo>
                  <a:lnTo>
                    <a:pt x="2653" y="9928"/>
                  </a:lnTo>
                  <a:lnTo>
                    <a:pt x="2458" y="10123"/>
                  </a:lnTo>
                  <a:lnTo>
                    <a:pt x="2337" y="10342"/>
                  </a:lnTo>
                  <a:lnTo>
                    <a:pt x="2239" y="10585"/>
                  </a:lnTo>
                  <a:lnTo>
                    <a:pt x="2215" y="10707"/>
                  </a:lnTo>
                  <a:lnTo>
                    <a:pt x="2215" y="10829"/>
                  </a:lnTo>
                  <a:lnTo>
                    <a:pt x="2239" y="11023"/>
                  </a:lnTo>
                  <a:lnTo>
                    <a:pt x="2264" y="11218"/>
                  </a:lnTo>
                  <a:lnTo>
                    <a:pt x="2337" y="11388"/>
                  </a:lnTo>
                  <a:lnTo>
                    <a:pt x="2434" y="11559"/>
                  </a:lnTo>
                  <a:lnTo>
                    <a:pt x="2531" y="11705"/>
                  </a:lnTo>
                  <a:lnTo>
                    <a:pt x="2653" y="11826"/>
                  </a:lnTo>
                  <a:lnTo>
                    <a:pt x="2775" y="11948"/>
                  </a:lnTo>
                  <a:lnTo>
                    <a:pt x="2945" y="12045"/>
                  </a:lnTo>
                  <a:lnTo>
                    <a:pt x="3091" y="12118"/>
                  </a:lnTo>
                  <a:lnTo>
                    <a:pt x="3261" y="12216"/>
                  </a:lnTo>
                  <a:lnTo>
                    <a:pt x="3626" y="12313"/>
                  </a:lnTo>
                  <a:lnTo>
                    <a:pt x="4016" y="12386"/>
                  </a:lnTo>
                  <a:lnTo>
                    <a:pt x="4381" y="12435"/>
                  </a:lnTo>
                  <a:lnTo>
                    <a:pt x="4575" y="12435"/>
                  </a:lnTo>
                  <a:lnTo>
                    <a:pt x="4746" y="12410"/>
                  </a:lnTo>
                  <a:lnTo>
                    <a:pt x="4916" y="12386"/>
                  </a:lnTo>
                  <a:lnTo>
                    <a:pt x="5086" y="12337"/>
                  </a:lnTo>
                  <a:lnTo>
                    <a:pt x="5232" y="12264"/>
                  </a:lnTo>
                  <a:lnTo>
                    <a:pt x="5378" y="12191"/>
                  </a:lnTo>
                  <a:lnTo>
                    <a:pt x="5500" y="12118"/>
                  </a:lnTo>
                  <a:lnTo>
                    <a:pt x="5622" y="11997"/>
                  </a:lnTo>
                  <a:lnTo>
                    <a:pt x="5719" y="11875"/>
                  </a:lnTo>
                  <a:lnTo>
                    <a:pt x="5816" y="11753"/>
                  </a:lnTo>
                  <a:lnTo>
                    <a:pt x="5889" y="11607"/>
                  </a:lnTo>
                  <a:lnTo>
                    <a:pt x="5938" y="11461"/>
                  </a:lnTo>
                  <a:lnTo>
                    <a:pt x="5986" y="11315"/>
                  </a:lnTo>
                  <a:lnTo>
                    <a:pt x="5986" y="11145"/>
                  </a:lnTo>
                  <a:lnTo>
                    <a:pt x="5986" y="10950"/>
                  </a:lnTo>
                  <a:lnTo>
                    <a:pt x="5962" y="10780"/>
                  </a:lnTo>
                  <a:lnTo>
                    <a:pt x="5913" y="10585"/>
                  </a:lnTo>
                  <a:lnTo>
                    <a:pt x="5865" y="10415"/>
                  </a:lnTo>
                  <a:lnTo>
                    <a:pt x="5768" y="10245"/>
                  </a:lnTo>
                  <a:lnTo>
                    <a:pt x="5670" y="10074"/>
                  </a:lnTo>
                  <a:lnTo>
                    <a:pt x="5549" y="9928"/>
                  </a:lnTo>
                  <a:lnTo>
                    <a:pt x="5427" y="9783"/>
                  </a:lnTo>
                  <a:lnTo>
                    <a:pt x="5281" y="9661"/>
                  </a:lnTo>
                  <a:lnTo>
                    <a:pt x="5111" y="9539"/>
                  </a:lnTo>
                  <a:lnTo>
                    <a:pt x="4965" y="9442"/>
                  </a:lnTo>
                  <a:lnTo>
                    <a:pt x="4794" y="9369"/>
                  </a:lnTo>
                  <a:lnTo>
                    <a:pt x="4600" y="9296"/>
                  </a:lnTo>
                  <a:lnTo>
                    <a:pt x="4429" y="9272"/>
                  </a:lnTo>
                  <a:lnTo>
                    <a:pt x="4235" y="9247"/>
                  </a:lnTo>
                  <a:close/>
                  <a:moveTo>
                    <a:pt x="14916" y="9150"/>
                  </a:moveTo>
                  <a:lnTo>
                    <a:pt x="14746" y="9199"/>
                  </a:lnTo>
                  <a:lnTo>
                    <a:pt x="14576" y="9247"/>
                  </a:lnTo>
                  <a:lnTo>
                    <a:pt x="14405" y="9320"/>
                  </a:lnTo>
                  <a:lnTo>
                    <a:pt x="14259" y="9418"/>
                  </a:lnTo>
                  <a:lnTo>
                    <a:pt x="14113" y="9539"/>
                  </a:lnTo>
                  <a:lnTo>
                    <a:pt x="14065" y="9612"/>
                  </a:lnTo>
                  <a:lnTo>
                    <a:pt x="14065" y="9710"/>
                  </a:lnTo>
                  <a:lnTo>
                    <a:pt x="13846" y="9904"/>
                  </a:lnTo>
                  <a:lnTo>
                    <a:pt x="13676" y="10123"/>
                  </a:lnTo>
                  <a:lnTo>
                    <a:pt x="13505" y="10366"/>
                  </a:lnTo>
                  <a:lnTo>
                    <a:pt x="13408" y="10634"/>
                  </a:lnTo>
                  <a:lnTo>
                    <a:pt x="13335" y="10926"/>
                  </a:lnTo>
                  <a:lnTo>
                    <a:pt x="13311" y="11194"/>
                  </a:lnTo>
                  <a:lnTo>
                    <a:pt x="13335" y="11461"/>
                  </a:lnTo>
                  <a:lnTo>
                    <a:pt x="13359" y="11583"/>
                  </a:lnTo>
                  <a:lnTo>
                    <a:pt x="13408" y="11705"/>
                  </a:lnTo>
                  <a:lnTo>
                    <a:pt x="13505" y="11875"/>
                  </a:lnTo>
                  <a:lnTo>
                    <a:pt x="13627" y="12021"/>
                  </a:lnTo>
                  <a:lnTo>
                    <a:pt x="13773" y="12143"/>
                  </a:lnTo>
                  <a:lnTo>
                    <a:pt x="13919" y="12240"/>
                  </a:lnTo>
                  <a:lnTo>
                    <a:pt x="14089" y="12337"/>
                  </a:lnTo>
                  <a:lnTo>
                    <a:pt x="14259" y="12386"/>
                  </a:lnTo>
                  <a:lnTo>
                    <a:pt x="14454" y="12410"/>
                  </a:lnTo>
                  <a:lnTo>
                    <a:pt x="14649" y="12435"/>
                  </a:lnTo>
                  <a:lnTo>
                    <a:pt x="14843" y="12459"/>
                  </a:lnTo>
                  <a:lnTo>
                    <a:pt x="15038" y="12435"/>
                  </a:lnTo>
                  <a:lnTo>
                    <a:pt x="15452" y="12386"/>
                  </a:lnTo>
                  <a:lnTo>
                    <a:pt x="15817" y="12289"/>
                  </a:lnTo>
                  <a:lnTo>
                    <a:pt x="16157" y="12143"/>
                  </a:lnTo>
                  <a:lnTo>
                    <a:pt x="16303" y="12070"/>
                  </a:lnTo>
                  <a:lnTo>
                    <a:pt x="16449" y="11972"/>
                  </a:lnTo>
                  <a:lnTo>
                    <a:pt x="16571" y="11875"/>
                  </a:lnTo>
                  <a:lnTo>
                    <a:pt x="16693" y="11753"/>
                  </a:lnTo>
                  <a:lnTo>
                    <a:pt x="16790" y="11607"/>
                  </a:lnTo>
                  <a:lnTo>
                    <a:pt x="16887" y="11461"/>
                  </a:lnTo>
                  <a:lnTo>
                    <a:pt x="16936" y="11315"/>
                  </a:lnTo>
                  <a:lnTo>
                    <a:pt x="16985" y="11169"/>
                  </a:lnTo>
                  <a:lnTo>
                    <a:pt x="17033" y="10999"/>
                  </a:lnTo>
                  <a:lnTo>
                    <a:pt x="17033" y="10853"/>
                  </a:lnTo>
                  <a:lnTo>
                    <a:pt x="17033" y="10683"/>
                  </a:lnTo>
                  <a:lnTo>
                    <a:pt x="17009" y="10512"/>
                  </a:lnTo>
                  <a:lnTo>
                    <a:pt x="16936" y="10366"/>
                  </a:lnTo>
                  <a:lnTo>
                    <a:pt x="16863" y="10220"/>
                  </a:lnTo>
                  <a:lnTo>
                    <a:pt x="16790" y="10074"/>
                  </a:lnTo>
                  <a:lnTo>
                    <a:pt x="16668" y="9953"/>
                  </a:lnTo>
                  <a:lnTo>
                    <a:pt x="16401" y="9685"/>
                  </a:lnTo>
                  <a:lnTo>
                    <a:pt x="16109" y="9466"/>
                  </a:lnTo>
                  <a:lnTo>
                    <a:pt x="15963" y="9369"/>
                  </a:lnTo>
                  <a:lnTo>
                    <a:pt x="15817" y="9296"/>
                  </a:lnTo>
                  <a:lnTo>
                    <a:pt x="15646" y="9223"/>
                  </a:lnTo>
                  <a:lnTo>
                    <a:pt x="15452" y="9174"/>
                  </a:lnTo>
                  <a:lnTo>
                    <a:pt x="15281" y="9150"/>
                  </a:lnTo>
                  <a:close/>
                  <a:moveTo>
                    <a:pt x="12337" y="561"/>
                  </a:moveTo>
                  <a:lnTo>
                    <a:pt x="12751" y="585"/>
                  </a:lnTo>
                  <a:lnTo>
                    <a:pt x="13213" y="658"/>
                  </a:lnTo>
                  <a:lnTo>
                    <a:pt x="13676" y="780"/>
                  </a:lnTo>
                  <a:lnTo>
                    <a:pt x="14113" y="974"/>
                  </a:lnTo>
                  <a:lnTo>
                    <a:pt x="14527" y="1193"/>
                  </a:lnTo>
                  <a:lnTo>
                    <a:pt x="14478" y="1218"/>
                  </a:lnTo>
                  <a:lnTo>
                    <a:pt x="14211" y="1315"/>
                  </a:lnTo>
                  <a:lnTo>
                    <a:pt x="14089" y="1412"/>
                  </a:lnTo>
                  <a:lnTo>
                    <a:pt x="13992" y="1534"/>
                  </a:lnTo>
                  <a:lnTo>
                    <a:pt x="13967" y="1558"/>
                  </a:lnTo>
                  <a:lnTo>
                    <a:pt x="13992" y="1607"/>
                  </a:lnTo>
                  <a:lnTo>
                    <a:pt x="14016" y="1631"/>
                  </a:lnTo>
                  <a:lnTo>
                    <a:pt x="14211" y="1631"/>
                  </a:lnTo>
                  <a:lnTo>
                    <a:pt x="14357" y="1583"/>
                  </a:lnTo>
                  <a:lnTo>
                    <a:pt x="14649" y="1461"/>
                  </a:lnTo>
                  <a:lnTo>
                    <a:pt x="14819" y="1412"/>
                  </a:lnTo>
                  <a:lnTo>
                    <a:pt x="15014" y="1558"/>
                  </a:lnTo>
                  <a:lnTo>
                    <a:pt x="15184" y="1729"/>
                  </a:lnTo>
                  <a:lnTo>
                    <a:pt x="14892" y="1850"/>
                  </a:lnTo>
                  <a:lnTo>
                    <a:pt x="14527" y="1996"/>
                  </a:lnTo>
                  <a:lnTo>
                    <a:pt x="14454" y="1972"/>
                  </a:lnTo>
                  <a:lnTo>
                    <a:pt x="14381" y="2020"/>
                  </a:lnTo>
                  <a:lnTo>
                    <a:pt x="14138" y="1923"/>
                  </a:lnTo>
                  <a:lnTo>
                    <a:pt x="13894" y="1826"/>
                  </a:lnTo>
                  <a:lnTo>
                    <a:pt x="13651" y="1777"/>
                  </a:lnTo>
                  <a:lnTo>
                    <a:pt x="13384" y="1729"/>
                  </a:lnTo>
                  <a:lnTo>
                    <a:pt x="12848" y="1656"/>
                  </a:lnTo>
                  <a:lnTo>
                    <a:pt x="12337" y="1583"/>
                  </a:lnTo>
                  <a:lnTo>
                    <a:pt x="11753" y="1510"/>
                  </a:lnTo>
                  <a:lnTo>
                    <a:pt x="11145" y="1461"/>
                  </a:lnTo>
                  <a:lnTo>
                    <a:pt x="10537" y="1437"/>
                  </a:lnTo>
                  <a:lnTo>
                    <a:pt x="9928" y="1412"/>
                  </a:lnTo>
                  <a:lnTo>
                    <a:pt x="9296" y="1412"/>
                  </a:lnTo>
                  <a:lnTo>
                    <a:pt x="8663" y="1437"/>
                  </a:lnTo>
                  <a:lnTo>
                    <a:pt x="8055" y="1485"/>
                  </a:lnTo>
                  <a:lnTo>
                    <a:pt x="7422" y="1534"/>
                  </a:lnTo>
                  <a:lnTo>
                    <a:pt x="6814" y="1631"/>
                  </a:lnTo>
                  <a:lnTo>
                    <a:pt x="6205" y="1729"/>
                  </a:lnTo>
                  <a:lnTo>
                    <a:pt x="5597" y="1874"/>
                  </a:lnTo>
                  <a:lnTo>
                    <a:pt x="4989" y="2020"/>
                  </a:lnTo>
                  <a:lnTo>
                    <a:pt x="4916" y="2069"/>
                  </a:lnTo>
                  <a:lnTo>
                    <a:pt x="4867" y="2118"/>
                  </a:lnTo>
                  <a:lnTo>
                    <a:pt x="4819" y="2166"/>
                  </a:lnTo>
                  <a:lnTo>
                    <a:pt x="4819" y="2239"/>
                  </a:lnTo>
                  <a:lnTo>
                    <a:pt x="4648" y="2410"/>
                  </a:lnTo>
                  <a:lnTo>
                    <a:pt x="4527" y="2580"/>
                  </a:lnTo>
                  <a:lnTo>
                    <a:pt x="4405" y="2799"/>
                  </a:lnTo>
                  <a:lnTo>
                    <a:pt x="4308" y="2994"/>
                  </a:lnTo>
                  <a:lnTo>
                    <a:pt x="4162" y="3456"/>
                  </a:lnTo>
                  <a:lnTo>
                    <a:pt x="4016" y="3870"/>
                  </a:lnTo>
                  <a:lnTo>
                    <a:pt x="3821" y="4478"/>
                  </a:lnTo>
                  <a:lnTo>
                    <a:pt x="3651" y="5086"/>
                  </a:lnTo>
                  <a:lnTo>
                    <a:pt x="3505" y="5695"/>
                  </a:lnTo>
                  <a:lnTo>
                    <a:pt x="3383" y="6303"/>
                  </a:lnTo>
                  <a:lnTo>
                    <a:pt x="3383" y="6376"/>
                  </a:lnTo>
                  <a:lnTo>
                    <a:pt x="3383" y="6425"/>
                  </a:lnTo>
                  <a:lnTo>
                    <a:pt x="3432" y="6522"/>
                  </a:lnTo>
                  <a:lnTo>
                    <a:pt x="3432" y="6595"/>
                  </a:lnTo>
                  <a:lnTo>
                    <a:pt x="3480" y="6644"/>
                  </a:lnTo>
                  <a:lnTo>
                    <a:pt x="3772" y="6863"/>
                  </a:lnTo>
                  <a:lnTo>
                    <a:pt x="4089" y="7057"/>
                  </a:lnTo>
                  <a:lnTo>
                    <a:pt x="4454" y="7203"/>
                  </a:lnTo>
                  <a:lnTo>
                    <a:pt x="4819" y="7349"/>
                  </a:lnTo>
                  <a:lnTo>
                    <a:pt x="5184" y="7471"/>
                  </a:lnTo>
                  <a:lnTo>
                    <a:pt x="5549" y="7568"/>
                  </a:lnTo>
                  <a:lnTo>
                    <a:pt x="6278" y="7763"/>
                  </a:lnTo>
                  <a:lnTo>
                    <a:pt x="7057" y="7933"/>
                  </a:lnTo>
                  <a:lnTo>
                    <a:pt x="7836" y="8031"/>
                  </a:lnTo>
                  <a:lnTo>
                    <a:pt x="8614" y="8104"/>
                  </a:lnTo>
                  <a:lnTo>
                    <a:pt x="9417" y="8128"/>
                  </a:lnTo>
                  <a:lnTo>
                    <a:pt x="10196" y="8128"/>
                  </a:lnTo>
                  <a:lnTo>
                    <a:pt x="10999" y="8055"/>
                  </a:lnTo>
                  <a:lnTo>
                    <a:pt x="11778" y="7933"/>
                  </a:lnTo>
                  <a:lnTo>
                    <a:pt x="12556" y="7787"/>
                  </a:lnTo>
                  <a:lnTo>
                    <a:pt x="12970" y="7714"/>
                  </a:lnTo>
                  <a:lnTo>
                    <a:pt x="13359" y="7593"/>
                  </a:lnTo>
                  <a:lnTo>
                    <a:pt x="14138" y="7349"/>
                  </a:lnTo>
                  <a:lnTo>
                    <a:pt x="14795" y="7106"/>
                  </a:lnTo>
                  <a:lnTo>
                    <a:pt x="15135" y="6984"/>
                  </a:lnTo>
                  <a:lnTo>
                    <a:pt x="15452" y="6814"/>
                  </a:lnTo>
                  <a:lnTo>
                    <a:pt x="15695" y="6814"/>
                  </a:lnTo>
                  <a:lnTo>
                    <a:pt x="15914" y="6765"/>
                  </a:lnTo>
                  <a:lnTo>
                    <a:pt x="16133" y="6668"/>
                  </a:lnTo>
                  <a:lnTo>
                    <a:pt x="16352" y="6595"/>
                  </a:lnTo>
                  <a:lnTo>
                    <a:pt x="16766" y="6425"/>
                  </a:lnTo>
                  <a:lnTo>
                    <a:pt x="16960" y="6327"/>
                  </a:lnTo>
                  <a:lnTo>
                    <a:pt x="17131" y="6206"/>
                  </a:lnTo>
                  <a:lnTo>
                    <a:pt x="17301" y="6619"/>
                  </a:lnTo>
                  <a:lnTo>
                    <a:pt x="17082" y="6692"/>
                  </a:lnTo>
                  <a:lnTo>
                    <a:pt x="16863" y="6790"/>
                  </a:lnTo>
                  <a:lnTo>
                    <a:pt x="16425" y="6984"/>
                  </a:lnTo>
                  <a:lnTo>
                    <a:pt x="15719" y="7252"/>
                  </a:lnTo>
                  <a:lnTo>
                    <a:pt x="15354" y="7422"/>
                  </a:lnTo>
                  <a:lnTo>
                    <a:pt x="15038" y="7593"/>
                  </a:lnTo>
                  <a:lnTo>
                    <a:pt x="15014" y="7617"/>
                  </a:lnTo>
                  <a:lnTo>
                    <a:pt x="15014" y="7666"/>
                  </a:lnTo>
                  <a:lnTo>
                    <a:pt x="15014" y="7690"/>
                  </a:lnTo>
                  <a:lnTo>
                    <a:pt x="15062" y="7690"/>
                  </a:lnTo>
                  <a:lnTo>
                    <a:pt x="15427" y="7641"/>
                  </a:lnTo>
                  <a:lnTo>
                    <a:pt x="15792" y="7544"/>
                  </a:lnTo>
                  <a:lnTo>
                    <a:pt x="16157" y="7422"/>
                  </a:lnTo>
                  <a:lnTo>
                    <a:pt x="16498" y="7301"/>
                  </a:lnTo>
                  <a:lnTo>
                    <a:pt x="16960" y="7130"/>
                  </a:lnTo>
                  <a:lnTo>
                    <a:pt x="17204" y="7033"/>
                  </a:lnTo>
                  <a:lnTo>
                    <a:pt x="17423" y="6911"/>
                  </a:lnTo>
                  <a:lnTo>
                    <a:pt x="17569" y="7252"/>
                  </a:lnTo>
                  <a:lnTo>
                    <a:pt x="17325" y="7276"/>
                  </a:lnTo>
                  <a:lnTo>
                    <a:pt x="17082" y="7349"/>
                  </a:lnTo>
                  <a:lnTo>
                    <a:pt x="16595" y="7520"/>
                  </a:lnTo>
                  <a:lnTo>
                    <a:pt x="16084" y="7690"/>
                  </a:lnTo>
                  <a:lnTo>
                    <a:pt x="15841" y="7812"/>
                  </a:lnTo>
                  <a:lnTo>
                    <a:pt x="15719" y="7885"/>
                  </a:lnTo>
                  <a:lnTo>
                    <a:pt x="15622" y="7958"/>
                  </a:lnTo>
                  <a:lnTo>
                    <a:pt x="15622" y="7982"/>
                  </a:lnTo>
                  <a:lnTo>
                    <a:pt x="15622" y="8006"/>
                  </a:lnTo>
                  <a:lnTo>
                    <a:pt x="15768" y="8031"/>
                  </a:lnTo>
                  <a:lnTo>
                    <a:pt x="15890" y="8031"/>
                  </a:lnTo>
                  <a:lnTo>
                    <a:pt x="16182" y="8006"/>
                  </a:lnTo>
                  <a:lnTo>
                    <a:pt x="16449" y="7933"/>
                  </a:lnTo>
                  <a:lnTo>
                    <a:pt x="16693" y="7860"/>
                  </a:lnTo>
                  <a:lnTo>
                    <a:pt x="16960" y="7787"/>
                  </a:lnTo>
                  <a:lnTo>
                    <a:pt x="17204" y="7690"/>
                  </a:lnTo>
                  <a:lnTo>
                    <a:pt x="17447" y="7568"/>
                  </a:lnTo>
                  <a:lnTo>
                    <a:pt x="17642" y="7422"/>
                  </a:lnTo>
                  <a:lnTo>
                    <a:pt x="17666" y="7471"/>
                  </a:lnTo>
                  <a:lnTo>
                    <a:pt x="17715" y="7544"/>
                  </a:lnTo>
                  <a:lnTo>
                    <a:pt x="17788" y="7568"/>
                  </a:lnTo>
                  <a:lnTo>
                    <a:pt x="17812" y="7763"/>
                  </a:lnTo>
                  <a:lnTo>
                    <a:pt x="17836" y="7958"/>
                  </a:lnTo>
                  <a:lnTo>
                    <a:pt x="17934" y="8347"/>
                  </a:lnTo>
                  <a:lnTo>
                    <a:pt x="17763" y="8396"/>
                  </a:lnTo>
                  <a:lnTo>
                    <a:pt x="17593" y="8444"/>
                  </a:lnTo>
                  <a:lnTo>
                    <a:pt x="17252" y="8590"/>
                  </a:lnTo>
                  <a:lnTo>
                    <a:pt x="16790" y="8761"/>
                  </a:lnTo>
                  <a:lnTo>
                    <a:pt x="16547" y="8834"/>
                  </a:lnTo>
                  <a:lnTo>
                    <a:pt x="16328" y="8955"/>
                  </a:lnTo>
                  <a:lnTo>
                    <a:pt x="16303" y="8955"/>
                  </a:lnTo>
                  <a:lnTo>
                    <a:pt x="16303" y="8980"/>
                  </a:lnTo>
                  <a:lnTo>
                    <a:pt x="16328" y="9004"/>
                  </a:lnTo>
                  <a:lnTo>
                    <a:pt x="16328" y="9028"/>
                  </a:lnTo>
                  <a:lnTo>
                    <a:pt x="16595" y="9028"/>
                  </a:lnTo>
                  <a:lnTo>
                    <a:pt x="16839" y="9004"/>
                  </a:lnTo>
                  <a:lnTo>
                    <a:pt x="17106" y="8955"/>
                  </a:lnTo>
                  <a:lnTo>
                    <a:pt x="17350" y="8882"/>
                  </a:lnTo>
                  <a:lnTo>
                    <a:pt x="17666" y="8785"/>
                  </a:lnTo>
                  <a:lnTo>
                    <a:pt x="17836" y="8712"/>
                  </a:lnTo>
                  <a:lnTo>
                    <a:pt x="18007" y="8639"/>
                  </a:lnTo>
                  <a:lnTo>
                    <a:pt x="18031" y="8809"/>
                  </a:lnTo>
                  <a:lnTo>
                    <a:pt x="17812" y="8907"/>
                  </a:lnTo>
                  <a:lnTo>
                    <a:pt x="17617" y="9004"/>
                  </a:lnTo>
                  <a:lnTo>
                    <a:pt x="17398" y="9077"/>
                  </a:lnTo>
                  <a:lnTo>
                    <a:pt x="17155" y="9174"/>
                  </a:lnTo>
                  <a:lnTo>
                    <a:pt x="16936" y="9247"/>
                  </a:lnTo>
                  <a:lnTo>
                    <a:pt x="16741" y="9369"/>
                  </a:lnTo>
                  <a:lnTo>
                    <a:pt x="16717" y="9418"/>
                  </a:lnTo>
                  <a:lnTo>
                    <a:pt x="16717" y="9466"/>
                  </a:lnTo>
                  <a:lnTo>
                    <a:pt x="16741" y="9515"/>
                  </a:lnTo>
                  <a:lnTo>
                    <a:pt x="16790" y="9539"/>
                  </a:lnTo>
                  <a:lnTo>
                    <a:pt x="16887" y="9564"/>
                  </a:lnTo>
                  <a:lnTo>
                    <a:pt x="17228" y="9564"/>
                  </a:lnTo>
                  <a:lnTo>
                    <a:pt x="17471" y="9491"/>
                  </a:lnTo>
                  <a:lnTo>
                    <a:pt x="17690" y="9442"/>
                  </a:lnTo>
                  <a:lnTo>
                    <a:pt x="17885" y="9369"/>
                  </a:lnTo>
                  <a:lnTo>
                    <a:pt x="18080" y="9272"/>
                  </a:lnTo>
                  <a:lnTo>
                    <a:pt x="18128" y="9564"/>
                  </a:lnTo>
                  <a:lnTo>
                    <a:pt x="17958" y="9612"/>
                  </a:lnTo>
                  <a:lnTo>
                    <a:pt x="17812" y="9661"/>
                  </a:lnTo>
                  <a:lnTo>
                    <a:pt x="17301" y="9880"/>
                  </a:lnTo>
                  <a:lnTo>
                    <a:pt x="17228" y="9928"/>
                  </a:lnTo>
                  <a:lnTo>
                    <a:pt x="17155" y="10001"/>
                  </a:lnTo>
                  <a:lnTo>
                    <a:pt x="17106" y="10074"/>
                  </a:lnTo>
                  <a:lnTo>
                    <a:pt x="17033" y="10147"/>
                  </a:lnTo>
                  <a:lnTo>
                    <a:pt x="17009" y="10172"/>
                  </a:lnTo>
                  <a:lnTo>
                    <a:pt x="17033" y="10172"/>
                  </a:lnTo>
                  <a:lnTo>
                    <a:pt x="17106" y="10196"/>
                  </a:lnTo>
                  <a:lnTo>
                    <a:pt x="17204" y="10220"/>
                  </a:lnTo>
                  <a:lnTo>
                    <a:pt x="17277" y="10245"/>
                  </a:lnTo>
                  <a:lnTo>
                    <a:pt x="17471" y="10245"/>
                  </a:lnTo>
                  <a:lnTo>
                    <a:pt x="17593" y="10196"/>
                  </a:lnTo>
                  <a:lnTo>
                    <a:pt x="17812" y="10123"/>
                  </a:lnTo>
                  <a:lnTo>
                    <a:pt x="17982" y="10074"/>
                  </a:lnTo>
                  <a:lnTo>
                    <a:pt x="18153" y="9977"/>
                  </a:lnTo>
                  <a:lnTo>
                    <a:pt x="18153" y="10220"/>
                  </a:lnTo>
                  <a:lnTo>
                    <a:pt x="18031" y="10269"/>
                  </a:lnTo>
                  <a:lnTo>
                    <a:pt x="17909" y="10318"/>
                  </a:lnTo>
                  <a:lnTo>
                    <a:pt x="17690" y="10415"/>
                  </a:lnTo>
                  <a:lnTo>
                    <a:pt x="17471" y="10512"/>
                  </a:lnTo>
                  <a:lnTo>
                    <a:pt x="17301" y="10634"/>
                  </a:lnTo>
                  <a:lnTo>
                    <a:pt x="17204" y="10731"/>
                  </a:lnTo>
                  <a:lnTo>
                    <a:pt x="17131" y="10829"/>
                  </a:lnTo>
                  <a:lnTo>
                    <a:pt x="17131" y="10853"/>
                  </a:lnTo>
                  <a:lnTo>
                    <a:pt x="17155" y="10902"/>
                  </a:lnTo>
                  <a:lnTo>
                    <a:pt x="17374" y="10902"/>
                  </a:lnTo>
                  <a:lnTo>
                    <a:pt x="17593" y="10877"/>
                  </a:lnTo>
                  <a:lnTo>
                    <a:pt x="17788" y="10804"/>
                  </a:lnTo>
                  <a:lnTo>
                    <a:pt x="17982" y="10731"/>
                  </a:lnTo>
                  <a:lnTo>
                    <a:pt x="18153" y="10683"/>
                  </a:lnTo>
                  <a:lnTo>
                    <a:pt x="18128" y="11169"/>
                  </a:lnTo>
                  <a:lnTo>
                    <a:pt x="17861" y="11267"/>
                  </a:lnTo>
                  <a:lnTo>
                    <a:pt x="17617" y="11364"/>
                  </a:lnTo>
                  <a:lnTo>
                    <a:pt x="17447" y="11413"/>
                  </a:lnTo>
                  <a:lnTo>
                    <a:pt x="17277" y="11461"/>
                  </a:lnTo>
                  <a:lnTo>
                    <a:pt x="17106" y="11510"/>
                  </a:lnTo>
                  <a:lnTo>
                    <a:pt x="16960" y="11607"/>
                  </a:lnTo>
                  <a:lnTo>
                    <a:pt x="16936" y="11632"/>
                  </a:lnTo>
                  <a:lnTo>
                    <a:pt x="16936" y="11680"/>
                  </a:lnTo>
                  <a:lnTo>
                    <a:pt x="16960" y="11729"/>
                  </a:lnTo>
                  <a:lnTo>
                    <a:pt x="16985" y="11753"/>
                  </a:lnTo>
                  <a:lnTo>
                    <a:pt x="17106" y="11802"/>
                  </a:lnTo>
                  <a:lnTo>
                    <a:pt x="17228" y="11826"/>
                  </a:lnTo>
                  <a:lnTo>
                    <a:pt x="17374" y="11826"/>
                  </a:lnTo>
                  <a:lnTo>
                    <a:pt x="17544" y="11778"/>
                  </a:lnTo>
                  <a:lnTo>
                    <a:pt x="17690" y="11753"/>
                  </a:lnTo>
                  <a:lnTo>
                    <a:pt x="17836" y="11680"/>
                  </a:lnTo>
                  <a:lnTo>
                    <a:pt x="17982" y="11607"/>
                  </a:lnTo>
                  <a:lnTo>
                    <a:pt x="18104" y="11510"/>
                  </a:lnTo>
                  <a:lnTo>
                    <a:pt x="18080" y="11656"/>
                  </a:lnTo>
                  <a:lnTo>
                    <a:pt x="17934" y="11705"/>
                  </a:lnTo>
                  <a:lnTo>
                    <a:pt x="17763" y="11753"/>
                  </a:lnTo>
                  <a:lnTo>
                    <a:pt x="17471" y="11899"/>
                  </a:lnTo>
                  <a:lnTo>
                    <a:pt x="17301" y="11948"/>
                  </a:lnTo>
                  <a:lnTo>
                    <a:pt x="17106" y="11972"/>
                  </a:lnTo>
                  <a:lnTo>
                    <a:pt x="16936" y="12021"/>
                  </a:lnTo>
                  <a:lnTo>
                    <a:pt x="16839" y="12045"/>
                  </a:lnTo>
                  <a:lnTo>
                    <a:pt x="16766" y="12094"/>
                  </a:lnTo>
                  <a:lnTo>
                    <a:pt x="16741" y="12143"/>
                  </a:lnTo>
                  <a:lnTo>
                    <a:pt x="16741" y="12167"/>
                  </a:lnTo>
                  <a:lnTo>
                    <a:pt x="16766" y="12240"/>
                  </a:lnTo>
                  <a:lnTo>
                    <a:pt x="16863" y="12289"/>
                  </a:lnTo>
                  <a:lnTo>
                    <a:pt x="16960" y="12337"/>
                  </a:lnTo>
                  <a:lnTo>
                    <a:pt x="17058" y="12362"/>
                  </a:lnTo>
                  <a:lnTo>
                    <a:pt x="17155" y="12362"/>
                  </a:lnTo>
                  <a:lnTo>
                    <a:pt x="17374" y="12313"/>
                  </a:lnTo>
                  <a:lnTo>
                    <a:pt x="17569" y="12289"/>
                  </a:lnTo>
                  <a:lnTo>
                    <a:pt x="17812" y="12216"/>
                  </a:lnTo>
                  <a:lnTo>
                    <a:pt x="18007" y="12094"/>
                  </a:lnTo>
                  <a:lnTo>
                    <a:pt x="17934" y="12435"/>
                  </a:lnTo>
                  <a:lnTo>
                    <a:pt x="17788" y="12459"/>
                  </a:lnTo>
                  <a:lnTo>
                    <a:pt x="17642" y="12508"/>
                  </a:lnTo>
                  <a:lnTo>
                    <a:pt x="17325" y="12629"/>
                  </a:lnTo>
                  <a:lnTo>
                    <a:pt x="16839" y="12751"/>
                  </a:lnTo>
                  <a:lnTo>
                    <a:pt x="16328" y="12897"/>
                  </a:lnTo>
                  <a:lnTo>
                    <a:pt x="16303" y="12897"/>
                  </a:lnTo>
                  <a:lnTo>
                    <a:pt x="16303" y="12946"/>
                  </a:lnTo>
                  <a:lnTo>
                    <a:pt x="16303" y="12970"/>
                  </a:lnTo>
                  <a:lnTo>
                    <a:pt x="16328" y="12970"/>
                  </a:lnTo>
                  <a:lnTo>
                    <a:pt x="16571" y="13019"/>
                  </a:lnTo>
                  <a:lnTo>
                    <a:pt x="16814" y="13019"/>
                  </a:lnTo>
                  <a:lnTo>
                    <a:pt x="17058" y="12994"/>
                  </a:lnTo>
                  <a:lnTo>
                    <a:pt x="17277" y="12946"/>
                  </a:lnTo>
                  <a:lnTo>
                    <a:pt x="17569" y="12897"/>
                  </a:lnTo>
                  <a:lnTo>
                    <a:pt x="17861" y="12824"/>
                  </a:lnTo>
                  <a:lnTo>
                    <a:pt x="17739" y="13286"/>
                  </a:lnTo>
                  <a:lnTo>
                    <a:pt x="15671" y="13286"/>
                  </a:lnTo>
                  <a:lnTo>
                    <a:pt x="13627" y="13311"/>
                  </a:lnTo>
                  <a:lnTo>
                    <a:pt x="9515" y="13359"/>
                  </a:lnTo>
                  <a:lnTo>
                    <a:pt x="5232" y="13408"/>
                  </a:lnTo>
                  <a:lnTo>
                    <a:pt x="3115" y="13432"/>
                  </a:lnTo>
                  <a:lnTo>
                    <a:pt x="1509" y="13432"/>
                  </a:lnTo>
                  <a:lnTo>
                    <a:pt x="1388" y="12654"/>
                  </a:lnTo>
                  <a:lnTo>
                    <a:pt x="1290" y="11851"/>
                  </a:lnTo>
                  <a:lnTo>
                    <a:pt x="1266" y="11048"/>
                  </a:lnTo>
                  <a:lnTo>
                    <a:pt x="1266" y="10245"/>
                  </a:lnTo>
                  <a:lnTo>
                    <a:pt x="1290" y="9442"/>
                  </a:lnTo>
                  <a:lnTo>
                    <a:pt x="1363" y="8615"/>
                  </a:lnTo>
                  <a:lnTo>
                    <a:pt x="1436" y="8152"/>
                  </a:lnTo>
                  <a:lnTo>
                    <a:pt x="1485" y="7690"/>
                  </a:lnTo>
                  <a:lnTo>
                    <a:pt x="1777" y="6936"/>
                  </a:lnTo>
                  <a:lnTo>
                    <a:pt x="2385" y="5305"/>
                  </a:lnTo>
                  <a:lnTo>
                    <a:pt x="2653" y="4575"/>
                  </a:lnTo>
                  <a:lnTo>
                    <a:pt x="2921" y="3821"/>
                  </a:lnTo>
                  <a:lnTo>
                    <a:pt x="3067" y="3456"/>
                  </a:lnTo>
                  <a:lnTo>
                    <a:pt x="3237" y="3091"/>
                  </a:lnTo>
                  <a:lnTo>
                    <a:pt x="3407" y="2750"/>
                  </a:lnTo>
                  <a:lnTo>
                    <a:pt x="3602" y="2410"/>
                  </a:lnTo>
                  <a:lnTo>
                    <a:pt x="3748" y="2215"/>
                  </a:lnTo>
                  <a:lnTo>
                    <a:pt x="3894" y="2045"/>
                  </a:lnTo>
                  <a:lnTo>
                    <a:pt x="4064" y="1899"/>
                  </a:lnTo>
                  <a:lnTo>
                    <a:pt x="4283" y="1753"/>
                  </a:lnTo>
                  <a:lnTo>
                    <a:pt x="4502" y="1607"/>
                  </a:lnTo>
                  <a:lnTo>
                    <a:pt x="4721" y="1485"/>
                  </a:lnTo>
                  <a:lnTo>
                    <a:pt x="4989" y="1388"/>
                  </a:lnTo>
                  <a:lnTo>
                    <a:pt x="5232" y="1291"/>
                  </a:lnTo>
                  <a:lnTo>
                    <a:pt x="5816" y="1096"/>
                  </a:lnTo>
                  <a:lnTo>
                    <a:pt x="6400" y="950"/>
                  </a:lnTo>
                  <a:lnTo>
                    <a:pt x="7033" y="853"/>
                  </a:lnTo>
                  <a:lnTo>
                    <a:pt x="7641" y="755"/>
                  </a:lnTo>
                  <a:lnTo>
                    <a:pt x="8249" y="707"/>
                  </a:lnTo>
                  <a:lnTo>
                    <a:pt x="8858" y="658"/>
                  </a:lnTo>
                  <a:lnTo>
                    <a:pt x="9904" y="609"/>
                  </a:lnTo>
                  <a:lnTo>
                    <a:pt x="10707" y="609"/>
                  </a:lnTo>
                  <a:lnTo>
                    <a:pt x="11121" y="585"/>
                  </a:lnTo>
                  <a:lnTo>
                    <a:pt x="11534" y="561"/>
                  </a:lnTo>
                  <a:close/>
                  <a:moveTo>
                    <a:pt x="2410" y="13919"/>
                  </a:moveTo>
                  <a:lnTo>
                    <a:pt x="2239" y="14089"/>
                  </a:lnTo>
                  <a:lnTo>
                    <a:pt x="2093" y="14260"/>
                  </a:lnTo>
                  <a:lnTo>
                    <a:pt x="1850" y="14649"/>
                  </a:lnTo>
                  <a:lnTo>
                    <a:pt x="1826" y="14479"/>
                  </a:lnTo>
                  <a:lnTo>
                    <a:pt x="1850" y="14308"/>
                  </a:lnTo>
                  <a:lnTo>
                    <a:pt x="1899" y="14114"/>
                  </a:lnTo>
                  <a:lnTo>
                    <a:pt x="1972" y="13919"/>
                  </a:lnTo>
                  <a:close/>
                  <a:moveTo>
                    <a:pt x="14746" y="13846"/>
                  </a:moveTo>
                  <a:lnTo>
                    <a:pt x="14649" y="13992"/>
                  </a:lnTo>
                  <a:lnTo>
                    <a:pt x="14551" y="14138"/>
                  </a:lnTo>
                  <a:lnTo>
                    <a:pt x="14405" y="14430"/>
                  </a:lnTo>
                  <a:lnTo>
                    <a:pt x="14235" y="14771"/>
                  </a:lnTo>
                  <a:lnTo>
                    <a:pt x="14235" y="14527"/>
                  </a:lnTo>
                  <a:lnTo>
                    <a:pt x="14259" y="14284"/>
                  </a:lnTo>
                  <a:lnTo>
                    <a:pt x="14235" y="14065"/>
                  </a:lnTo>
                  <a:lnTo>
                    <a:pt x="14211" y="13943"/>
                  </a:lnTo>
                  <a:lnTo>
                    <a:pt x="14186" y="13846"/>
                  </a:lnTo>
                  <a:close/>
                  <a:moveTo>
                    <a:pt x="2994" y="13919"/>
                  </a:moveTo>
                  <a:lnTo>
                    <a:pt x="2848" y="14065"/>
                  </a:lnTo>
                  <a:lnTo>
                    <a:pt x="2702" y="14211"/>
                  </a:lnTo>
                  <a:lnTo>
                    <a:pt x="2458" y="14552"/>
                  </a:lnTo>
                  <a:lnTo>
                    <a:pt x="2288" y="14819"/>
                  </a:lnTo>
                  <a:lnTo>
                    <a:pt x="2191" y="15014"/>
                  </a:lnTo>
                  <a:lnTo>
                    <a:pt x="2142" y="15184"/>
                  </a:lnTo>
                  <a:lnTo>
                    <a:pt x="2045" y="15087"/>
                  </a:lnTo>
                  <a:lnTo>
                    <a:pt x="2239" y="14771"/>
                  </a:lnTo>
                  <a:lnTo>
                    <a:pt x="2434" y="14479"/>
                  </a:lnTo>
                  <a:lnTo>
                    <a:pt x="2629" y="14211"/>
                  </a:lnTo>
                  <a:lnTo>
                    <a:pt x="2799" y="13919"/>
                  </a:lnTo>
                  <a:close/>
                  <a:moveTo>
                    <a:pt x="4405" y="14381"/>
                  </a:moveTo>
                  <a:lnTo>
                    <a:pt x="4381" y="14649"/>
                  </a:lnTo>
                  <a:lnTo>
                    <a:pt x="4308" y="14941"/>
                  </a:lnTo>
                  <a:lnTo>
                    <a:pt x="4259" y="15087"/>
                  </a:lnTo>
                  <a:lnTo>
                    <a:pt x="4162" y="15209"/>
                  </a:lnTo>
                  <a:lnTo>
                    <a:pt x="4040" y="15330"/>
                  </a:lnTo>
                  <a:lnTo>
                    <a:pt x="3894" y="15403"/>
                  </a:lnTo>
                  <a:lnTo>
                    <a:pt x="3894" y="15403"/>
                  </a:lnTo>
                  <a:lnTo>
                    <a:pt x="4016" y="15160"/>
                  </a:lnTo>
                  <a:lnTo>
                    <a:pt x="4235" y="14771"/>
                  </a:lnTo>
                  <a:lnTo>
                    <a:pt x="4308" y="14576"/>
                  </a:lnTo>
                  <a:lnTo>
                    <a:pt x="4405" y="14381"/>
                  </a:lnTo>
                  <a:close/>
                  <a:moveTo>
                    <a:pt x="3845" y="13895"/>
                  </a:moveTo>
                  <a:lnTo>
                    <a:pt x="3651" y="14041"/>
                  </a:lnTo>
                  <a:lnTo>
                    <a:pt x="3456" y="14211"/>
                  </a:lnTo>
                  <a:lnTo>
                    <a:pt x="3286" y="14406"/>
                  </a:lnTo>
                  <a:lnTo>
                    <a:pt x="3140" y="14625"/>
                  </a:lnTo>
                  <a:lnTo>
                    <a:pt x="2848" y="15038"/>
                  </a:lnTo>
                  <a:lnTo>
                    <a:pt x="2629" y="15476"/>
                  </a:lnTo>
                  <a:lnTo>
                    <a:pt x="2629" y="15501"/>
                  </a:lnTo>
                  <a:lnTo>
                    <a:pt x="2458" y="15428"/>
                  </a:lnTo>
                  <a:lnTo>
                    <a:pt x="2556" y="15306"/>
                  </a:lnTo>
                  <a:lnTo>
                    <a:pt x="2629" y="15160"/>
                  </a:lnTo>
                  <a:lnTo>
                    <a:pt x="2726" y="14941"/>
                  </a:lnTo>
                  <a:lnTo>
                    <a:pt x="2896" y="14673"/>
                  </a:lnTo>
                  <a:lnTo>
                    <a:pt x="3067" y="14406"/>
                  </a:lnTo>
                  <a:lnTo>
                    <a:pt x="3261" y="14162"/>
                  </a:lnTo>
                  <a:lnTo>
                    <a:pt x="3432" y="13919"/>
                  </a:lnTo>
                  <a:lnTo>
                    <a:pt x="3845" y="13895"/>
                  </a:lnTo>
                  <a:close/>
                  <a:moveTo>
                    <a:pt x="4381" y="13895"/>
                  </a:moveTo>
                  <a:lnTo>
                    <a:pt x="4381" y="14065"/>
                  </a:lnTo>
                  <a:lnTo>
                    <a:pt x="4186" y="14260"/>
                  </a:lnTo>
                  <a:lnTo>
                    <a:pt x="4016" y="14503"/>
                  </a:lnTo>
                  <a:lnTo>
                    <a:pt x="3724" y="14990"/>
                  </a:lnTo>
                  <a:lnTo>
                    <a:pt x="3529" y="15257"/>
                  </a:lnTo>
                  <a:lnTo>
                    <a:pt x="3359" y="15549"/>
                  </a:lnTo>
                  <a:lnTo>
                    <a:pt x="3261" y="15574"/>
                  </a:lnTo>
                  <a:lnTo>
                    <a:pt x="2994" y="15574"/>
                  </a:lnTo>
                  <a:lnTo>
                    <a:pt x="3237" y="15160"/>
                  </a:lnTo>
                  <a:lnTo>
                    <a:pt x="3505" y="14746"/>
                  </a:lnTo>
                  <a:lnTo>
                    <a:pt x="3821" y="14333"/>
                  </a:lnTo>
                  <a:lnTo>
                    <a:pt x="3967" y="14114"/>
                  </a:lnTo>
                  <a:lnTo>
                    <a:pt x="4113" y="13895"/>
                  </a:lnTo>
                  <a:close/>
                  <a:moveTo>
                    <a:pt x="15865" y="13846"/>
                  </a:moveTo>
                  <a:lnTo>
                    <a:pt x="15695" y="13968"/>
                  </a:lnTo>
                  <a:lnTo>
                    <a:pt x="15525" y="14089"/>
                  </a:lnTo>
                  <a:lnTo>
                    <a:pt x="15403" y="14211"/>
                  </a:lnTo>
                  <a:lnTo>
                    <a:pt x="15306" y="14333"/>
                  </a:lnTo>
                  <a:lnTo>
                    <a:pt x="15111" y="14625"/>
                  </a:lnTo>
                  <a:lnTo>
                    <a:pt x="14965" y="14844"/>
                  </a:lnTo>
                  <a:lnTo>
                    <a:pt x="14819" y="15063"/>
                  </a:lnTo>
                  <a:lnTo>
                    <a:pt x="14746" y="15184"/>
                  </a:lnTo>
                  <a:lnTo>
                    <a:pt x="14697" y="15306"/>
                  </a:lnTo>
                  <a:lnTo>
                    <a:pt x="14673" y="15452"/>
                  </a:lnTo>
                  <a:lnTo>
                    <a:pt x="14673" y="15574"/>
                  </a:lnTo>
                  <a:lnTo>
                    <a:pt x="14503" y="15428"/>
                  </a:lnTo>
                  <a:lnTo>
                    <a:pt x="14381" y="15257"/>
                  </a:lnTo>
                  <a:lnTo>
                    <a:pt x="14478" y="15111"/>
                  </a:lnTo>
                  <a:lnTo>
                    <a:pt x="14551" y="14965"/>
                  </a:lnTo>
                  <a:lnTo>
                    <a:pt x="14673" y="14673"/>
                  </a:lnTo>
                  <a:lnTo>
                    <a:pt x="14819" y="14284"/>
                  </a:lnTo>
                  <a:lnTo>
                    <a:pt x="14868" y="14065"/>
                  </a:lnTo>
                  <a:lnTo>
                    <a:pt x="14892" y="13870"/>
                  </a:lnTo>
                  <a:lnTo>
                    <a:pt x="14868" y="13846"/>
                  </a:lnTo>
                  <a:close/>
                  <a:moveTo>
                    <a:pt x="16790" y="14625"/>
                  </a:moveTo>
                  <a:lnTo>
                    <a:pt x="16766" y="14917"/>
                  </a:lnTo>
                  <a:lnTo>
                    <a:pt x="16717" y="15184"/>
                  </a:lnTo>
                  <a:lnTo>
                    <a:pt x="16644" y="15330"/>
                  </a:lnTo>
                  <a:lnTo>
                    <a:pt x="16571" y="15452"/>
                  </a:lnTo>
                  <a:lnTo>
                    <a:pt x="16449" y="15574"/>
                  </a:lnTo>
                  <a:lnTo>
                    <a:pt x="16352" y="15647"/>
                  </a:lnTo>
                  <a:lnTo>
                    <a:pt x="16352" y="15647"/>
                  </a:lnTo>
                  <a:lnTo>
                    <a:pt x="16571" y="15111"/>
                  </a:lnTo>
                  <a:lnTo>
                    <a:pt x="16693" y="14868"/>
                  </a:lnTo>
                  <a:lnTo>
                    <a:pt x="16790" y="14625"/>
                  </a:lnTo>
                  <a:close/>
                  <a:moveTo>
                    <a:pt x="16498" y="13846"/>
                  </a:moveTo>
                  <a:lnTo>
                    <a:pt x="16328" y="14041"/>
                  </a:lnTo>
                  <a:lnTo>
                    <a:pt x="16133" y="14260"/>
                  </a:lnTo>
                  <a:lnTo>
                    <a:pt x="15987" y="14479"/>
                  </a:lnTo>
                  <a:lnTo>
                    <a:pt x="15817" y="14746"/>
                  </a:lnTo>
                  <a:lnTo>
                    <a:pt x="15525" y="15257"/>
                  </a:lnTo>
                  <a:lnTo>
                    <a:pt x="15379" y="15549"/>
                  </a:lnTo>
                  <a:lnTo>
                    <a:pt x="15257" y="15817"/>
                  </a:lnTo>
                  <a:lnTo>
                    <a:pt x="15062" y="15768"/>
                  </a:lnTo>
                  <a:lnTo>
                    <a:pt x="14868" y="15695"/>
                  </a:lnTo>
                  <a:lnTo>
                    <a:pt x="14965" y="15622"/>
                  </a:lnTo>
                  <a:lnTo>
                    <a:pt x="15038" y="15549"/>
                  </a:lnTo>
                  <a:lnTo>
                    <a:pt x="15160" y="15355"/>
                  </a:lnTo>
                  <a:lnTo>
                    <a:pt x="15379" y="14941"/>
                  </a:lnTo>
                  <a:lnTo>
                    <a:pt x="15719" y="14381"/>
                  </a:lnTo>
                  <a:lnTo>
                    <a:pt x="15817" y="14260"/>
                  </a:lnTo>
                  <a:lnTo>
                    <a:pt x="15865" y="14114"/>
                  </a:lnTo>
                  <a:lnTo>
                    <a:pt x="16011" y="13846"/>
                  </a:lnTo>
                  <a:close/>
                  <a:moveTo>
                    <a:pt x="16717" y="13846"/>
                  </a:moveTo>
                  <a:lnTo>
                    <a:pt x="16766" y="14235"/>
                  </a:lnTo>
                  <a:lnTo>
                    <a:pt x="16620" y="14430"/>
                  </a:lnTo>
                  <a:lnTo>
                    <a:pt x="16474" y="14625"/>
                  </a:lnTo>
                  <a:lnTo>
                    <a:pt x="16255" y="15063"/>
                  </a:lnTo>
                  <a:lnTo>
                    <a:pt x="16084" y="15428"/>
                  </a:lnTo>
                  <a:lnTo>
                    <a:pt x="15987" y="15622"/>
                  </a:lnTo>
                  <a:lnTo>
                    <a:pt x="15938" y="15817"/>
                  </a:lnTo>
                  <a:lnTo>
                    <a:pt x="15646" y="15841"/>
                  </a:lnTo>
                  <a:lnTo>
                    <a:pt x="15890" y="15379"/>
                  </a:lnTo>
                  <a:lnTo>
                    <a:pt x="16133" y="14917"/>
                  </a:lnTo>
                  <a:lnTo>
                    <a:pt x="16401" y="14381"/>
                  </a:lnTo>
                  <a:lnTo>
                    <a:pt x="16644" y="13846"/>
                  </a:lnTo>
                  <a:close/>
                  <a:moveTo>
                    <a:pt x="8493" y="1"/>
                  </a:moveTo>
                  <a:lnTo>
                    <a:pt x="7884" y="25"/>
                  </a:lnTo>
                  <a:lnTo>
                    <a:pt x="7252" y="98"/>
                  </a:lnTo>
                  <a:lnTo>
                    <a:pt x="6619" y="171"/>
                  </a:lnTo>
                  <a:lnTo>
                    <a:pt x="6011" y="317"/>
                  </a:lnTo>
                  <a:lnTo>
                    <a:pt x="5427" y="488"/>
                  </a:lnTo>
                  <a:lnTo>
                    <a:pt x="5135" y="585"/>
                  </a:lnTo>
                  <a:lnTo>
                    <a:pt x="4867" y="707"/>
                  </a:lnTo>
                  <a:lnTo>
                    <a:pt x="4600" y="853"/>
                  </a:lnTo>
                  <a:lnTo>
                    <a:pt x="4356" y="999"/>
                  </a:lnTo>
                  <a:lnTo>
                    <a:pt x="4113" y="1169"/>
                  </a:lnTo>
                  <a:lnTo>
                    <a:pt x="3894" y="1339"/>
                  </a:lnTo>
                  <a:lnTo>
                    <a:pt x="3699" y="1534"/>
                  </a:lnTo>
                  <a:lnTo>
                    <a:pt x="3529" y="1753"/>
                  </a:lnTo>
                  <a:lnTo>
                    <a:pt x="3310" y="2045"/>
                  </a:lnTo>
                  <a:lnTo>
                    <a:pt x="3115" y="2385"/>
                  </a:lnTo>
                  <a:lnTo>
                    <a:pt x="2945" y="2702"/>
                  </a:lnTo>
                  <a:lnTo>
                    <a:pt x="2799" y="3042"/>
                  </a:lnTo>
                  <a:lnTo>
                    <a:pt x="2507" y="3748"/>
                  </a:lnTo>
                  <a:lnTo>
                    <a:pt x="2264" y="4454"/>
                  </a:lnTo>
                  <a:lnTo>
                    <a:pt x="2142" y="4405"/>
                  </a:lnTo>
                  <a:lnTo>
                    <a:pt x="2020" y="4356"/>
                  </a:lnTo>
                  <a:lnTo>
                    <a:pt x="1728" y="4356"/>
                  </a:lnTo>
                  <a:lnTo>
                    <a:pt x="1412" y="4405"/>
                  </a:lnTo>
                  <a:lnTo>
                    <a:pt x="1193" y="4478"/>
                  </a:lnTo>
                  <a:lnTo>
                    <a:pt x="998" y="4551"/>
                  </a:lnTo>
                  <a:lnTo>
                    <a:pt x="804" y="4624"/>
                  </a:lnTo>
                  <a:lnTo>
                    <a:pt x="633" y="4746"/>
                  </a:lnTo>
                  <a:lnTo>
                    <a:pt x="487" y="4867"/>
                  </a:lnTo>
                  <a:lnTo>
                    <a:pt x="366" y="5013"/>
                  </a:lnTo>
                  <a:lnTo>
                    <a:pt x="244" y="5159"/>
                  </a:lnTo>
                  <a:lnTo>
                    <a:pt x="147" y="5354"/>
                  </a:lnTo>
                  <a:lnTo>
                    <a:pt x="49" y="5524"/>
                  </a:lnTo>
                  <a:lnTo>
                    <a:pt x="25" y="5695"/>
                  </a:lnTo>
                  <a:lnTo>
                    <a:pt x="1" y="5865"/>
                  </a:lnTo>
                  <a:lnTo>
                    <a:pt x="25" y="6060"/>
                  </a:lnTo>
                  <a:lnTo>
                    <a:pt x="49" y="6230"/>
                  </a:lnTo>
                  <a:lnTo>
                    <a:pt x="122" y="6400"/>
                  </a:lnTo>
                  <a:lnTo>
                    <a:pt x="220" y="6571"/>
                  </a:lnTo>
                  <a:lnTo>
                    <a:pt x="317" y="6692"/>
                  </a:lnTo>
                  <a:lnTo>
                    <a:pt x="463" y="6814"/>
                  </a:lnTo>
                  <a:lnTo>
                    <a:pt x="658" y="6911"/>
                  </a:lnTo>
                  <a:lnTo>
                    <a:pt x="901" y="6984"/>
                  </a:lnTo>
                  <a:lnTo>
                    <a:pt x="1023" y="6984"/>
                  </a:lnTo>
                  <a:lnTo>
                    <a:pt x="1120" y="7009"/>
                  </a:lnTo>
                  <a:lnTo>
                    <a:pt x="1242" y="6984"/>
                  </a:lnTo>
                  <a:lnTo>
                    <a:pt x="1363" y="6960"/>
                  </a:lnTo>
                  <a:lnTo>
                    <a:pt x="1169" y="7495"/>
                  </a:lnTo>
                  <a:lnTo>
                    <a:pt x="1071" y="7739"/>
                  </a:lnTo>
                  <a:lnTo>
                    <a:pt x="998" y="8006"/>
                  </a:lnTo>
                  <a:lnTo>
                    <a:pt x="901" y="8542"/>
                  </a:lnTo>
                  <a:lnTo>
                    <a:pt x="779" y="9393"/>
                  </a:lnTo>
                  <a:lnTo>
                    <a:pt x="731" y="10245"/>
                  </a:lnTo>
                  <a:lnTo>
                    <a:pt x="731" y="11072"/>
                  </a:lnTo>
                  <a:lnTo>
                    <a:pt x="755" y="11875"/>
                  </a:lnTo>
                  <a:lnTo>
                    <a:pt x="852" y="12702"/>
                  </a:lnTo>
                  <a:lnTo>
                    <a:pt x="974" y="13505"/>
                  </a:lnTo>
                  <a:lnTo>
                    <a:pt x="925" y="13505"/>
                  </a:lnTo>
                  <a:lnTo>
                    <a:pt x="877" y="13530"/>
                  </a:lnTo>
                  <a:lnTo>
                    <a:pt x="828" y="13578"/>
                  </a:lnTo>
                  <a:lnTo>
                    <a:pt x="804" y="13627"/>
                  </a:lnTo>
                  <a:lnTo>
                    <a:pt x="804" y="13676"/>
                  </a:lnTo>
                  <a:lnTo>
                    <a:pt x="804" y="13749"/>
                  </a:lnTo>
                  <a:lnTo>
                    <a:pt x="828" y="13797"/>
                  </a:lnTo>
                  <a:lnTo>
                    <a:pt x="877" y="13846"/>
                  </a:lnTo>
                  <a:lnTo>
                    <a:pt x="925" y="13870"/>
                  </a:lnTo>
                  <a:lnTo>
                    <a:pt x="1193" y="13895"/>
                  </a:lnTo>
                  <a:lnTo>
                    <a:pt x="1461" y="13919"/>
                  </a:lnTo>
                  <a:lnTo>
                    <a:pt x="1412" y="14041"/>
                  </a:lnTo>
                  <a:lnTo>
                    <a:pt x="1363" y="14187"/>
                  </a:lnTo>
                  <a:lnTo>
                    <a:pt x="1315" y="14333"/>
                  </a:lnTo>
                  <a:lnTo>
                    <a:pt x="1315" y="14479"/>
                  </a:lnTo>
                  <a:lnTo>
                    <a:pt x="1315" y="14649"/>
                  </a:lnTo>
                  <a:lnTo>
                    <a:pt x="1339" y="14795"/>
                  </a:lnTo>
                  <a:lnTo>
                    <a:pt x="1363" y="14941"/>
                  </a:lnTo>
                  <a:lnTo>
                    <a:pt x="1412" y="15063"/>
                  </a:lnTo>
                  <a:lnTo>
                    <a:pt x="1534" y="15282"/>
                  </a:lnTo>
                  <a:lnTo>
                    <a:pt x="1680" y="15476"/>
                  </a:lnTo>
                  <a:lnTo>
                    <a:pt x="1850" y="15647"/>
                  </a:lnTo>
                  <a:lnTo>
                    <a:pt x="2020" y="15768"/>
                  </a:lnTo>
                  <a:lnTo>
                    <a:pt x="2215" y="15890"/>
                  </a:lnTo>
                  <a:lnTo>
                    <a:pt x="2434" y="15987"/>
                  </a:lnTo>
                  <a:lnTo>
                    <a:pt x="2677" y="16036"/>
                  </a:lnTo>
                  <a:lnTo>
                    <a:pt x="2921" y="16085"/>
                  </a:lnTo>
                  <a:lnTo>
                    <a:pt x="3115" y="16109"/>
                  </a:lnTo>
                  <a:lnTo>
                    <a:pt x="3334" y="16109"/>
                  </a:lnTo>
                  <a:lnTo>
                    <a:pt x="3529" y="16085"/>
                  </a:lnTo>
                  <a:lnTo>
                    <a:pt x="3748" y="16036"/>
                  </a:lnTo>
                  <a:lnTo>
                    <a:pt x="3943" y="15963"/>
                  </a:lnTo>
                  <a:lnTo>
                    <a:pt x="4137" y="15890"/>
                  </a:lnTo>
                  <a:lnTo>
                    <a:pt x="4308" y="15793"/>
                  </a:lnTo>
                  <a:lnTo>
                    <a:pt x="4478" y="15647"/>
                  </a:lnTo>
                  <a:lnTo>
                    <a:pt x="4648" y="15476"/>
                  </a:lnTo>
                  <a:lnTo>
                    <a:pt x="4770" y="15282"/>
                  </a:lnTo>
                  <a:lnTo>
                    <a:pt x="4843" y="15063"/>
                  </a:lnTo>
                  <a:lnTo>
                    <a:pt x="4892" y="14844"/>
                  </a:lnTo>
                  <a:lnTo>
                    <a:pt x="4940" y="14600"/>
                  </a:lnTo>
                  <a:lnTo>
                    <a:pt x="4940" y="14357"/>
                  </a:lnTo>
                  <a:lnTo>
                    <a:pt x="4916" y="13895"/>
                  </a:lnTo>
                  <a:lnTo>
                    <a:pt x="5062" y="13895"/>
                  </a:lnTo>
                  <a:lnTo>
                    <a:pt x="9515" y="13870"/>
                  </a:lnTo>
                  <a:lnTo>
                    <a:pt x="14040" y="13846"/>
                  </a:lnTo>
                  <a:lnTo>
                    <a:pt x="13967" y="13919"/>
                  </a:lnTo>
                  <a:lnTo>
                    <a:pt x="13919" y="13992"/>
                  </a:lnTo>
                  <a:lnTo>
                    <a:pt x="13846" y="14162"/>
                  </a:lnTo>
                  <a:lnTo>
                    <a:pt x="13797" y="14357"/>
                  </a:lnTo>
                  <a:lnTo>
                    <a:pt x="13797" y="14576"/>
                  </a:lnTo>
                  <a:lnTo>
                    <a:pt x="13821" y="14795"/>
                  </a:lnTo>
                  <a:lnTo>
                    <a:pt x="13846" y="14990"/>
                  </a:lnTo>
                  <a:lnTo>
                    <a:pt x="13943" y="15355"/>
                  </a:lnTo>
                  <a:lnTo>
                    <a:pt x="13967" y="15476"/>
                  </a:lnTo>
                  <a:lnTo>
                    <a:pt x="14016" y="15574"/>
                  </a:lnTo>
                  <a:lnTo>
                    <a:pt x="14162" y="15768"/>
                  </a:lnTo>
                  <a:lnTo>
                    <a:pt x="14357" y="15914"/>
                  </a:lnTo>
                  <a:lnTo>
                    <a:pt x="14551" y="16060"/>
                  </a:lnTo>
                  <a:lnTo>
                    <a:pt x="14795" y="16158"/>
                  </a:lnTo>
                  <a:lnTo>
                    <a:pt x="15038" y="16231"/>
                  </a:lnTo>
                  <a:lnTo>
                    <a:pt x="15281" y="16279"/>
                  </a:lnTo>
                  <a:lnTo>
                    <a:pt x="15500" y="16328"/>
                  </a:lnTo>
                  <a:lnTo>
                    <a:pt x="15744" y="16328"/>
                  </a:lnTo>
                  <a:lnTo>
                    <a:pt x="15963" y="16304"/>
                  </a:lnTo>
                  <a:lnTo>
                    <a:pt x="16157" y="16255"/>
                  </a:lnTo>
                  <a:lnTo>
                    <a:pt x="16352" y="16182"/>
                  </a:lnTo>
                  <a:lnTo>
                    <a:pt x="16547" y="16060"/>
                  </a:lnTo>
                  <a:lnTo>
                    <a:pt x="16717" y="15939"/>
                  </a:lnTo>
                  <a:lnTo>
                    <a:pt x="16887" y="15793"/>
                  </a:lnTo>
                  <a:lnTo>
                    <a:pt x="17033" y="15622"/>
                  </a:lnTo>
                  <a:lnTo>
                    <a:pt x="17131" y="15428"/>
                  </a:lnTo>
                  <a:lnTo>
                    <a:pt x="17204" y="15209"/>
                  </a:lnTo>
                  <a:lnTo>
                    <a:pt x="17252" y="14990"/>
                  </a:lnTo>
                  <a:lnTo>
                    <a:pt x="17277" y="14746"/>
                  </a:lnTo>
                  <a:lnTo>
                    <a:pt x="17277" y="14527"/>
                  </a:lnTo>
                  <a:lnTo>
                    <a:pt x="17277" y="14284"/>
                  </a:lnTo>
                  <a:lnTo>
                    <a:pt x="17204" y="13822"/>
                  </a:lnTo>
                  <a:lnTo>
                    <a:pt x="18250" y="13797"/>
                  </a:lnTo>
                  <a:lnTo>
                    <a:pt x="18372" y="13773"/>
                  </a:lnTo>
                  <a:lnTo>
                    <a:pt x="18445" y="13724"/>
                  </a:lnTo>
                  <a:lnTo>
                    <a:pt x="18493" y="13627"/>
                  </a:lnTo>
                  <a:lnTo>
                    <a:pt x="18493" y="13530"/>
                  </a:lnTo>
                  <a:lnTo>
                    <a:pt x="18493" y="13457"/>
                  </a:lnTo>
                  <a:lnTo>
                    <a:pt x="18445" y="13359"/>
                  </a:lnTo>
                  <a:lnTo>
                    <a:pt x="18372" y="13311"/>
                  </a:lnTo>
                  <a:lnTo>
                    <a:pt x="18250" y="13286"/>
                  </a:lnTo>
                  <a:lnTo>
                    <a:pt x="18445" y="12556"/>
                  </a:lnTo>
                  <a:lnTo>
                    <a:pt x="18566" y="11802"/>
                  </a:lnTo>
                  <a:lnTo>
                    <a:pt x="18639" y="11048"/>
                  </a:lnTo>
                  <a:lnTo>
                    <a:pt x="18664" y="10293"/>
                  </a:lnTo>
                  <a:lnTo>
                    <a:pt x="18639" y="9880"/>
                  </a:lnTo>
                  <a:lnTo>
                    <a:pt x="18615" y="9466"/>
                  </a:lnTo>
                  <a:lnTo>
                    <a:pt x="18493" y="8639"/>
                  </a:lnTo>
                  <a:lnTo>
                    <a:pt x="18445" y="8323"/>
                  </a:lnTo>
                  <a:lnTo>
                    <a:pt x="18372" y="7982"/>
                  </a:lnTo>
                  <a:lnTo>
                    <a:pt x="18250" y="7666"/>
                  </a:lnTo>
                  <a:lnTo>
                    <a:pt x="18177" y="7520"/>
                  </a:lnTo>
                  <a:lnTo>
                    <a:pt x="18104" y="7374"/>
                  </a:lnTo>
                  <a:lnTo>
                    <a:pt x="18080" y="7276"/>
                  </a:lnTo>
                  <a:lnTo>
                    <a:pt x="17982" y="6887"/>
                  </a:lnTo>
                  <a:lnTo>
                    <a:pt x="18274" y="6838"/>
                  </a:lnTo>
                  <a:lnTo>
                    <a:pt x="18542" y="6741"/>
                  </a:lnTo>
                  <a:lnTo>
                    <a:pt x="18834" y="6644"/>
                  </a:lnTo>
                  <a:lnTo>
                    <a:pt x="19102" y="6498"/>
                  </a:lnTo>
                  <a:lnTo>
                    <a:pt x="19199" y="6400"/>
                  </a:lnTo>
                  <a:lnTo>
                    <a:pt x="19272" y="6279"/>
                  </a:lnTo>
                  <a:lnTo>
                    <a:pt x="19321" y="6157"/>
                  </a:lnTo>
                  <a:lnTo>
                    <a:pt x="19321" y="6011"/>
                  </a:lnTo>
                  <a:lnTo>
                    <a:pt x="19321" y="5841"/>
                  </a:lnTo>
                  <a:lnTo>
                    <a:pt x="19321" y="5695"/>
                  </a:lnTo>
                  <a:lnTo>
                    <a:pt x="19272" y="5451"/>
                  </a:lnTo>
                  <a:lnTo>
                    <a:pt x="19199" y="5281"/>
                  </a:lnTo>
                  <a:lnTo>
                    <a:pt x="19126" y="5135"/>
                  </a:lnTo>
                  <a:lnTo>
                    <a:pt x="19029" y="5013"/>
                  </a:lnTo>
                  <a:lnTo>
                    <a:pt x="18907" y="4892"/>
                  </a:lnTo>
                  <a:lnTo>
                    <a:pt x="18785" y="4794"/>
                  </a:lnTo>
                  <a:lnTo>
                    <a:pt x="18664" y="4697"/>
                  </a:lnTo>
                  <a:lnTo>
                    <a:pt x="18372" y="4527"/>
                  </a:lnTo>
                  <a:lnTo>
                    <a:pt x="18080" y="4429"/>
                  </a:lnTo>
                  <a:lnTo>
                    <a:pt x="17934" y="4356"/>
                  </a:lnTo>
                  <a:lnTo>
                    <a:pt x="17763" y="4332"/>
                  </a:lnTo>
                  <a:lnTo>
                    <a:pt x="17593" y="4308"/>
                  </a:lnTo>
                  <a:lnTo>
                    <a:pt x="17423" y="4308"/>
                  </a:lnTo>
                  <a:lnTo>
                    <a:pt x="17252" y="4356"/>
                  </a:lnTo>
                  <a:lnTo>
                    <a:pt x="17131" y="4405"/>
                  </a:lnTo>
                  <a:lnTo>
                    <a:pt x="17082" y="4478"/>
                  </a:lnTo>
                  <a:lnTo>
                    <a:pt x="17082" y="4527"/>
                  </a:lnTo>
                  <a:lnTo>
                    <a:pt x="16863" y="3967"/>
                  </a:lnTo>
                  <a:lnTo>
                    <a:pt x="16595" y="3261"/>
                  </a:lnTo>
                  <a:lnTo>
                    <a:pt x="16303" y="2580"/>
                  </a:lnTo>
                  <a:lnTo>
                    <a:pt x="16133" y="2239"/>
                  </a:lnTo>
                  <a:lnTo>
                    <a:pt x="15938" y="1923"/>
                  </a:lnTo>
                  <a:lnTo>
                    <a:pt x="15719" y="1607"/>
                  </a:lnTo>
                  <a:lnTo>
                    <a:pt x="15476" y="1315"/>
                  </a:lnTo>
                  <a:lnTo>
                    <a:pt x="15354" y="1193"/>
                  </a:lnTo>
                  <a:lnTo>
                    <a:pt x="15379" y="1145"/>
                  </a:lnTo>
                  <a:lnTo>
                    <a:pt x="15403" y="1120"/>
                  </a:lnTo>
                  <a:lnTo>
                    <a:pt x="15379" y="1023"/>
                  </a:lnTo>
                  <a:lnTo>
                    <a:pt x="15306" y="974"/>
                  </a:lnTo>
                  <a:lnTo>
                    <a:pt x="15257" y="950"/>
                  </a:lnTo>
                  <a:lnTo>
                    <a:pt x="15208" y="950"/>
                  </a:lnTo>
                  <a:lnTo>
                    <a:pt x="15111" y="974"/>
                  </a:lnTo>
                  <a:lnTo>
                    <a:pt x="14892" y="804"/>
                  </a:lnTo>
                  <a:lnTo>
                    <a:pt x="14624" y="658"/>
                  </a:lnTo>
                  <a:lnTo>
                    <a:pt x="14381" y="536"/>
                  </a:lnTo>
                  <a:lnTo>
                    <a:pt x="14113" y="415"/>
                  </a:lnTo>
                  <a:lnTo>
                    <a:pt x="13821" y="317"/>
                  </a:lnTo>
                  <a:lnTo>
                    <a:pt x="13530" y="244"/>
                  </a:lnTo>
                  <a:lnTo>
                    <a:pt x="12970" y="123"/>
                  </a:lnTo>
                  <a:lnTo>
                    <a:pt x="12556" y="74"/>
                  </a:lnTo>
                  <a:lnTo>
                    <a:pt x="12143" y="50"/>
                  </a:lnTo>
                  <a:lnTo>
                    <a:pt x="11729" y="50"/>
                  </a:lnTo>
                  <a:lnTo>
                    <a:pt x="11291" y="74"/>
                  </a:lnTo>
                  <a:lnTo>
                    <a:pt x="10902" y="50"/>
                  </a:lnTo>
                  <a:lnTo>
                    <a:pt x="10123" y="25"/>
                  </a:lnTo>
                  <a:lnTo>
                    <a:pt x="90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es-E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C237530D-FDAD-4C24-8AC7-FD156205A7D4}"/>
                </a:ext>
              </a:extLst>
            </p:cNvPr>
            <p:cNvSpPr txBox="1"/>
            <p:nvPr/>
          </p:nvSpPr>
          <p:spPr>
            <a:xfrm>
              <a:off x="5251501" y="2704002"/>
              <a:ext cx="757045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0" dirty="0">
                  <a:solidFill>
                    <a:prstClr val="black"/>
                  </a:solidFill>
                  <a:latin typeface="Calibri"/>
                </a:rPr>
                <a:t>+</a:t>
              </a:r>
              <a:endParaRPr lang="es-E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B201010-678C-45B3-A720-3B220C9AB2DE}"/>
                </a:ext>
              </a:extLst>
            </p:cNvPr>
            <p:cNvSpPr/>
            <p:nvPr/>
          </p:nvSpPr>
          <p:spPr>
            <a:xfrm>
              <a:off x="2745954" y="2652968"/>
              <a:ext cx="2342653" cy="1620625"/>
            </a:xfrm>
            <a:prstGeom prst="rect">
              <a:avLst/>
            </a:prstGeom>
            <a:solidFill>
              <a:srgbClr val="43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8CB1E34E-5ECE-4557-807E-D4169BEE3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464" y="2777318"/>
              <a:ext cx="1082335" cy="1082335"/>
            </a:xfrm>
            <a:prstGeom prst="rect">
              <a:avLst/>
            </a:prstGeom>
          </p:spPr>
        </p:pic>
        <p:cxnSp>
          <p:nvCxnSpPr>
            <p:cNvPr id="31" name="Google Shape;251;p26">
              <a:extLst>
                <a:ext uri="{FF2B5EF4-FFF2-40B4-BE49-F238E27FC236}">
                  <a16:creationId xmlns:a16="http://schemas.microsoft.com/office/drawing/2014/main" id="{5F6AE7B5-31BA-4019-BBF3-345A37B9F6D4}"/>
                </a:ext>
              </a:extLst>
            </p:cNvPr>
            <p:cNvCxnSpPr>
              <a:cxnSpLocks/>
            </p:cNvCxnSpPr>
            <p:nvPr/>
          </p:nvCxnSpPr>
          <p:spPr>
            <a:xfrm>
              <a:off x="2150770" y="5451486"/>
              <a:ext cx="6709851" cy="19174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CuadroTexto 5"/>
          <p:cNvSpPr txBox="1"/>
          <p:nvPr/>
        </p:nvSpPr>
        <p:spPr>
          <a:xfrm>
            <a:off x="3420531" y="5469031"/>
            <a:ext cx="8496943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prstClr val="white"/>
                </a:solidFill>
                <a:latin typeface="Calibri"/>
              </a:rPr>
              <a:t>“</a:t>
            </a:r>
            <a:r>
              <a:rPr lang="en-US" sz="2400" dirty="0">
                <a:solidFill>
                  <a:prstClr val="white"/>
                </a:solidFill>
              </a:rPr>
              <a:t>adopting a certain uniform speed allows me to reach the traffic light without stopping, without wasting energy and without perturbing the platoon of cars that follows me</a:t>
            </a:r>
            <a:r>
              <a:rPr lang="es-ES" sz="2400" dirty="0">
                <a:solidFill>
                  <a:prstClr val="white"/>
                </a:solidFill>
                <a:latin typeface="Calibri"/>
              </a:rPr>
              <a:t>”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4" b="89796" l="3438" r="97188">
                        <a14:foregroundMark x1="92344" y1="29252" x2="92344" y2="29252"/>
                        <a14:foregroundMark x1="88906" y1="27211" x2="88906" y2="27211"/>
                        <a14:foregroundMark x1="96406" y1="32313" x2="96406" y2="32313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809" y="5324835"/>
            <a:ext cx="3240360" cy="1488541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13445" r="20557" b="24568"/>
          <a:stretch/>
        </p:blipFill>
        <p:spPr bwMode="auto">
          <a:xfrm>
            <a:off x="312729" y="3368742"/>
            <a:ext cx="2514600" cy="1813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7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98">
        <p:fade/>
      </p:transition>
    </mc:Choice>
    <mc:Fallback xmlns="">
      <p:transition spd="med" advTm="24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F197C07-12C7-48CF-BA68-8839458AE4ED}"/>
              </a:ext>
            </a:extLst>
          </p:cNvPr>
          <p:cNvGrpSpPr/>
          <p:nvPr/>
        </p:nvGrpSpPr>
        <p:grpSpPr>
          <a:xfrm>
            <a:off x="3143672" y="542927"/>
            <a:ext cx="5488948" cy="4902297"/>
            <a:chOff x="2362942" y="-83094"/>
            <a:chExt cx="7318599" cy="6536401"/>
          </a:xfrm>
        </p:grpSpPr>
        <p:sp>
          <p:nvSpPr>
            <p:cNvPr id="32" name="Google Shape;96;p14">
              <a:extLst>
                <a:ext uri="{FF2B5EF4-FFF2-40B4-BE49-F238E27FC236}">
                  <a16:creationId xmlns:a16="http://schemas.microsoft.com/office/drawing/2014/main" id="{3BEBBB54-5784-4E51-AF0F-AE9C5893E4BF}"/>
                </a:ext>
              </a:extLst>
            </p:cNvPr>
            <p:cNvSpPr txBox="1">
              <a:spLocks/>
            </p:cNvSpPr>
            <p:nvPr/>
          </p:nvSpPr>
          <p:spPr>
            <a:xfrm>
              <a:off x="2362942" y="-83094"/>
              <a:ext cx="1248139" cy="11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9pPr>
            </a:lstStyle>
            <a:p>
              <a:pPr defTabSz="685800">
                <a:buClr>
                  <a:srgbClr val="FFFFFF"/>
                </a:buClr>
                <a:defRPr/>
              </a:pPr>
              <a:r>
                <a:rPr lang="es-ES" sz="4500" kern="0" dirty="0">
                  <a:solidFill>
                    <a:srgbClr val="9FC5E8"/>
                  </a:solidFill>
                </a:rPr>
                <a:t>2</a:t>
              </a:r>
              <a:r>
                <a:rPr lang="es-ES" sz="4500" kern="0" baseline="30000" dirty="0">
                  <a:solidFill>
                    <a:srgbClr val="9FC5E8"/>
                  </a:solidFill>
                </a:rPr>
                <a:t>nd</a:t>
              </a:r>
              <a:endParaRPr lang="es-ES" sz="1350" kern="0" baseline="30000" dirty="0">
                <a:solidFill>
                  <a:srgbClr val="FFFFFF"/>
                </a:solidFill>
              </a:endParaRPr>
            </a:p>
            <a:p>
              <a:pPr defTabSz="685800">
                <a:buClr>
                  <a:srgbClr val="FFFFFF"/>
                </a:buClr>
                <a:defRPr/>
              </a:pPr>
              <a:endParaRPr lang="es-ES" sz="2700" kern="0" dirty="0">
                <a:solidFill>
                  <a:srgbClr val="FFFFFF"/>
                </a:solidFill>
              </a:endParaRPr>
            </a:p>
          </p:txBody>
        </p:sp>
        <p:sp>
          <p:nvSpPr>
            <p:cNvPr id="33" name="Google Shape;96;p14">
              <a:extLst>
                <a:ext uri="{FF2B5EF4-FFF2-40B4-BE49-F238E27FC236}">
                  <a16:creationId xmlns:a16="http://schemas.microsoft.com/office/drawing/2014/main" id="{11C1B91D-59B5-4FFC-A306-B1A9CD9DFF45}"/>
                </a:ext>
              </a:extLst>
            </p:cNvPr>
            <p:cNvSpPr txBox="1">
              <a:spLocks/>
            </p:cNvSpPr>
            <p:nvPr/>
          </p:nvSpPr>
          <p:spPr>
            <a:xfrm>
              <a:off x="3564440" y="-75423"/>
              <a:ext cx="6007476" cy="679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ousine"/>
                <a:buNone/>
                <a:defRPr sz="3600" b="1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9pPr>
            </a:lstStyle>
            <a:p>
              <a:pPr defTabSz="685800">
                <a:buClr>
                  <a:srgbClr val="FFFFFF"/>
                </a:buClr>
                <a:defRPr/>
              </a:pPr>
              <a:r>
                <a:rPr lang="es-ES" sz="2800" kern="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Mental </a:t>
              </a:r>
              <a:r>
                <a:rPr lang="en-US" sz="2800" kern="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Analogy</a:t>
              </a:r>
            </a:p>
            <a:p>
              <a:pPr defTabSz="685800">
                <a:buClr>
                  <a:srgbClr val="FFFFFF"/>
                </a:buClr>
              </a:pPr>
              <a:r>
                <a:rPr lang="en-US" sz="24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Vehicles flow together as if they were hooked on springs: Our reactions are thus transmitted to the rest of the vehicles.</a:t>
              </a:r>
            </a:p>
            <a:p>
              <a:pPr defTabSz="685800">
                <a:buClr>
                  <a:srgbClr val="FFFFFF"/>
                </a:buClr>
                <a:defRPr/>
              </a:pPr>
              <a:endParaRPr lang="es-ES" sz="4050" kern="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34" name="Google Shape;228;p25">
              <a:extLst>
                <a:ext uri="{FF2B5EF4-FFF2-40B4-BE49-F238E27FC236}">
                  <a16:creationId xmlns:a16="http://schemas.microsoft.com/office/drawing/2014/main" id="{0F6F4EDF-FAB9-40DF-A085-6D92BA97A4F5}"/>
                </a:ext>
              </a:extLst>
            </p:cNvPr>
            <p:cNvGrpSpPr/>
            <p:nvPr/>
          </p:nvGrpSpPr>
          <p:grpSpPr>
            <a:xfrm>
              <a:off x="3075286" y="1921834"/>
              <a:ext cx="6084996" cy="2166506"/>
              <a:chOff x="744219" y="1064075"/>
              <a:chExt cx="7015214" cy="2888675"/>
            </a:xfrm>
          </p:grpSpPr>
          <p:sp>
            <p:nvSpPr>
              <p:cNvPr id="35" name="Google Shape;229;p25">
                <a:extLst>
                  <a:ext uri="{FF2B5EF4-FFF2-40B4-BE49-F238E27FC236}">
                    <a16:creationId xmlns:a16="http://schemas.microsoft.com/office/drawing/2014/main" id="{B637D4CF-4663-4A85-8EC1-E454F9FFA6DF}"/>
                  </a:ext>
                </a:extLst>
              </p:cNvPr>
              <p:cNvSpPr/>
              <p:nvPr/>
            </p:nvSpPr>
            <p:spPr>
              <a:xfrm>
                <a:off x="1361592" y="1665508"/>
                <a:ext cx="6099300" cy="22833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lang="es-E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Google Shape;230;p25">
                <a:extLst>
                  <a:ext uri="{FF2B5EF4-FFF2-40B4-BE49-F238E27FC236}">
                    <a16:creationId xmlns:a16="http://schemas.microsoft.com/office/drawing/2014/main" id="{18B79B0C-DF67-4339-B6AC-26F82AB91B58}"/>
                  </a:ext>
                </a:extLst>
              </p:cNvPr>
              <p:cNvSpPr/>
              <p:nvPr/>
            </p:nvSpPr>
            <p:spPr>
              <a:xfrm>
                <a:off x="7623181" y="1661600"/>
                <a:ext cx="136252" cy="22757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91029" extrusionOk="0">
                    <a:moveTo>
                      <a:pt x="0" y="0"/>
                    </a:moveTo>
                    <a:lnTo>
                      <a:pt x="4938" y="0"/>
                    </a:lnTo>
                    <a:lnTo>
                      <a:pt x="4938" y="91029"/>
                    </a:lnTo>
                    <a:lnTo>
                      <a:pt x="0" y="9102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Google Shape;231;p25">
                <a:extLst>
                  <a:ext uri="{FF2B5EF4-FFF2-40B4-BE49-F238E27FC236}">
                    <a16:creationId xmlns:a16="http://schemas.microsoft.com/office/drawing/2014/main" id="{17888E39-FF29-46A5-94E4-979C437D9B32}"/>
                  </a:ext>
                </a:extLst>
              </p:cNvPr>
              <p:cNvSpPr/>
              <p:nvPr/>
            </p:nvSpPr>
            <p:spPr>
              <a:xfrm rot="-5400000">
                <a:off x="4334136" y="-1576459"/>
                <a:ext cx="123450" cy="6078917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91029" extrusionOk="0">
                    <a:moveTo>
                      <a:pt x="0" y="0"/>
                    </a:moveTo>
                    <a:lnTo>
                      <a:pt x="4938" y="0"/>
                    </a:lnTo>
                    <a:lnTo>
                      <a:pt x="4938" y="91029"/>
                    </a:lnTo>
                    <a:lnTo>
                      <a:pt x="0" y="9102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Google Shape;232;p25">
                <a:extLst>
                  <a:ext uri="{FF2B5EF4-FFF2-40B4-BE49-F238E27FC236}">
                    <a16:creationId xmlns:a16="http://schemas.microsoft.com/office/drawing/2014/main" id="{C51FF3A3-2B36-49F5-97AC-95B7466B99DF}"/>
                  </a:ext>
                </a:extLst>
              </p:cNvPr>
              <p:cNvSpPr/>
              <p:nvPr/>
            </p:nvSpPr>
            <p:spPr>
              <a:xfrm rot="-5400000">
                <a:off x="744219" y="1064075"/>
                <a:ext cx="1326900" cy="13269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triangle" w="sm" len="sm"/>
                <a:tailEnd type="triangl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lang="es-E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9" name="Google Shape;233;p25">
                <a:extLst>
                  <a:ext uri="{FF2B5EF4-FFF2-40B4-BE49-F238E27FC236}">
                    <a16:creationId xmlns:a16="http://schemas.microsoft.com/office/drawing/2014/main" id="{185456BB-1466-46D6-A862-62C9A9F9B02C}"/>
                  </a:ext>
                </a:extLst>
              </p:cNvPr>
              <p:cNvCxnSpPr/>
              <p:nvPr/>
            </p:nvCxnSpPr>
            <p:spPr>
              <a:xfrm flipH="1">
                <a:off x="6922735" y="1661528"/>
                <a:ext cx="548700" cy="21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234;p25">
                <a:extLst>
                  <a:ext uri="{FF2B5EF4-FFF2-40B4-BE49-F238E27FC236}">
                    <a16:creationId xmlns:a16="http://schemas.microsoft.com/office/drawing/2014/main" id="{DC62D1FF-292B-4F3B-BB7A-4BD101C1F4E9}"/>
                  </a:ext>
                </a:extLst>
              </p:cNvPr>
              <p:cNvCxnSpPr/>
              <p:nvPr/>
            </p:nvCxnSpPr>
            <p:spPr>
              <a:xfrm>
                <a:off x="1021397" y="1669336"/>
                <a:ext cx="0" cy="2283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triangle" w="sm" len="sm"/>
                <a:tailEnd type="triangle" w="sm" len="sm"/>
              </a:ln>
            </p:spPr>
          </p:cxnSp>
          <p:cxnSp>
            <p:nvCxnSpPr>
              <p:cNvPr id="41" name="Google Shape;235;p25">
                <a:extLst>
                  <a:ext uri="{FF2B5EF4-FFF2-40B4-BE49-F238E27FC236}">
                    <a16:creationId xmlns:a16="http://schemas.microsoft.com/office/drawing/2014/main" id="{B671639A-6439-47AF-A054-FBA9C942DD45}"/>
                  </a:ext>
                </a:extLst>
              </p:cNvPr>
              <p:cNvCxnSpPr/>
              <p:nvPr/>
            </p:nvCxnSpPr>
            <p:spPr>
              <a:xfrm flipH="1">
                <a:off x="1350875" y="3761350"/>
                <a:ext cx="529800" cy="191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236;p25">
                <a:extLst>
                  <a:ext uri="{FF2B5EF4-FFF2-40B4-BE49-F238E27FC236}">
                    <a16:creationId xmlns:a16="http://schemas.microsoft.com/office/drawing/2014/main" id="{C8BC395A-E7A4-404D-AB0A-FE7F077FFD9B}"/>
                  </a:ext>
                </a:extLst>
              </p:cNvPr>
              <p:cNvCxnSpPr/>
              <p:nvPr/>
            </p:nvCxnSpPr>
            <p:spPr>
              <a:xfrm>
                <a:off x="6941635" y="3761350"/>
                <a:ext cx="529800" cy="191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237;p25">
                <a:extLst>
                  <a:ext uri="{FF2B5EF4-FFF2-40B4-BE49-F238E27FC236}">
                    <a16:creationId xmlns:a16="http://schemas.microsoft.com/office/drawing/2014/main" id="{859614E0-2C6E-4F80-A256-0F773562F3A4}"/>
                  </a:ext>
                </a:extLst>
              </p:cNvPr>
              <p:cNvCxnSpPr/>
              <p:nvPr/>
            </p:nvCxnSpPr>
            <p:spPr>
              <a:xfrm>
                <a:off x="1350875" y="1661528"/>
                <a:ext cx="548700" cy="21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BE0A6F6B-829A-47FE-A0DD-73D73B4C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211" y="2969025"/>
              <a:ext cx="1311725" cy="593089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0DC69B24-2A86-45E5-B669-BCB44B8B7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816" y="2978223"/>
              <a:ext cx="1311725" cy="593089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AA7C90F8-272B-4C73-97E5-80152B73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1558" y="3140031"/>
              <a:ext cx="1218608" cy="336607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877108C6-64DC-4C5F-BDB9-C5293F08E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384" y="2976905"/>
              <a:ext cx="1311725" cy="593089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6351D7D7-A363-42DF-A6F2-37B918CB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731" y="3147911"/>
              <a:ext cx="1218608" cy="336607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49" name="Google Shape;117;p17">
              <a:extLst>
                <a:ext uri="{FF2B5EF4-FFF2-40B4-BE49-F238E27FC236}">
                  <a16:creationId xmlns:a16="http://schemas.microsoft.com/office/drawing/2014/main" id="{8A54452D-6EA4-42D4-8154-D19CA603083D}"/>
                </a:ext>
              </a:extLst>
            </p:cNvPr>
            <p:cNvSpPr txBox="1">
              <a:spLocks/>
            </p:cNvSpPr>
            <p:nvPr/>
          </p:nvSpPr>
          <p:spPr>
            <a:xfrm>
              <a:off x="4226238" y="4901854"/>
              <a:ext cx="5344688" cy="1551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▪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▫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2pPr>
              <a:lvl3pPr marL="1371600" marR="0" lvl="2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■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3pPr>
              <a:lvl4pPr marL="1828800" marR="0" lvl="3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●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4pPr>
              <a:lvl5pPr marL="2286000" marR="0" lvl="4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○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5pPr>
              <a:lvl6pPr marL="2743200" marR="0" lvl="5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■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6pPr>
              <a:lvl7pPr marL="3200400" marR="0" lvl="6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●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7pPr>
              <a:lvl8pPr marL="3657600" marR="0" lvl="7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○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8pPr>
              <a:lvl9pPr marL="4114800" marR="0" lvl="8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usine"/>
                <a:buChar char="■"/>
                <a:defRPr sz="2400" b="0" i="0" u="none" strike="noStrike" cap="none">
                  <a:solidFill>
                    <a:schemeClr val="lt1"/>
                  </a:solidFill>
                  <a:latin typeface="Cousine"/>
                  <a:ea typeface="Cousine"/>
                  <a:cs typeface="Cousine"/>
                  <a:sym typeface="Cousine"/>
                </a:defRPr>
              </a:lvl9pPr>
            </a:lstStyle>
            <a:p>
              <a:pPr marL="0" indent="0" algn="just" defTabSz="685800">
                <a:spcBef>
                  <a:spcPts val="450"/>
                </a:spcBef>
                <a:buClr>
                  <a:srgbClr val="FFFFFF"/>
                </a:buClr>
                <a:buNone/>
                <a:defRPr/>
              </a:pPr>
              <a:r>
                <a:rPr 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rPr>
                <a:t>… farewell to phantom traffic jams!</a:t>
              </a:r>
            </a:p>
            <a:p>
              <a:pPr marL="0" indent="0" algn="just" defTabSz="685800">
                <a:spcBef>
                  <a:spcPts val="450"/>
                </a:spcBef>
                <a:buClr>
                  <a:srgbClr val="FFFFFF"/>
                </a:buClr>
                <a:buNone/>
                <a:defRPr/>
              </a:pPr>
              <a:endParaRPr lang="es-ES" sz="1350" kern="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cxnSp>
          <p:nvCxnSpPr>
            <p:cNvPr id="50" name="Google Shape;251;p26">
              <a:extLst>
                <a:ext uri="{FF2B5EF4-FFF2-40B4-BE49-F238E27FC236}">
                  <a16:creationId xmlns:a16="http://schemas.microsoft.com/office/drawing/2014/main" id="{D18387D6-CB76-40F7-AF75-C6EF11868AFD}"/>
                </a:ext>
              </a:extLst>
            </p:cNvPr>
            <p:cNvCxnSpPr>
              <a:cxnSpLocks/>
            </p:cNvCxnSpPr>
            <p:nvPr/>
          </p:nvCxnSpPr>
          <p:spPr>
            <a:xfrm>
              <a:off x="2917224" y="4560705"/>
              <a:ext cx="6709851" cy="19174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51" name="Google Shape;380;p36">
              <a:extLst>
                <a:ext uri="{FF2B5EF4-FFF2-40B4-BE49-F238E27FC236}">
                  <a16:creationId xmlns:a16="http://schemas.microsoft.com/office/drawing/2014/main" id="{58CF8951-F20C-48ED-8DDF-E810B52D4987}"/>
                </a:ext>
              </a:extLst>
            </p:cNvPr>
            <p:cNvSpPr/>
            <p:nvPr/>
          </p:nvSpPr>
          <p:spPr>
            <a:xfrm>
              <a:off x="3148874" y="4659750"/>
              <a:ext cx="854123" cy="923240"/>
            </a:xfrm>
            <a:custGeom>
              <a:avLst/>
              <a:gdLst/>
              <a:ahLst/>
              <a:cxnLst/>
              <a:rect l="l" t="t" r="r" b="b"/>
              <a:pathLst>
                <a:path w="14844" h="16207" extrusionOk="0">
                  <a:moveTo>
                    <a:pt x="7836" y="2337"/>
                  </a:moveTo>
                  <a:lnTo>
                    <a:pt x="7519" y="2385"/>
                  </a:lnTo>
                  <a:lnTo>
                    <a:pt x="7081" y="2410"/>
                  </a:lnTo>
                  <a:lnTo>
                    <a:pt x="6619" y="2434"/>
                  </a:lnTo>
                  <a:lnTo>
                    <a:pt x="6327" y="2434"/>
                  </a:lnTo>
                  <a:lnTo>
                    <a:pt x="6181" y="2458"/>
                  </a:lnTo>
                  <a:lnTo>
                    <a:pt x="6035" y="2507"/>
                  </a:lnTo>
                  <a:lnTo>
                    <a:pt x="5986" y="2556"/>
                  </a:lnTo>
                  <a:lnTo>
                    <a:pt x="5962" y="2604"/>
                  </a:lnTo>
                  <a:lnTo>
                    <a:pt x="5962" y="2653"/>
                  </a:lnTo>
                  <a:lnTo>
                    <a:pt x="5962" y="2726"/>
                  </a:lnTo>
                  <a:lnTo>
                    <a:pt x="6059" y="2848"/>
                  </a:lnTo>
                  <a:lnTo>
                    <a:pt x="6181" y="2921"/>
                  </a:lnTo>
                  <a:lnTo>
                    <a:pt x="6303" y="2969"/>
                  </a:lnTo>
                  <a:lnTo>
                    <a:pt x="6449" y="3018"/>
                  </a:lnTo>
                  <a:lnTo>
                    <a:pt x="7057" y="3018"/>
                  </a:lnTo>
                  <a:lnTo>
                    <a:pt x="7519" y="2994"/>
                  </a:lnTo>
                  <a:lnTo>
                    <a:pt x="7957" y="2945"/>
                  </a:lnTo>
                  <a:lnTo>
                    <a:pt x="8152" y="2945"/>
                  </a:lnTo>
                  <a:lnTo>
                    <a:pt x="8347" y="2969"/>
                  </a:lnTo>
                  <a:lnTo>
                    <a:pt x="8833" y="2969"/>
                  </a:lnTo>
                  <a:lnTo>
                    <a:pt x="8906" y="2921"/>
                  </a:lnTo>
                  <a:lnTo>
                    <a:pt x="8955" y="2848"/>
                  </a:lnTo>
                  <a:lnTo>
                    <a:pt x="8979" y="2775"/>
                  </a:lnTo>
                  <a:lnTo>
                    <a:pt x="9003" y="2702"/>
                  </a:lnTo>
                  <a:lnTo>
                    <a:pt x="8979" y="2629"/>
                  </a:lnTo>
                  <a:lnTo>
                    <a:pt x="8930" y="2556"/>
                  </a:lnTo>
                  <a:lnTo>
                    <a:pt x="8857" y="2483"/>
                  </a:lnTo>
                  <a:lnTo>
                    <a:pt x="8711" y="2410"/>
                  </a:lnTo>
                  <a:lnTo>
                    <a:pt x="8566" y="2361"/>
                  </a:lnTo>
                  <a:lnTo>
                    <a:pt x="8395" y="2337"/>
                  </a:lnTo>
                  <a:close/>
                  <a:moveTo>
                    <a:pt x="7130" y="5768"/>
                  </a:moveTo>
                  <a:lnTo>
                    <a:pt x="7154" y="5792"/>
                  </a:lnTo>
                  <a:lnTo>
                    <a:pt x="7179" y="5816"/>
                  </a:lnTo>
                  <a:lnTo>
                    <a:pt x="7203" y="5841"/>
                  </a:lnTo>
                  <a:lnTo>
                    <a:pt x="7227" y="5889"/>
                  </a:lnTo>
                  <a:lnTo>
                    <a:pt x="7227" y="5987"/>
                  </a:lnTo>
                  <a:lnTo>
                    <a:pt x="7203" y="6084"/>
                  </a:lnTo>
                  <a:lnTo>
                    <a:pt x="7179" y="6157"/>
                  </a:lnTo>
                  <a:lnTo>
                    <a:pt x="7106" y="6206"/>
                  </a:lnTo>
                  <a:lnTo>
                    <a:pt x="6960" y="6254"/>
                  </a:lnTo>
                  <a:lnTo>
                    <a:pt x="6814" y="6230"/>
                  </a:lnTo>
                  <a:lnTo>
                    <a:pt x="6741" y="6206"/>
                  </a:lnTo>
                  <a:lnTo>
                    <a:pt x="6692" y="6157"/>
                  </a:lnTo>
                  <a:lnTo>
                    <a:pt x="6668" y="6084"/>
                  </a:lnTo>
                  <a:lnTo>
                    <a:pt x="6643" y="6011"/>
                  </a:lnTo>
                  <a:lnTo>
                    <a:pt x="6668" y="5938"/>
                  </a:lnTo>
                  <a:lnTo>
                    <a:pt x="6692" y="5865"/>
                  </a:lnTo>
                  <a:lnTo>
                    <a:pt x="6741" y="5816"/>
                  </a:lnTo>
                  <a:lnTo>
                    <a:pt x="6789" y="5768"/>
                  </a:lnTo>
                  <a:lnTo>
                    <a:pt x="6838" y="5816"/>
                  </a:lnTo>
                  <a:lnTo>
                    <a:pt x="6911" y="5841"/>
                  </a:lnTo>
                  <a:lnTo>
                    <a:pt x="7008" y="5816"/>
                  </a:lnTo>
                  <a:lnTo>
                    <a:pt x="7081" y="5816"/>
                  </a:lnTo>
                  <a:lnTo>
                    <a:pt x="7130" y="5768"/>
                  </a:lnTo>
                  <a:close/>
                  <a:moveTo>
                    <a:pt x="6911" y="5232"/>
                  </a:moveTo>
                  <a:lnTo>
                    <a:pt x="6741" y="5257"/>
                  </a:lnTo>
                  <a:lnTo>
                    <a:pt x="6595" y="5305"/>
                  </a:lnTo>
                  <a:lnTo>
                    <a:pt x="6473" y="5427"/>
                  </a:lnTo>
                  <a:lnTo>
                    <a:pt x="6351" y="5549"/>
                  </a:lnTo>
                  <a:lnTo>
                    <a:pt x="6254" y="5695"/>
                  </a:lnTo>
                  <a:lnTo>
                    <a:pt x="6181" y="5865"/>
                  </a:lnTo>
                  <a:lnTo>
                    <a:pt x="6157" y="6011"/>
                  </a:lnTo>
                  <a:lnTo>
                    <a:pt x="6157" y="6108"/>
                  </a:lnTo>
                  <a:lnTo>
                    <a:pt x="6157" y="6206"/>
                  </a:lnTo>
                  <a:lnTo>
                    <a:pt x="6181" y="6303"/>
                  </a:lnTo>
                  <a:lnTo>
                    <a:pt x="6230" y="6376"/>
                  </a:lnTo>
                  <a:lnTo>
                    <a:pt x="6351" y="6522"/>
                  </a:lnTo>
                  <a:lnTo>
                    <a:pt x="6497" y="6644"/>
                  </a:lnTo>
                  <a:lnTo>
                    <a:pt x="6668" y="6717"/>
                  </a:lnTo>
                  <a:lnTo>
                    <a:pt x="6862" y="6741"/>
                  </a:lnTo>
                  <a:lnTo>
                    <a:pt x="7057" y="6741"/>
                  </a:lnTo>
                  <a:lnTo>
                    <a:pt x="7252" y="6692"/>
                  </a:lnTo>
                  <a:lnTo>
                    <a:pt x="7373" y="6644"/>
                  </a:lnTo>
                  <a:lnTo>
                    <a:pt x="7495" y="6546"/>
                  </a:lnTo>
                  <a:lnTo>
                    <a:pt x="7592" y="6449"/>
                  </a:lnTo>
                  <a:lnTo>
                    <a:pt x="7665" y="6327"/>
                  </a:lnTo>
                  <a:lnTo>
                    <a:pt x="7714" y="6181"/>
                  </a:lnTo>
                  <a:lnTo>
                    <a:pt x="7738" y="6035"/>
                  </a:lnTo>
                  <a:lnTo>
                    <a:pt x="7738" y="5889"/>
                  </a:lnTo>
                  <a:lnTo>
                    <a:pt x="7714" y="5743"/>
                  </a:lnTo>
                  <a:lnTo>
                    <a:pt x="7665" y="5622"/>
                  </a:lnTo>
                  <a:lnTo>
                    <a:pt x="7617" y="5524"/>
                  </a:lnTo>
                  <a:lnTo>
                    <a:pt x="7544" y="5451"/>
                  </a:lnTo>
                  <a:lnTo>
                    <a:pt x="7471" y="5378"/>
                  </a:lnTo>
                  <a:lnTo>
                    <a:pt x="7373" y="5330"/>
                  </a:lnTo>
                  <a:lnTo>
                    <a:pt x="7276" y="5281"/>
                  </a:lnTo>
                  <a:lnTo>
                    <a:pt x="7081" y="5281"/>
                  </a:lnTo>
                  <a:lnTo>
                    <a:pt x="6984" y="5257"/>
                  </a:lnTo>
                  <a:lnTo>
                    <a:pt x="6911" y="5232"/>
                  </a:lnTo>
                  <a:close/>
                  <a:moveTo>
                    <a:pt x="7982" y="7276"/>
                  </a:moveTo>
                  <a:lnTo>
                    <a:pt x="7884" y="7301"/>
                  </a:lnTo>
                  <a:lnTo>
                    <a:pt x="7787" y="7325"/>
                  </a:lnTo>
                  <a:lnTo>
                    <a:pt x="7738" y="7374"/>
                  </a:lnTo>
                  <a:lnTo>
                    <a:pt x="7617" y="7495"/>
                  </a:lnTo>
                  <a:lnTo>
                    <a:pt x="7568" y="7617"/>
                  </a:lnTo>
                  <a:lnTo>
                    <a:pt x="7544" y="7739"/>
                  </a:lnTo>
                  <a:lnTo>
                    <a:pt x="7568" y="7885"/>
                  </a:lnTo>
                  <a:lnTo>
                    <a:pt x="7617" y="8006"/>
                  </a:lnTo>
                  <a:lnTo>
                    <a:pt x="7665" y="8104"/>
                  </a:lnTo>
                  <a:lnTo>
                    <a:pt x="7714" y="8177"/>
                  </a:lnTo>
                  <a:lnTo>
                    <a:pt x="7860" y="8250"/>
                  </a:lnTo>
                  <a:lnTo>
                    <a:pt x="8030" y="8298"/>
                  </a:lnTo>
                  <a:lnTo>
                    <a:pt x="8103" y="8298"/>
                  </a:lnTo>
                  <a:lnTo>
                    <a:pt x="8176" y="8274"/>
                  </a:lnTo>
                  <a:lnTo>
                    <a:pt x="8298" y="8225"/>
                  </a:lnTo>
                  <a:lnTo>
                    <a:pt x="8444" y="8104"/>
                  </a:lnTo>
                  <a:lnTo>
                    <a:pt x="8566" y="7958"/>
                  </a:lnTo>
                  <a:lnTo>
                    <a:pt x="8590" y="7885"/>
                  </a:lnTo>
                  <a:lnTo>
                    <a:pt x="8590" y="7812"/>
                  </a:lnTo>
                  <a:lnTo>
                    <a:pt x="8590" y="7739"/>
                  </a:lnTo>
                  <a:lnTo>
                    <a:pt x="8566" y="7666"/>
                  </a:lnTo>
                  <a:lnTo>
                    <a:pt x="8468" y="7520"/>
                  </a:lnTo>
                  <a:lnTo>
                    <a:pt x="8347" y="7422"/>
                  </a:lnTo>
                  <a:lnTo>
                    <a:pt x="8225" y="7398"/>
                  </a:lnTo>
                  <a:lnTo>
                    <a:pt x="8152" y="7325"/>
                  </a:lnTo>
                  <a:lnTo>
                    <a:pt x="8079" y="7301"/>
                  </a:lnTo>
                  <a:lnTo>
                    <a:pt x="7982" y="7276"/>
                  </a:lnTo>
                  <a:close/>
                  <a:moveTo>
                    <a:pt x="5889" y="488"/>
                  </a:moveTo>
                  <a:lnTo>
                    <a:pt x="6205" y="512"/>
                  </a:lnTo>
                  <a:lnTo>
                    <a:pt x="6716" y="561"/>
                  </a:lnTo>
                  <a:lnTo>
                    <a:pt x="7373" y="609"/>
                  </a:lnTo>
                  <a:lnTo>
                    <a:pt x="8055" y="634"/>
                  </a:lnTo>
                  <a:lnTo>
                    <a:pt x="8736" y="634"/>
                  </a:lnTo>
                  <a:lnTo>
                    <a:pt x="9393" y="682"/>
                  </a:lnTo>
                  <a:lnTo>
                    <a:pt x="9587" y="707"/>
                  </a:lnTo>
                  <a:lnTo>
                    <a:pt x="9782" y="731"/>
                  </a:lnTo>
                  <a:lnTo>
                    <a:pt x="10001" y="804"/>
                  </a:lnTo>
                  <a:lnTo>
                    <a:pt x="10196" y="877"/>
                  </a:lnTo>
                  <a:lnTo>
                    <a:pt x="10366" y="974"/>
                  </a:lnTo>
                  <a:lnTo>
                    <a:pt x="10439" y="1047"/>
                  </a:lnTo>
                  <a:lnTo>
                    <a:pt x="10512" y="1120"/>
                  </a:lnTo>
                  <a:lnTo>
                    <a:pt x="10536" y="1193"/>
                  </a:lnTo>
                  <a:lnTo>
                    <a:pt x="10585" y="1291"/>
                  </a:lnTo>
                  <a:lnTo>
                    <a:pt x="10585" y="1388"/>
                  </a:lnTo>
                  <a:lnTo>
                    <a:pt x="10585" y="1485"/>
                  </a:lnTo>
                  <a:lnTo>
                    <a:pt x="10536" y="1631"/>
                  </a:lnTo>
                  <a:lnTo>
                    <a:pt x="10439" y="1777"/>
                  </a:lnTo>
                  <a:lnTo>
                    <a:pt x="10317" y="1923"/>
                  </a:lnTo>
                  <a:lnTo>
                    <a:pt x="10196" y="2045"/>
                  </a:lnTo>
                  <a:lnTo>
                    <a:pt x="9904" y="2288"/>
                  </a:lnTo>
                  <a:lnTo>
                    <a:pt x="9660" y="2507"/>
                  </a:lnTo>
                  <a:lnTo>
                    <a:pt x="9587" y="2604"/>
                  </a:lnTo>
                  <a:lnTo>
                    <a:pt x="9587" y="2677"/>
                  </a:lnTo>
                  <a:lnTo>
                    <a:pt x="9587" y="2775"/>
                  </a:lnTo>
                  <a:lnTo>
                    <a:pt x="9636" y="2848"/>
                  </a:lnTo>
                  <a:lnTo>
                    <a:pt x="9587" y="3091"/>
                  </a:lnTo>
                  <a:lnTo>
                    <a:pt x="9563" y="3334"/>
                  </a:lnTo>
                  <a:lnTo>
                    <a:pt x="9563" y="3845"/>
                  </a:lnTo>
                  <a:lnTo>
                    <a:pt x="9587" y="4381"/>
                  </a:lnTo>
                  <a:lnTo>
                    <a:pt x="9612" y="4867"/>
                  </a:lnTo>
                  <a:lnTo>
                    <a:pt x="9612" y="5816"/>
                  </a:lnTo>
                  <a:lnTo>
                    <a:pt x="9612" y="6060"/>
                  </a:lnTo>
                  <a:lnTo>
                    <a:pt x="9563" y="6303"/>
                  </a:lnTo>
                  <a:lnTo>
                    <a:pt x="9563" y="6546"/>
                  </a:lnTo>
                  <a:lnTo>
                    <a:pt x="9587" y="6765"/>
                  </a:lnTo>
                  <a:lnTo>
                    <a:pt x="9612" y="6838"/>
                  </a:lnTo>
                  <a:lnTo>
                    <a:pt x="9660" y="6887"/>
                  </a:lnTo>
                  <a:lnTo>
                    <a:pt x="9660" y="6936"/>
                  </a:lnTo>
                  <a:lnTo>
                    <a:pt x="9685" y="6984"/>
                  </a:lnTo>
                  <a:lnTo>
                    <a:pt x="10269" y="7787"/>
                  </a:lnTo>
                  <a:lnTo>
                    <a:pt x="10828" y="8639"/>
                  </a:lnTo>
                  <a:lnTo>
                    <a:pt x="10512" y="8615"/>
                  </a:lnTo>
                  <a:lnTo>
                    <a:pt x="10171" y="8639"/>
                  </a:lnTo>
                  <a:lnTo>
                    <a:pt x="9514" y="8663"/>
                  </a:lnTo>
                  <a:lnTo>
                    <a:pt x="8395" y="8688"/>
                  </a:lnTo>
                  <a:lnTo>
                    <a:pt x="7300" y="8712"/>
                  </a:lnTo>
                  <a:lnTo>
                    <a:pt x="6765" y="8736"/>
                  </a:lnTo>
                  <a:lnTo>
                    <a:pt x="6254" y="8736"/>
                  </a:lnTo>
                  <a:lnTo>
                    <a:pt x="5208" y="8712"/>
                  </a:lnTo>
                  <a:lnTo>
                    <a:pt x="4599" y="8712"/>
                  </a:lnTo>
                  <a:lnTo>
                    <a:pt x="4283" y="8736"/>
                  </a:lnTo>
                  <a:lnTo>
                    <a:pt x="4137" y="8761"/>
                  </a:lnTo>
                  <a:lnTo>
                    <a:pt x="3991" y="8809"/>
                  </a:lnTo>
                  <a:lnTo>
                    <a:pt x="4599" y="8006"/>
                  </a:lnTo>
                  <a:lnTo>
                    <a:pt x="4940" y="7520"/>
                  </a:lnTo>
                  <a:lnTo>
                    <a:pt x="5135" y="7276"/>
                  </a:lnTo>
                  <a:lnTo>
                    <a:pt x="5305" y="7082"/>
                  </a:lnTo>
                  <a:lnTo>
                    <a:pt x="5354" y="7009"/>
                  </a:lnTo>
                  <a:lnTo>
                    <a:pt x="5378" y="6911"/>
                  </a:lnTo>
                  <a:lnTo>
                    <a:pt x="5354" y="6838"/>
                  </a:lnTo>
                  <a:lnTo>
                    <a:pt x="5329" y="6741"/>
                  </a:lnTo>
                  <a:lnTo>
                    <a:pt x="5329" y="6717"/>
                  </a:lnTo>
                  <a:lnTo>
                    <a:pt x="5354" y="6084"/>
                  </a:lnTo>
                  <a:lnTo>
                    <a:pt x="5354" y="5451"/>
                  </a:lnTo>
                  <a:lnTo>
                    <a:pt x="5354" y="4794"/>
                  </a:lnTo>
                  <a:lnTo>
                    <a:pt x="5378" y="4162"/>
                  </a:lnTo>
                  <a:lnTo>
                    <a:pt x="5402" y="3821"/>
                  </a:lnTo>
                  <a:lnTo>
                    <a:pt x="5427" y="3432"/>
                  </a:lnTo>
                  <a:lnTo>
                    <a:pt x="5402" y="3237"/>
                  </a:lnTo>
                  <a:lnTo>
                    <a:pt x="5378" y="3042"/>
                  </a:lnTo>
                  <a:lnTo>
                    <a:pt x="5329" y="2872"/>
                  </a:lnTo>
                  <a:lnTo>
                    <a:pt x="5256" y="2726"/>
                  </a:lnTo>
                  <a:lnTo>
                    <a:pt x="5256" y="2653"/>
                  </a:lnTo>
                  <a:lnTo>
                    <a:pt x="5256" y="2604"/>
                  </a:lnTo>
                  <a:lnTo>
                    <a:pt x="5232" y="2556"/>
                  </a:lnTo>
                  <a:lnTo>
                    <a:pt x="5183" y="2507"/>
                  </a:lnTo>
                  <a:lnTo>
                    <a:pt x="4989" y="2385"/>
                  </a:lnTo>
                  <a:lnTo>
                    <a:pt x="4794" y="2215"/>
                  </a:lnTo>
                  <a:lnTo>
                    <a:pt x="4648" y="1996"/>
                  </a:lnTo>
                  <a:lnTo>
                    <a:pt x="4502" y="1777"/>
                  </a:lnTo>
                  <a:lnTo>
                    <a:pt x="4405" y="1534"/>
                  </a:lnTo>
                  <a:lnTo>
                    <a:pt x="4380" y="1412"/>
                  </a:lnTo>
                  <a:lnTo>
                    <a:pt x="4380" y="1291"/>
                  </a:lnTo>
                  <a:lnTo>
                    <a:pt x="4380" y="1169"/>
                  </a:lnTo>
                  <a:lnTo>
                    <a:pt x="4429" y="1047"/>
                  </a:lnTo>
                  <a:lnTo>
                    <a:pt x="4478" y="926"/>
                  </a:lnTo>
                  <a:lnTo>
                    <a:pt x="4551" y="828"/>
                  </a:lnTo>
                  <a:lnTo>
                    <a:pt x="4624" y="755"/>
                  </a:lnTo>
                  <a:lnTo>
                    <a:pt x="4721" y="682"/>
                  </a:lnTo>
                  <a:lnTo>
                    <a:pt x="4843" y="609"/>
                  </a:lnTo>
                  <a:lnTo>
                    <a:pt x="4989" y="561"/>
                  </a:lnTo>
                  <a:lnTo>
                    <a:pt x="5256" y="512"/>
                  </a:lnTo>
                  <a:lnTo>
                    <a:pt x="5573" y="488"/>
                  </a:lnTo>
                  <a:close/>
                  <a:moveTo>
                    <a:pt x="7446" y="9199"/>
                  </a:moveTo>
                  <a:lnTo>
                    <a:pt x="7106" y="9612"/>
                  </a:lnTo>
                  <a:lnTo>
                    <a:pt x="7033" y="9588"/>
                  </a:lnTo>
                  <a:lnTo>
                    <a:pt x="6960" y="9563"/>
                  </a:lnTo>
                  <a:lnTo>
                    <a:pt x="6789" y="9563"/>
                  </a:lnTo>
                  <a:lnTo>
                    <a:pt x="6595" y="9588"/>
                  </a:lnTo>
                  <a:lnTo>
                    <a:pt x="6424" y="9636"/>
                  </a:lnTo>
                  <a:lnTo>
                    <a:pt x="6595" y="9466"/>
                  </a:lnTo>
                  <a:lnTo>
                    <a:pt x="6643" y="9369"/>
                  </a:lnTo>
                  <a:lnTo>
                    <a:pt x="6692" y="9272"/>
                  </a:lnTo>
                  <a:lnTo>
                    <a:pt x="6692" y="9223"/>
                  </a:lnTo>
                  <a:lnTo>
                    <a:pt x="7300" y="9199"/>
                  </a:lnTo>
                  <a:close/>
                  <a:moveTo>
                    <a:pt x="8566" y="9174"/>
                  </a:moveTo>
                  <a:lnTo>
                    <a:pt x="8347" y="9418"/>
                  </a:lnTo>
                  <a:lnTo>
                    <a:pt x="8176" y="9661"/>
                  </a:lnTo>
                  <a:lnTo>
                    <a:pt x="7860" y="10196"/>
                  </a:lnTo>
                  <a:lnTo>
                    <a:pt x="7836" y="10147"/>
                  </a:lnTo>
                  <a:lnTo>
                    <a:pt x="7787" y="10050"/>
                  </a:lnTo>
                  <a:lnTo>
                    <a:pt x="7714" y="9953"/>
                  </a:lnTo>
                  <a:lnTo>
                    <a:pt x="7617" y="9855"/>
                  </a:lnTo>
                  <a:lnTo>
                    <a:pt x="7519" y="9782"/>
                  </a:lnTo>
                  <a:lnTo>
                    <a:pt x="7982" y="9223"/>
                  </a:lnTo>
                  <a:lnTo>
                    <a:pt x="8030" y="9174"/>
                  </a:lnTo>
                  <a:close/>
                  <a:moveTo>
                    <a:pt x="6765" y="10099"/>
                  </a:moveTo>
                  <a:lnTo>
                    <a:pt x="6935" y="10172"/>
                  </a:lnTo>
                  <a:lnTo>
                    <a:pt x="7081" y="10220"/>
                  </a:lnTo>
                  <a:lnTo>
                    <a:pt x="7227" y="10293"/>
                  </a:lnTo>
                  <a:lnTo>
                    <a:pt x="7276" y="10366"/>
                  </a:lnTo>
                  <a:lnTo>
                    <a:pt x="7325" y="10439"/>
                  </a:lnTo>
                  <a:lnTo>
                    <a:pt x="7373" y="10610"/>
                  </a:lnTo>
                  <a:lnTo>
                    <a:pt x="7398" y="10780"/>
                  </a:lnTo>
                  <a:lnTo>
                    <a:pt x="7373" y="10950"/>
                  </a:lnTo>
                  <a:lnTo>
                    <a:pt x="7325" y="11121"/>
                  </a:lnTo>
                  <a:lnTo>
                    <a:pt x="7300" y="11242"/>
                  </a:lnTo>
                  <a:lnTo>
                    <a:pt x="7227" y="11340"/>
                  </a:lnTo>
                  <a:lnTo>
                    <a:pt x="7154" y="11413"/>
                  </a:lnTo>
                  <a:lnTo>
                    <a:pt x="7081" y="11510"/>
                  </a:lnTo>
                  <a:lnTo>
                    <a:pt x="6984" y="11559"/>
                  </a:lnTo>
                  <a:lnTo>
                    <a:pt x="6887" y="11607"/>
                  </a:lnTo>
                  <a:lnTo>
                    <a:pt x="6692" y="11680"/>
                  </a:lnTo>
                  <a:lnTo>
                    <a:pt x="6351" y="11680"/>
                  </a:lnTo>
                  <a:lnTo>
                    <a:pt x="6254" y="11632"/>
                  </a:lnTo>
                  <a:lnTo>
                    <a:pt x="6157" y="11607"/>
                  </a:lnTo>
                  <a:lnTo>
                    <a:pt x="6059" y="11534"/>
                  </a:lnTo>
                  <a:lnTo>
                    <a:pt x="5986" y="11461"/>
                  </a:lnTo>
                  <a:lnTo>
                    <a:pt x="5913" y="11364"/>
                  </a:lnTo>
                  <a:lnTo>
                    <a:pt x="5840" y="11218"/>
                  </a:lnTo>
                  <a:lnTo>
                    <a:pt x="5816" y="11096"/>
                  </a:lnTo>
                  <a:lnTo>
                    <a:pt x="5816" y="10950"/>
                  </a:lnTo>
                  <a:lnTo>
                    <a:pt x="5840" y="10829"/>
                  </a:lnTo>
                  <a:lnTo>
                    <a:pt x="5889" y="10683"/>
                  </a:lnTo>
                  <a:lnTo>
                    <a:pt x="5986" y="10585"/>
                  </a:lnTo>
                  <a:lnTo>
                    <a:pt x="6084" y="10464"/>
                  </a:lnTo>
                  <a:lnTo>
                    <a:pt x="6181" y="10366"/>
                  </a:lnTo>
                  <a:lnTo>
                    <a:pt x="6424" y="10220"/>
                  </a:lnTo>
                  <a:lnTo>
                    <a:pt x="6668" y="10123"/>
                  </a:lnTo>
                  <a:lnTo>
                    <a:pt x="6741" y="10099"/>
                  </a:lnTo>
                  <a:close/>
                  <a:moveTo>
                    <a:pt x="10926" y="9174"/>
                  </a:moveTo>
                  <a:lnTo>
                    <a:pt x="10707" y="9539"/>
                  </a:lnTo>
                  <a:lnTo>
                    <a:pt x="10536" y="9855"/>
                  </a:lnTo>
                  <a:lnTo>
                    <a:pt x="10244" y="10366"/>
                  </a:lnTo>
                  <a:lnTo>
                    <a:pt x="9977" y="10877"/>
                  </a:lnTo>
                  <a:lnTo>
                    <a:pt x="9685" y="11388"/>
                  </a:lnTo>
                  <a:lnTo>
                    <a:pt x="9393" y="11899"/>
                  </a:lnTo>
                  <a:lnTo>
                    <a:pt x="9271" y="12118"/>
                  </a:lnTo>
                  <a:lnTo>
                    <a:pt x="9174" y="12021"/>
                  </a:lnTo>
                  <a:lnTo>
                    <a:pt x="9101" y="11948"/>
                  </a:lnTo>
                  <a:lnTo>
                    <a:pt x="8979" y="11899"/>
                  </a:lnTo>
                  <a:lnTo>
                    <a:pt x="8882" y="11875"/>
                  </a:lnTo>
                  <a:lnTo>
                    <a:pt x="8760" y="11851"/>
                  </a:lnTo>
                  <a:lnTo>
                    <a:pt x="8639" y="11851"/>
                  </a:lnTo>
                  <a:lnTo>
                    <a:pt x="8517" y="11875"/>
                  </a:lnTo>
                  <a:lnTo>
                    <a:pt x="8420" y="11924"/>
                  </a:lnTo>
                  <a:lnTo>
                    <a:pt x="8420" y="11924"/>
                  </a:lnTo>
                  <a:lnTo>
                    <a:pt x="8857" y="11218"/>
                  </a:lnTo>
                  <a:lnTo>
                    <a:pt x="9320" y="10512"/>
                  </a:lnTo>
                  <a:lnTo>
                    <a:pt x="9806" y="9831"/>
                  </a:lnTo>
                  <a:lnTo>
                    <a:pt x="10050" y="9515"/>
                  </a:lnTo>
                  <a:lnTo>
                    <a:pt x="10317" y="9199"/>
                  </a:lnTo>
                  <a:lnTo>
                    <a:pt x="10634" y="9199"/>
                  </a:lnTo>
                  <a:lnTo>
                    <a:pt x="10926" y="9174"/>
                  </a:lnTo>
                  <a:close/>
                  <a:moveTo>
                    <a:pt x="8809" y="12386"/>
                  </a:moveTo>
                  <a:lnTo>
                    <a:pt x="8833" y="12410"/>
                  </a:lnTo>
                  <a:lnTo>
                    <a:pt x="8857" y="12459"/>
                  </a:lnTo>
                  <a:lnTo>
                    <a:pt x="8882" y="12508"/>
                  </a:lnTo>
                  <a:lnTo>
                    <a:pt x="8882" y="12581"/>
                  </a:lnTo>
                  <a:lnTo>
                    <a:pt x="8906" y="12654"/>
                  </a:lnTo>
                  <a:lnTo>
                    <a:pt x="8906" y="12751"/>
                  </a:lnTo>
                  <a:lnTo>
                    <a:pt x="8882" y="12800"/>
                  </a:lnTo>
                  <a:lnTo>
                    <a:pt x="8857" y="12897"/>
                  </a:lnTo>
                  <a:lnTo>
                    <a:pt x="8857" y="12970"/>
                  </a:lnTo>
                  <a:lnTo>
                    <a:pt x="8809" y="13043"/>
                  </a:lnTo>
                  <a:lnTo>
                    <a:pt x="8784" y="13092"/>
                  </a:lnTo>
                  <a:lnTo>
                    <a:pt x="8736" y="13116"/>
                  </a:lnTo>
                  <a:lnTo>
                    <a:pt x="8711" y="13140"/>
                  </a:lnTo>
                  <a:lnTo>
                    <a:pt x="8687" y="13140"/>
                  </a:lnTo>
                  <a:lnTo>
                    <a:pt x="8614" y="13116"/>
                  </a:lnTo>
                  <a:lnTo>
                    <a:pt x="8517" y="13067"/>
                  </a:lnTo>
                  <a:lnTo>
                    <a:pt x="8444" y="12970"/>
                  </a:lnTo>
                  <a:lnTo>
                    <a:pt x="8395" y="12873"/>
                  </a:lnTo>
                  <a:lnTo>
                    <a:pt x="8395" y="12751"/>
                  </a:lnTo>
                  <a:lnTo>
                    <a:pt x="8420" y="12629"/>
                  </a:lnTo>
                  <a:lnTo>
                    <a:pt x="8444" y="12508"/>
                  </a:lnTo>
                  <a:lnTo>
                    <a:pt x="8614" y="12410"/>
                  </a:lnTo>
                  <a:lnTo>
                    <a:pt x="8760" y="12386"/>
                  </a:lnTo>
                  <a:close/>
                  <a:moveTo>
                    <a:pt x="7884" y="12702"/>
                  </a:moveTo>
                  <a:lnTo>
                    <a:pt x="7884" y="12897"/>
                  </a:lnTo>
                  <a:lnTo>
                    <a:pt x="7909" y="13067"/>
                  </a:lnTo>
                  <a:lnTo>
                    <a:pt x="7957" y="13189"/>
                  </a:lnTo>
                  <a:lnTo>
                    <a:pt x="8030" y="13311"/>
                  </a:lnTo>
                  <a:lnTo>
                    <a:pt x="8128" y="13408"/>
                  </a:lnTo>
                  <a:lnTo>
                    <a:pt x="8225" y="13481"/>
                  </a:lnTo>
                  <a:lnTo>
                    <a:pt x="7811" y="13968"/>
                  </a:lnTo>
                  <a:lnTo>
                    <a:pt x="7568" y="14260"/>
                  </a:lnTo>
                  <a:lnTo>
                    <a:pt x="7568" y="14065"/>
                  </a:lnTo>
                  <a:lnTo>
                    <a:pt x="7568" y="13895"/>
                  </a:lnTo>
                  <a:lnTo>
                    <a:pt x="7544" y="13773"/>
                  </a:lnTo>
                  <a:lnTo>
                    <a:pt x="7495" y="13676"/>
                  </a:lnTo>
                  <a:lnTo>
                    <a:pt x="7422" y="13578"/>
                  </a:lnTo>
                  <a:lnTo>
                    <a:pt x="7349" y="13481"/>
                  </a:lnTo>
                  <a:lnTo>
                    <a:pt x="7763" y="12873"/>
                  </a:lnTo>
                  <a:lnTo>
                    <a:pt x="7884" y="12702"/>
                  </a:lnTo>
                  <a:close/>
                  <a:moveTo>
                    <a:pt x="3699" y="9174"/>
                  </a:moveTo>
                  <a:lnTo>
                    <a:pt x="3869" y="9199"/>
                  </a:lnTo>
                  <a:lnTo>
                    <a:pt x="4015" y="9223"/>
                  </a:lnTo>
                  <a:lnTo>
                    <a:pt x="4307" y="9199"/>
                  </a:lnTo>
                  <a:lnTo>
                    <a:pt x="3310" y="10683"/>
                  </a:lnTo>
                  <a:lnTo>
                    <a:pt x="2774" y="11437"/>
                  </a:lnTo>
                  <a:lnTo>
                    <a:pt x="2239" y="12143"/>
                  </a:lnTo>
                  <a:lnTo>
                    <a:pt x="1996" y="12459"/>
                  </a:lnTo>
                  <a:lnTo>
                    <a:pt x="1752" y="12775"/>
                  </a:lnTo>
                  <a:lnTo>
                    <a:pt x="1241" y="13384"/>
                  </a:lnTo>
                  <a:lnTo>
                    <a:pt x="1071" y="13627"/>
                  </a:lnTo>
                  <a:lnTo>
                    <a:pt x="876" y="13870"/>
                  </a:lnTo>
                  <a:lnTo>
                    <a:pt x="731" y="14138"/>
                  </a:lnTo>
                  <a:lnTo>
                    <a:pt x="682" y="14284"/>
                  </a:lnTo>
                  <a:lnTo>
                    <a:pt x="633" y="14406"/>
                  </a:lnTo>
                  <a:lnTo>
                    <a:pt x="585" y="14284"/>
                  </a:lnTo>
                  <a:lnTo>
                    <a:pt x="536" y="14065"/>
                  </a:lnTo>
                  <a:lnTo>
                    <a:pt x="512" y="13870"/>
                  </a:lnTo>
                  <a:lnTo>
                    <a:pt x="560" y="13676"/>
                  </a:lnTo>
                  <a:lnTo>
                    <a:pt x="633" y="13481"/>
                  </a:lnTo>
                  <a:lnTo>
                    <a:pt x="706" y="13311"/>
                  </a:lnTo>
                  <a:lnTo>
                    <a:pt x="779" y="13165"/>
                  </a:lnTo>
                  <a:lnTo>
                    <a:pt x="779" y="13116"/>
                  </a:lnTo>
                  <a:lnTo>
                    <a:pt x="949" y="12994"/>
                  </a:lnTo>
                  <a:lnTo>
                    <a:pt x="1120" y="12848"/>
                  </a:lnTo>
                  <a:lnTo>
                    <a:pt x="1266" y="12678"/>
                  </a:lnTo>
                  <a:lnTo>
                    <a:pt x="1412" y="12508"/>
                  </a:lnTo>
                  <a:lnTo>
                    <a:pt x="1679" y="12118"/>
                  </a:lnTo>
                  <a:lnTo>
                    <a:pt x="1923" y="11778"/>
                  </a:lnTo>
                  <a:lnTo>
                    <a:pt x="2288" y="11291"/>
                  </a:lnTo>
                  <a:lnTo>
                    <a:pt x="2604" y="10780"/>
                  </a:lnTo>
                  <a:lnTo>
                    <a:pt x="3285" y="9758"/>
                  </a:lnTo>
                  <a:lnTo>
                    <a:pt x="3699" y="9174"/>
                  </a:lnTo>
                  <a:close/>
                  <a:moveTo>
                    <a:pt x="6984" y="13797"/>
                  </a:moveTo>
                  <a:lnTo>
                    <a:pt x="7057" y="13846"/>
                  </a:lnTo>
                  <a:lnTo>
                    <a:pt x="7106" y="13968"/>
                  </a:lnTo>
                  <a:lnTo>
                    <a:pt x="7130" y="14089"/>
                  </a:lnTo>
                  <a:lnTo>
                    <a:pt x="7106" y="14211"/>
                  </a:lnTo>
                  <a:lnTo>
                    <a:pt x="7057" y="14308"/>
                  </a:lnTo>
                  <a:lnTo>
                    <a:pt x="6984" y="14406"/>
                  </a:lnTo>
                  <a:lnTo>
                    <a:pt x="6935" y="14430"/>
                  </a:lnTo>
                  <a:lnTo>
                    <a:pt x="6862" y="14430"/>
                  </a:lnTo>
                  <a:lnTo>
                    <a:pt x="6692" y="14406"/>
                  </a:lnTo>
                  <a:lnTo>
                    <a:pt x="6619" y="14381"/>
                  </a:lnTo>
                  <a:lnTo>
                    <a:pt x="6570" y="14333"/>
                  </a:lnTo>
                  <a:lnTo>
                    <a:pt x="6546" y="14284"/>
                  </a:lnTo>
                  <a:lnTo>
                    <a:pt x="6522" y="14211"/>
                  </a:lnTo>
                  <a:lnTo>
                    <a:pt x="6546" y="14138"/>
                  </a:lnTo>
                  <a:lnTo>
                    <a:pt x="6595" y="14065"/>
                  </a:lnTo>
                  <a:lnTo>
                    <a:pt x="6692" y="13919"/>
                  </a:lnTo>
                  <a:lnTo>
                    <a:pt x="6741" y="13895"/>
                  </a:lnTo>
                  <a:lnTo>
                    <a:pt x="6814" y="13870"/>
                  </a:lnTo>
                  <a:lnTo>
                    <a:pt x="6935" y="13846"/>
                  </a:lnTo>
                  <a:lnTo>
                    <a:pt x="6984" y="13797"/>
                  </a:lnTo>
                  <a:close/>
                  <a:moveTo>
                    <a:pt x="4770" y="9174"/>
                  </a:moveTo>
                  <a:lnTo>
                    <a:pt x="5281" y="9199"/>
                  </a:lnTo>
                  <a:lnTo>
                    <a:pt x="5110" y="9393"/>
                  </a:lnTo>
                  <a:lnTo>
                    <a:pt x="4989" y="9636"/>
                  </a:lnTo>
                  <a:lnTo>
                    <a:pt x="4745" y="10099"/>
                  </a:lnTo>
                  <a:lnTo>
                    <a:pt x="4478" y="10561"/>
                  </a:lnTo>
                  <a:lnTo>
                    <a:pt x="4186" y="11023"/>
                  </a:lnTo>
                  <a:lnTo>
                    <a:pt x="3869" y="11437"/>
                  </a:lnTo>
                  <a:lnTo>
                    <a:pt x="3529" y="11851"/>
                  </a:lnTo>
                  <a:lnTo>
                    <a:pt x="2823" y="12678"/>
                  </a:lnTo>
                  <a:lnTo>
                    <a:pt x="2117" y="13505"/>
                  </a:lnTo>
                  <a:lnTo>
                    <a:pt x="1777" y="13846"/>
                  </a:lnTo>
                  <a:lnTo>
                    <a:pt x="1460" y="14235"/>
                  </a:lnTo>
                  <a:lnTo>
                    <a:pt x="1144" y="14600"/>
                  </a:lnTo>
                  <a:lnTo>
                    <a:pt x="998" y="14795"/>
                  </a:lnTo>
                  <a:lnTo>
                    <a:pt x="876" y="15014"/>
                  </a:lnTo>
                  <a:lnTo>
                    <a:pt x="779" y="14819"/>
                  </a:lnTo>
                  <a:lnTo>
                    <a:pt x="706" y="14600"/>
                  </a:lnTo>
                  <a:lnTo>
                    <a:pt x="925" y="14333"/>
                  </a:lnTo>
                  <a:lnTo>
                    <a:pt x="1144" y="14041"/>
                  </a:lnTo>
                  <a:lnTo>
                    <a:pt x="1363" y="13749"/>
                  </a:lnTo>
                  <a:lnTo>
                    <a:pt x="1582" y="13457"/>
                  </a:lnTo>
                  <a:lnTo>
                    <a:pt x="2069" y="12897"/>
                  </a:lnTo>
                  <a:lnTo>
                    <a:pt x="2555" y="12337"/>
                  </a:lnTo>
                  <a:lnTo>
                    <a:pt x="3091" y="11607"/>
                  </a:lnTo>
                  <a:lnTo>
                    <a:pt x="3626" y="10853"/>
                  </a:lnTo>
                  <a:lnTo>
                    <a:pt x="4648" y="9345"/>
                  </a:lnTo>
                  <a:lnTo>
                    <a:pt x="4697" y="9296"/>
                  </a:lnTo>
                  <a:lnTo>
                    <a:pt x="4697" y="9272"/>
                  </a:lnTo>
                  <a:lnTo>
                    <a:pt x="4745" y="9199"/>
                  </a:lnTo>
                  <a:lnTo>
                    <a:pt x="4770" y="9174"/>
                  </a:lnTo>
                  <a:close/>
                  <a:moveTo>
                    <a:pt x="12094" y="10634"/>
                  </a:moveTo>
                  <a:lnTo>
                    <a:pt x="12386" y="11072"/>
                  </a:lnTo>
                  <a:lnTo>
                    <a:pt x="11923" y="11632"/>
                  </a:lnTo>
                  <a:lnTo>
                    <a:pt x="11461" y="12216"/>
                  </a:lnTo>
                  <a:lnTo>
                    <a:pt x="10585" y="13359"/>
                  </a:lnTo>
                  <a:lnTo>
                    <a:pt x="9685" y="14503"/>
                  </a:lnTo>
                  <a:lnTo>
                    <a:pt x="9295" y="14990"/>
                  </a:lnTo>
                  <a:lnTo>
                    <a:pt x="9125" y="15257"/>
                  </a:lnTo>
                  <a:lnTo>
                    <a:pt x="8979" y="15525"/>
                  </a:lnTo>
                  <a:lnTo>
                    <a:pt x="8152" y="15525"/>
                  </a:lnTo>
                  <a:lnTo>
                    <a:pt x="8322" y="15379"/>
                  </a:lnTo>
                  <a:lnTo>
                    <a:pt x="8468" y="15184"/>
                  </a:lnTo>
                  <a:lnTo>
                    <a:pt x="8736" y="14819"/>
                  </a:lnTo>
                  <a:lnTo>
                    <a:pt x="9295" y="14065"/>
                  </a:lnTo>
                  <a:lnTo>
                    <a:pt x="9855" y="13311"/>
                  </a:lnTo>
                  <a:lnTo>
                    <a:pt x="10098" y="12946"/>
                  </a:lnTo>
                  <a:lnTo>
                    <a:pt x="10366" y="12605"/>
                  </a:lnTo>
                  <a:lnTo>
                    <a:pt x="10926" y="11924"/>
                  </a:lnTo>
                  <a:lnTo>
                    <a:pt x="12094" y="10634"/>
                  </a:lnTo>
                  <a:close/>
                  <a:moveTo>
                    <a:pt x="11364" y="9466"/>
                  </a:moveTo>
                  <a:lnTo>
                    <a:pt x="11850" y="10220"/>
                  </a:lnTo>
                  <a:lnTo>
                    <a:pt x="10707" y="11486"/>
                  </a:lnTo>
                  <a:lnTo>
                    <a:pt x="10171" y="12118"/>
                  </a:lnTo>
                  <a:lnTo>
                    <a:pt x="9660" y="12800"/>
                  </a:lnTo>
                  <a:lnTo>
                    <a:pt x="9174" y="13505"/>
                  </a:lnTo>
                  <a:lnTo>
                    <a:pt x="8711" y="14211"/>
                  </a:lnTo>
                  <a:lnTo>
                    <a:pt x="8468" y="14503"/>
                  </a:lnTo>
                  <a:lnTo>
                    <a:pt x="8201" y="14844"/>
                  </a:lnTo>
                  <a:lnTo>
                    <a:pt x="8079" y="15014"/>
                  </a:lnTo>
                  <a:lnTo>
                    <a:pt x="7957" y="15184"/>
                  </a:lnTo>
                  <a:lnTo>
                    <a:pt x="7860" y="15355"/>
                  </a:lnTo>
                  <a:lnTo>
                    <a:pt x="7811" y="15525"/>
                  </a:lnTo>
                  <a:lnTo>
                    <a:pt x="6838" y="15549"/>
                  </a:lnTo>
                  <a:lnTo>
                    <a:pt x="7130" y="15306"/>
                  </a:lnTo>
                  <a:lnTo>
                    <a:pt x="7422" y="15038"/>
                  </a:lnTo>
                  <a:lnTo>
                    <a:pt x="7884" y="14503"/>
                  </a:lnTo>
                  <a:lnTo>
                    <a:pt x="8274" y="14089"/>
                  </a:lnTo>
                  <a:lnTo>
                    <a:pt x="8639" y="13651"/>
                  </a:lnTo>
                  <a:lnTo>
                    <a:pt x="8784" y="13651"/>
                  </a:lnTo>
                  <a:lnTo>
                    <a:pt x="8906" y="13603"/>
                  </a:lnTo>
                  <a:lnTo>
                    <a:pt x="9028" y="13554"/>
                  </a:lnTo>
                  <a:lnTo>
                    <a:pt x="9149" y="13457"/>
                  </a:lnTo>
                  <a:lnTo>
                    <a:pt x="9271" y="13286"/>
                  </a:lnTo>
                  <a:lnTo>
                    <a:pt x="9368" y="13092"/>
                  </a:lnTo>
                  <a:lnTo>
                    <a:pt x="9417" y="12873"/>
                  </a:lnTo>
                  <a:lnTo>
                    <a:pt x="9441" y="12654"/>
                  </a:lnTo>
                  <a:lnTo>
                    <a:pt x="9514" y="12556"/>
                  </a:lnTo>
                  <a:lnTo>
                    <a:pt x="9709" y="12289"/>
                  </a:lnTo>
                  <a:lnTo>
                    <a:pt x="9855" y="12045"/>
                  </a:lnTo>
                  <a:lnTo>
                    <a:pt x="10171" y="11510"/>
                  </a:lnTo>
                  <a:lnTo>
                    <a:pt x="10439" y="10975"/>
                  </a:lnTo>
                  <a:lnTo>
                    <a:pt x="10731" y="10439"/>
                  </a:lnTo>
                  <a:lnTo>
                    <a:pt x="11047" y="9953"/>
                  </a:lnTo>
                  <a:lnTo>
                    <a:pt x="11364" y="9466"/>
                  </a:lnTo>
                  <a:close/>
                  <a:moveTo>
                    <a:pt x="12605" y="11437"/>
                  </a:moveTo>
                  <a:lnTo>
                    <a:pt x="12945" y="11972"/>
                  </a:lnTo>
                  <a:lnTo>
                    <a:pt x="12678" y="12386"/>
                  </a:lnTo>
                  <a:lnTo>
                    <a:pt x="12361" y="12800"/>
                  </a:lnTo>
                  <a:lnTo>
                    <a:pt x="11753" y="13603"/>
                  </a:lnTo>
                  <a:lnTo>
                    <a:pt x="11583" y="13822"/>
                  </a:lnTo>
                  <a:lnTo>
                    <a:pt x="11388" y="14065"/>
                  </a:lnTo>
                  <a:lnTo>
                    <a:pt x="10950" y="14527"/>
                  </a:lnTo>
                  <a:lnTo>
                    <a:pt x="10755" y="14795"/>
                  </a:lnTo>
                  <a:lnTo>
                    <a:pt x="10585" y="15038"/>
                  </a:lnTo>
                  <a:lnTo>
                    <a:pt x="10439" y="15306"/>
                  </a:lnTo>
                  <a:lnTo>
                    <a:pt x="10317" y="15574"/>
                  </a:lnTo>
                  <a:lnTo>
                    <a:pt x="9368" y="15549"/>
                  </a:lnTo>
                  <a:lnTo>
                    <a:pt x="9539" y="15379"/>
                  </a:lnTo>
                  <a:lnTo>
                    <a:pt x="9685" y="15184"/>
                  </a:lnTo>
                  <a:lnTo>
                    <a:pt x="9977" y="14795"/>
                  </a:lnTo>
                  <a:lnTo>
                    <a:pt x="10999" y="13505"/>
                  </a:lnTo>
                  <a:lnTo>
                    <a:pt x="11802" y="12483"/>
                  </a:lnTo>
                  <a:lnTo>
                    <a:pt x="12605" y="11437"/>
                  </a:lnTo>
                  <a:close/>
                  <a:moveTo>
                    <a:pt x="5865" y="9199"/>
                  </a:moveTo>
                  <a:lnTo>
                    <a:pt x="6230" y="9223"/>
                  </a:lnTo>
                  <a:lnTo>
                    <a:pt x="6084" y="9369"/>
                  </a:lnTo>
                  <a:lnTo>
                    <a:pt x="5962" y="9539"/>
                  </a:lnTo>
                  <a:lnTo>
                    <a:pt x="5767" y="9855"/>
                  </a:lnTo>
                  <a:lnTo>
                    <a:pt x="5548" y="10196"/>
                  </a:lnTo>
                  <a:lnTo>
                    <a:pt x="5451" y="10318"/>
                  </a:lnTo>
                  <a:lnTo>
                    <a:pt x="5378" y="10464"/>
                  </a:lnTo>
                  <a:lnTo>
                    <a:pt x="4891" y="11194"/>
                  </a:lnTo>
                  <a:lnTo>
                    <a:pt x="4380" y="11924"/>
                  </a:lnTo>
                  <a:lnTo>
                    <a:pt x="3991" y="12435"/>
                  </a:lnTo>
                  <a:lnTo>
                    <a:pt x="3577" y="12921"/>
                  </a:lnTo>
                  <a:lnTo>
                    <a:pt x="2750" y="13895"/>
                  </a:lnTo>
                  <a:lnTo>
                    <a:pt x="2409" y="14235"/>
                  </a:lnTo>
                  <a:lnTo>
                    <a:pt x="2069" y="14673"/>
                  </a:lnTo>
                  <a:lnTo>
                    <a:pt x="1898" y="14917"/>
                  </a:lnTo>
                  <a:lnTo>
                    <a:pt x="1752" y="15136"/>
                  </a:lnTo>
                  <a:lnTo>
                    <a:pt x="1655" y="15379"/>
                  </a:lnTo>
                  <a:lnTo>
                    <a:pt x="1631" y="15476"/>
                  </a:lnTo>
                  <a:lnTo>
                    <a:pt x="1631" y="15598"/>
                  </a:lnTo>
                  <a:lnTo>
                    <a:pt x="1363" y="15501"/>
                  </a:lnTo>
                  <a:lnTo>
                    <a:pt x="1266" y="15452"/>
                  </a:lnTo>
                  <a:lnTo>
                    <a:pt x="1193" y="15403"/>
                  </a:lnTo>
                  <a:lnTo>
                    <a:pt x="1047" y="15233"/>
                  </a:lnTo>
                  <a:lnTo>
                    <a:pt x="1217" y="15111"/>
                  </a:lnTo>
                  <a:lnTo>
                    <a:pt x="1387" y="14965"/>
                  </a:lnTo>
                  <a:lnTo>
                    <a:pt x="1704" y="14625"/>
                  </a:lnTo>
                  <a:lnTo>
                    <a:pt x="2263" y="13943"/>
                  </a:lnTo>
                  <a:lnTo>
                    <a:pt x="2993" y="13092"/>
                  </a:lnTo>
                  <a:lnTo>
                    <a:pt x="3723" y="12264"/>
                  </a:lnTo>
                  <a:lnTo>
                    <a:pt x="4040" y="11924"/>
                  </a:lnTo>
                  <a:lnTo>
                    <a:pt x="4332" y="11559"/>
                  </a:lnTo>
                  <a:lnTo>
                    <a:pt x="4599" y="11169"/>
                  </a:lnTo>
                  <a:lnTo>
                    <a:pt x="4867" y="10756"/>
                  </a:lnTo>
                  <a:lnTo>
                    <a:pt x="5086" y="10366"/>
                  </a:lnTo>
                  <a:lnTo>
                    <a:pt x="5281" y="9953"/>
                  </a:lnTo>
                  <a:lnTo>
                    <a:pt x="5402" y="9734"/>
                  </a:lnTo>
                  <a:lnTo>
                    <a:pt x="5524" y="9563"/>
                  </a:lnTo>
                  <a:lnTo>
                    <a:pt x="5670" y="9369"/>
                  </a:lnTo>
                  <a:lnTo>
                    <a:pt x="5840" y="9223"/>
                  </a:lnTo>
                  <a:lnTo>
                    <a:pt x="5865" y="9199"/>
                  </a:lnTo>
                  <a:close/>
                  <a:moveTo>
                    <a:pt x="6351" y="14746"/>
                  </a:moveTo>
                  <a:lnTo>
                    <a:pt x="6497" y="14819"/>
                  </a:lnTo>
                  <a:lnTo>
                    <a:pt x="6643" y="14868"/>
                  </a:lnTo>
                  <a:lnTo>
                    <a:pt x="6814" y="14892"/>
                  </a:lnTo>
                  <a:lnTo>
                    <a:pt x="6984" y="14868"/>
                  </a:lnTo>
                  <a:lnTo>
                    <a:pt x="6911" y="14941"/>
                  </a:lnTo>
                  <a:lnTo>
                    <a:pt x="6619" y="15233"/>
                  </a:lnTo>
                  <a:lnTo>
                    <a:pt x="6497" y="15379"/>
                  </a:lnTo>
                  <a:lnTo>
                    <a:pt x="6376" y="15549"/>
                  </a:lnTo>
                  <a:lnTo>
                    <a:pt x="5475" y="15598"/>
                  </a:lnTo>
                  <a:lnTo>
                    <a:pt x="5719" y="15403"/>
                  </a:lnTo>
                  <a:lnTo>
                    <a:pt x="5938" y="15184"/>
                  </a:lnTo>
                  <a:lnTo>
                    <a:pt x="6351" y="14746"/>
                  </a:lnTo>
                  <a:close/>
                  <a:moveTo>
                    <a:pt x="13164" y="12264"/>
                  </a:moveTo>
                  <a:lnTo>
                    <a:pt x="13432" y="12605"/>
                  </a:lnTo>
                  <a:lnTo>
                    <a:pt x="13189" y="12873"/>
                  </a:lnTo>
                  <a:lnTo>
                    <a:pt x="12994" y="13189"/>
                  </a:lnTo>
                  <a:lnTo>
                    <a:pt x="12629" y="13797"/>
                  </a:lnTo>
                  <a:lnTo>
                    <a:pt x="12361" y="14235"/>
                  </a:lnTo>
                  <a:lnTo>
                    <a:pt x="12069" y="14673"/>
                  </a:lnTo>
                  <a:lnTo>
                    <a:pt x="11777" y="15136"/>
                  </a:lnTo>
                  <a:lnTo>
                    <a:pt x="11656" y="15355"/>
                  </a:lnTo>
                  <a:lnTo>
                    <a:pt x="11534" y="15598"/>
                  </a:lnTo>
                  <a:lnTo>
                    <a:pt x="10828" y="15598"/>
                  </a:lnTo>
                  <a:lnTo>
                    <a:pt x="10609" y="15574"/>
                  </a:lnTo>
                  <a:lnTo>
                    <a:pt x="10901" y="15209"/>
                  </a:lnTo>
                  <a:lnTo>
                    <a:pt x="11169" y="14844"/>
                  </a:lnTo>
                  <a:lnTo>
                    <a:pt x="11558" y="14357"/>
                  </a:lnTo>
                  <a:lnTo>
                    <a:pt x="11923" y="13895"/>
                  </a:lnTo>
                  <a:lnTo>
                    <a:pt x="12556" y="13092"/>
                  </a:lnTo>
                  <a:lnTo>
                    <a:pt x="12872" y="12702"/>
                  </a:lnTo>
                  <a:lnTo>
                    <a:pt x="13164" y="12264"/>
                  </a:lnTo>
                  <a:close/>
                  <a:moveTo>
                    <a:pt x="9344" y="9150"/>
                  </a:moveTo>
                  <a:lnTo>
                    <a:pt x="9782" y="9174"/>
                  </a:lnTo>
                  <a:lnTo>
                    <a:pt x="9490" y="9539"/>
                  </a:lnTo>
                  <a:lnTo>
                    <a:pt x="9222" y="9928"/>
                  </a:lnTo>
                  <a:lnTo>
                    <a:pt x="8711" y="10707"/>
                  </a:lnTo>
                  <a:lnTo>
                    <a:pt x="8201" y="11510"/>
                  </a:lnTo>
                  <a:lnTo>
                    <a:pt x="7957" y="11899"/>
                  </a:lnTo>
                  <a:lnTo>
                    <a:pt x="7690" y="12289"/>
                  </a:lnTo>
                  <a:lnTo>
                    <a:pt x="6935" y="13311"/>
                  </a:lnTo>
                  <a:lnTo>
                    <a:pt x="6789" y="13335"/>
                  </a:lnTo>
                  <a:lnTo>
                    <a:pt x="6668" y="13384"/>
                  </a:lnTo>
                  <a:lnTo>
                    <a:pt x="6595" y="13432"/>
                  </a:lnTo>
                  <a:lnTo>
                    <a:pt x="6570" y="13505"/>
                  </a:lnTo>
                  <a:lnTo>
                    <a:pt x="6473" y="13554"/>
                  </a:lnTo>
                  <a:lnTo>
                    <a:pt x="6351" y="13651"/>
                  </a:lnTo>
                  <a:lnTo>
                    <a:pt x="6230" y="13773"/>
                  </a:lnTo>
                  <a:lnTo>
                    <a:pt x="6157" y="13943"/>
                  </a:lnTo>
                  <a:lnTo>
                    <a:pt x="6108" y="14089"/>
                  </a:lnTo>
                  <a:lnTo>
                    <a:pt x="6084" y="14260"/>
                  </a:lnTo>
                  <a:lnTo>
                    <a:pt x="6108" y="14406"/>
                  </a:lnTo>
                  <a:lnTo>
                    <a:pt x="5548" y="14990"/>
                  </a:lnTo>
                  <a:lnTo>
                    <a:pt x="5281" y="15306"/>
                  </a:lnTo>
                  <a:lnTo>
                    <a:pt x="5037" y="15598"/>
                  </a:lnTo>
                  <a:lnTo>
                    <a:pt x="4697" y="15622"/>
                  </a:lnTo>
                  <a:lnTo>
                    <a:pt x="4113" y="15647"/>
                  </a:lnTo>
                  <a:lnTo>
                    <a:pt x="4356" y="15452"/>
                  </a:lnTo>
                  <a:lnTo>
                    <a:pt x="4575" y="15233"/>
                  </a:lnTo>
                  <a:lnTo>
                    <a:pt x="4770" y="15014"/>
                  </a:lnTo>
                  <a:lnTo>
                    <a:pt x="4940" y="14795"/>
                  </a:lnTo>
                  <a:lnTo>
                    <a:pt x="5256" y="14333"/>
                  </a:lnTo>
                  <a:lnTo>
                    <a:pt x="5548" y="13870"/>
                  </a:lnTo>
                  <a:lnTo>
                    <a:pt x="5840" y="13408"/>
                  </a:lnTo>
                  <a:lnTo>
                    <a:pt x="6132" y="12946"/>
                  </a:lnTo>
                  <a:lnTo>
                    <a:pt x="6400" y="12605"/>
                  </a:lnTo>
                  <a:lnTo>
                    <a:pt x="6692" y="12264"/>
                  </a:lnTo>
                  <a:lnTo>
                    <a:pt x="6887" y="12216"/>
                  </a:lnTo>
                  <a:lnTo>
                    <a:pt x="7057" y="12167"/>
                  </a:lnTo>
                  <a:lnTo>
                    <a:pt x="7227" y="12070"/>
                  </a:lnTo>
                  <a:lnTo>
                    <a:pt x="7398" y="11972"/>
                  </a:lnTo>
                  <a:lnTo>
                    <a:pt x="7544" y="11851"/>
                  </a:lnTo>
                  <a:lnTo>
                    <a:pt x="7665" y="11705"/>
                  </a:lnTo>
                  <a:lnTo>
                    <a:pt x="7787" y="11534"/>
                  </a:lnTo>
                  <a:lnTo>
                    <a:pt x="7884" y="11340"/>
                  </a:lnTo>
                  <a:lnTo>
                    <a:pt x="7933" y="11145"/>
                  </a:lnTo>
                  <a:lnTo>
                    <a:pt x="7982" y="10902"/>
                  </a:lnTo>
                  <a:lnTo>
                    <a:pt x="8249" y="10488"/>
                  </a:lnTo>
                  <a:lnTo>
                    <a:pt x="8493" y="10074"/>
                  </a:lnTo>
                  <a:lnTo>
                    <a:pt x="8760" y="9661"/>
                  </a:lnTo>
                  <a:lnTo>
                    <a:pt x="9052" y="9247"/>
                  </a:lnTo>
                  <a:lnTo>
                    <a:pt x="9101" y="9150"/>
                  </a:lnTo>
                  <a:close/>
                  <a:moveTo>
                    <a:pt x="13700" y="12946"/>
                  </a:moveTo>
                  <a:lnTo>
                    <a:pt x="13797" y="13067"/>
                  </a:lnTo>
                  <a:lnTo>
                    <a:pt x="14065" y="13384"/>
                  </a:lnTo>
                  <a:lnTo>
                    <a:pt x="13967" y="13481"/>
                  </a:lnTo>
                  <a:lnTo>
                    <a:pt x="13870" y="13603"/>
                  </a:lnTo>
                  <a:lnTo>
                    <a:pt x="13724" y="13895"/>
                  </a:lnTo>
                  <a:lnTo>
                    <a:pt x="13578" y="14187"/>
                  </a:lnTo>
                  <a:lnTo>
                    <a:pt x="13432" y="14430"/>
                  </a:lnTo>
                  <a:lnTo>
                    <a:pt x="13213" y="14771"/>
                  </a:lnTo>
                  <a:lnTo>
                    <a:pt x="12970" y="15063"/>
                  </a:lnTo>
                  <a:lnTo>
                    <a:pt x="12483" y="15647"/>
                  </a:lnTo>
                  <a:lnTo>
                    <a:pt x="12240" y="15622"/>
                  </a:lnTo>
                  <a:lnTo>
                    <a:pt x="12021" y="15647"/>
                  </a:lnTo>
                  <a:lnTo>
                    <a:pt x="11923" y="15622"/>
                  </a:lnTo>
                  <a:lnTo>
                    <a:pt x="12045" y="15476"/>
                  </a:lnTo>
                  <a:lnTo>
                    <a:pt x="12191" y="15330"/>
                  </a:lnTo>
                  <a:lnTo>
                    <a:pt x="12410" y="14990"/>
                  </a:lnTo>
                  <a:lnTo>
                    <a:pt x="12824" y="14284"/>
                  </a:lnTo>
                  <a:lnTo>
                    <a:pt x="13335" y="13457"/>
                  </a:lnTo>
                  <a:lnTo>
                    <a:pt x="13700" y="12946"/>
                  </a:lnTo>
                  <a:close/>
                  <a:moveTo>
                    <a:pt x="14284" y="13870"/>
                  </a:moveTo>
                  <a:lnTo>
                    <a:pt x="14284" y="14016"/>
                  </a:lnTo>
                  <a:lnTo>
                    <a:pt x="14284" y="14162"/>
                  </a:lnTo>
                  <a:lnTo>
                    <a:pt x="14259" y="14333"/>
                  </a:lnTo>
                  <a:lnTo>
                    <a:pt x="14186" y="14527"/>
                  </a:lnTo>
                  <a:lnTo>
                    <a:pt x="14065" y="14771"/>
                  </a:lnTo>
                  <a:lnTo>
                    <a:pt x="13919" y="15063"/>
                  </a:lnTo>
                  <a:lnTo>
                    <a:pt x="13724" y="15306"/>
                  </a:lnTo>
                  <a:lnTo>
                    <a:pt x="13627" y="15428"/>
                  </a:lnTo>
                  <a:lnTo>
                    <a:pt x="13529" y="15501"/>
                  </a:lnTo>
                  <a:lnTo>
                    <a:pt x="13408" y="15574"/>
                  </a:lnTo>
                  <a:lnTo>
                    <a:pt x="13286" y="15622"/>
                  </a:lnTo>
                  <a:lnTo>
                    <a:pt x="13164" y="15647"/>
                  </a:lnTo>
                  <a:lnTo>
                    <a:pt x="13018" y="15647"/>
                  </a:lnTo>
                  <a:lnTo>
                    <a:pt x="13189" y="15476"/>
                  </a:lnTo>
                  <a:lnTo>
                    <a:pt x="13359" y="15257"/>
                  </a:lnTo>
                  <a:lnTo>
                    <a:pt x="13651" y="14868"/>
                  </a:lnTo>
                  <a:lnTo>
                    <a:pt x="13967" y="14381"/>
                  </a:lnTo>
                  <a:lnTo>
                    <a:pt x="14138" y="14138"/>
                  </a:lnTo>
                  <a:lnTo>
                    <a:pt x="14284" y="13870"/>
                  </a:lnTo>
                  <a:close/>
                  <a:moveTo>
                    <a:pt x="5865" y="12094"/>
                  </a:moveTo>
                  <a:lnTo>
                    <a:pt x="5986" y="12167"/>
                  </a:lnTo>
                  <a:lnTo>
                    <a:pt x="6108" y="12216"/>
                  </a:lnTo>
                  <a:lnTo>
                    <a:pt x="5962" y="12386"/>
                  </a:lnTo>
                  <a:lnTo>
                    <a:pt x="5670" y="12800"/>
                  </a:lnTo>
                  <a:lnTo>
                    <a:pt x="5402" y="13238"/>
                  </a:lnTo>
                  <a:lnTo>
                    <a:pt x="4867" y="14114"/>
                  </a:lnTo>
                  <a:lnTo>
                    <a:pt x="4526" y="14600"/>
                  </a:lnTo>
                  <a:lnTo>
                    <a:pt x="4356" y="14819"/>
                  </a:lnTo>
                  <a:lnTo>
                    <a:pt x="4161" y="15038"/>
                  </a:lnTo>
                  <a:lnTo>
                    <a:pt x="4015" y="15209"/>
                  </a:lnTo>
                  <a:lnTo>
                    <a:pt x="3845" y="15355"/>
                  </a:lnTo>
                  <a:lnTo>
                    <a:pt x="3675" y="15525"/>
                  </a:lnTo>
                  <a:lnTo>
                    <a:pt x="3529" y="15671"/>
                  </a:lnTo>
                  <a:lnTo>
                    <a:pt x="2847" y="15695"/>
                  </a:lnTo>
                  <a:lnTo>
                    <a:pt x="2847" y="15695"/>
                  </a:lnTo>
                  <a:lnTo>
                    <a:pt x="3018" y="15501"/>
                  </a:lnTo>
                  <a:lnTo>
                    <a:pt x="3796" y="14625"/>
                  </a:lnTo>
                  <a:lnTo>
                    <a:pt x="4575" y="13797"/>
                  </a:lnTo>
                  <a:lnTo>
                    <a:pt x="4940" y="13359"/>
                  </a:lnTo>
                  <a:lnTo>
                    <a:pt x="5281" y="12921"/>
                  </a:lnTo>
                  <a:lnTo>
                    <a:pt x="5865" y="12094"/>
                  </a:lnTo>
                  <a:close/>
                  <a:moveTo>
                    <a:pt x="5281" y="11364"/>
                  </a:moveTo>
                  <a:lnTo>
                    <a:pt x="5378" y="11607"/>
                  </a:lnTo>
                  <a:lnTo>
                    <a:pt x="5451" y="11729"/>
                  </a:lnTo>
                  <a:lnTo>
                    <a:pt x="5548" y="11851"/>
                  </a:lnTo>
                  <a:lnTo>
                    <a:pt x="5232" y="12289"/>
                  </a:lnTo>
                  <a:lnTo>
                    <a:pt x="4867" y="12800"/>
                  </a:lnTo>
                  <a:lnTo>
                    <a:pt x="4478" y="13286"/>
                  </a:lnTo>
                  <a:lnTo>
                    <a:pt x="3650" y="14211"/>
                  </a:lnTo>
                  <a:lnTo>
                    <a:pt x="3334" y="14576"/>
                  </a:lnTo>
                  <a:lnTo>
                    <a:pt x="2993" y="14941"/>
                  </a:lnTo>
                  <a:lnTo>
                    <a:pt x="2750" y="15330"/>
                  </a:lnTo>
                  <a:lnTo>
                    <a:pt x="2507" y="15720"/>
                  </a:lnTo>
                  <a:lnTo>
                    <a:pt x="2166" y="15695"/>
                  </a:lnTo>
                  <a:lnTo>
                    <a:pt x="1825" y="15647"/>
                  </a:lnTo>
                  <a:lnTo>
                    <a:pt x="1947" y="15525"/>
                  </a:lnTo>
                  <a:lnTo>
                    <a:pt x="2044" y="15403"/>
                  </a:lnTo>
                  <a:lnTo>
                    <a:pt x="2239" y="15111"/>
                  </a:lnTo>
                  <a:lnTo>
                    <a:pt x="2604" y="14625"/>
                  </a:lnTo>
                  <a:lnTo>
                    <a:pt x="3018" y="14162"/>
                  </a:lnTo>
                  <a:lnTo>
                    <a:pt x="3748" y="13311"/>
                  </a:lnTo>
                  <a:lnTo>
                    <a:pt x="4113" y="12897"/>
                  </a:lnTo>
                  <a:lnTo>
                    <a:pt x="4478" y="12459"/>
                  </a:lnTo>
                  <a:lnTo>
                    <a:pt x="4867" y="11924"/>
                  </a:lnTo>
                  <a:lnTo>
                    <a:pt x="5281" y="11364"/>
                  </a:lnTo>
                  <a:close/>
                  <a:moveTo>
                    <a:pt x="5500" y="1"/>
                  </a:moveTo>
                  <a:lnTo>
                    <a:pt x="5086" y="50"/>
                  </a:lnTo>
                  <a:lnTo>
                    <a:pt x="4916" y="98"/>
                  </a:lnTo>
                  <a:lnTo>
                    <a:pt x="4721" y="147"/>
                  </a:lnTo>
                  <a:lnTo>
                    <a:pt x="4551" y="220"/>
                  </a:lnTo>
                  <a:lnTo>
                    <a:pt x="4405" y="293"/>
                  </a:lnTo>
                  <a:lnTo>
                    <a:pt x="4259" y="415"/>
                  </a:lnTo>
                  <a:lnTo>
                    <a:pt x="4137" y="512"/>
                  </a:lnTo>
                  <a:lnTo>
                    <a:pt x="4040" y="658"/>
                  </a:lnTo>
                  <a:lnTo>
                    <a:pt x="3991" y="828"/>
                  </a:lnTo>
                  <a:lnTo>
                    <a:pt x="3942" y="1072"/>
                  </a:lnTo>
                  <a:lnTo>
                    <a:pt x="3942" y="1388"/>
                  </a:lnTo>
                  <a:lnTo>
                    <a:pt x="3967" y="1704"/>
                  </a:lnTo>
                  <a:lnTo>
                    <a:pt x="4064" y="2020"/>
                  </a:lnTo>
                  <a:lnTo>
                    <a:pt x="4210" y="2288"/>
                  </a:lnTo>
                  <a:lnTo>
                    <a:pt x="4283" y="2434"/>
                  </a:lnTo>
                  <a:lnTo>
                    <a:pt x="4380" y="2556"/>
                  </a:lnTo>
                  <a:lnTo>
                    <a:pt x="4502" y="2653"/>
                  </a:lnTo>
                  <a:lnTo>
                    <a:pt x="4599" y="2726"/>
                  </a:lnTo>
                  <a:lnTo>
                    <a:pt x="4745" y="2799"/>
                  </a:lnTo>
                  <a:lnTo>
                    <a:pt x="4867" y="2823"/>
                  </a:lnTo>
                  <a:lnTo>
                    <a:pt x="4891" y="3213"/>
                  </a:lnTo>
                  <a:lnTo>
                    <a:pt x="4891" y="3578"/>
                  </a:lnTo>
                  <a:lnTo>
                    <a:pt x="4843" y="4332"/>
                  </a:lnTo>
                  <a:lnTo>
                    <a:pt x="4843" y="4965"/>
                  </a:lnTo>
                  <a:lnTo>
                    <a:pt x="4843" y="5622"/>
                  </a:lnTo>
                  <a:lnTo>
                    <a:pt x="4843" y="5914"/>
                  </a:lnTo>
                  <a:lnTo>
                    <a:pt x="4818" y="6206"/>
                  </a:lnTo>
                  <a:lnTo>
                    <a:pt x="4794" y="6473"/>
                  </a:lnTo>
                  <a:lnTo>
                    <a:pt x="4818" y="6619"/>
                  </a:lnTo>
                  <a:lnTo>
                    <a:pt x="4843" y="6765"/>
                  </a:lnTo>
                  <a:lnTo>
                    <a:pt x="4697" y="6911"/>
                  </a:lnTo>
                  <a:lnTo>
                    <a:pt x="4551" y="7082"/>
                  </a:lnTo>
                  <a:lnTo>
                    <a:pt x="4332" y="7447"/>
                  </a:lnTo>
                  <a:lnTo>
                    <a:pt x="3723" y="8250"/>
                  </a:lnTo>
                  <a:lnTo>
                    <a:pt x="3115" y="9077"/>
                  </a:lnTo>
                  <a:lnTo>
                    <a:pt x="2434" y="10074"/>
                  </a:lnTo>
                  <a:lnTo>
                    <a:pt x="1728" y="11072"/>
                  </a:lnTo>
                  <a:lnTo>
                    <a:pt x="1047" y="12045"/>
                  </a:lnTo>
                  <a:lnTo>
                    <a:pt x="706" y="12483"/>
                  </a:lnTo>
                  <a:lnTo>
                    <a:pt x="560" y="12702"/>
                  </a:lnTo>
                  <a:lnTo>
                    <a:pt x="487" y="12824"/>
                  </a:lnTo>
                  <a:lnTo>
                    <a:pt x="463" y="12946"/>
                  </a:lnTo>
                  <a:lnTo>
                    <a:pt x="366" y="13043"/>
                  </a:lnTo>
                  <a:lnTo>
                    <a:pt x="293" y="13116"/>
                  </a:lnTo>
                  <a:lnTo>
                    <a:pt x="147" y="13335"/>
                  </a:lnTo>
                  <a:lnTo>
                    <a:pt x="74" y="13578"/>
                  </a:lnTo>
                  <a:lnTo>
                    <a:pt x="1" y="13773"/>
                  </a:lnTo>
                  <a:lnTo>
                    <a:pt x="1" y="13968"/>
                  </a:lnTo>
                  <a:lnTo>
                    <a:pt x="25" y="14138"/>
                  </a:lnTo>
                  <a:lnTo>
                    <a:pt x="49" y="14333"/>
                  </a:lnTo>
                  <a:lnTo>
                    <a:pt x="122" y="14503"/>
                  </a:lnTo>
                  <a:lnTo>
                    <a:pt x="268" y="14868"/>
                  </a:lnTo>
                  <a:lnTo>
                    <a:pt x="414" y="15184"/>
                  </a:lnTo>
                  <a:lnTo>
                    <a:pt x="512" y="15355"/>
                  </a:lnTo>
                  <a:lnTo>
                    <a:pt x="633" y="15501"/>
                  </a:lnTo>
                  <a:lnTo>
                    <a:pt x="755" y="15647"/>
                  </a:lnTo>
                  <a:lnTo>
                    <a:pt x="876" y="15744"/>
                  </a:lnTo>
                  <a:lnTo>
                    <a:pt x="998" y="15841"/>
                  </a:lnTo>
                  <a:lnTo>
                    <a:pt x="1144" y="15939"/>
                  </a:lnTo>
                  <a:lnTo>
                    <a:pt x="1290" y="15987"/>
                  </a:lnTo>
                  <a:lnTo>
                    <a:pt x="1460" y="16060"/>
                  </a:lnTo>
                  <a:lnTo>
                    <a:pt x="1777" y="16133"/>
                  </a:lnTo>
                  <a:lnTo>
                    <a:pt x="2117" y="16182"/>
                  </a:lnTo>
                  <a:lnTo>
                    <a:pt x="2482" y="16182"/>
                  </a:lnTo>
                  <a:lnTo>
                    <a:pt x="2847" y="16158"/>
                  </a:lnTo>
                  <a:lnTo>
                    <a:pt x="5208" y="16060"/>
                  </a:lnTo>
                  <a:lnTo>
                    <a:pt x="6400" y="16012"/>
                  </a:lnTo>
                  <a:lnTo>
                    <a:pt x="7568" y="15987"/>
                  </a:lnTo>
                  <a:lnTo>
                    <a:pt x="8711" y="15987"/>
                  </a:lnTo>
                  <a:lnTo>
                    <a:pt x="9879" y="16036"/>
                  </a:lnTo>
                  <a:lnTo>
                    <a:pt x="10828" y="16036"/>
                  </a:lnTo>
                  <a:lnTo>
                    <a:pt x="11339" y="16060"/>
                  </a:lnTo>
                  <a:lnTo>
                    <a:pt x="11826" y="16109"/>
                  </a:lnTo>
                  <a:lnTo>
                    <a:pt x="11850" y="16158"/>
                  </a:lnTo>
                  <a:lnTo>
                    <a:pt x="11899" y="16182"/>
                  </a:lnTo>
                  <a:lnTo>
                    <a:pt x="11972" y="16206"/>
                  </a:lnTo>
                  <a:lnTo>
                    <a:pt x="12045" y="16206"/>
                  </a:lnTo>
                  <a:lnTo>
                    <a:pt x="12459" y="16182"/>
                  </a:lnTo>
                  <a:lnTo>
                    <a:pt x="13067" y="16182"/>
                  </a:lnTo>
                  <a:lnTo>
                    <a:pt x="13262" y="16158"/>
                  </a:lnTo>
                  <a:lnTo>
                    <a:pt x="13456" y="16109"/>
                  </a:lnTo>
                  <a:lnTo>
                    <a:pt x="13651" y="16060"/>
                  </a:lnTo>
                  <a:lnTo>
                    <a:pt x="13773" y="15987"/>
                  </a:lnTo>
                  <a:lnTo>
                    <a:pt x="13870" y="15914"/>
                  </a:lnTo>
                  <a:lnTo>
                    <a:pt x="14065" y="15744"/>
                  </a:lnTo>
                  <a:lnTo>
                    <a:pt x="14211" y="15549"/>
                  </a:lnTo>
                  <a:lnTo>
                    <a:pt x="14357" y="15330"/>
                  </a:lnTo>
                  <a:lnTo>
                    <a:pt x="14527" y="14990"/>
                  </a:lnTo>
                  <a:lnTo>
                    <a:pt x="14697" y="14673"/>
                  </a:lnTo>
                  <a:lnTo>
                    <a:pt x="14770" y="14503"/>
                  </a:lnTo>
                  <a:lnTo>
                    <a:pt x="14795" y="14308"/>
                  </a:lnTo>
                  <a:lnTo>
                    <a:pt x="14843" y="14138"/>
                  </a:lnTo>
                  <a:lnTo>
                    <a:pt x="14843" y="13943"/>
                  </a:lnTo>
                  <a:lnTo>
                    <a:pt x="14819" y="13749"/>
                  </a:lnTo>
                  <a:lnTo>
                    <a:pt x="14770" y="13578"/>
                  </a:lnTo>
                  <a:lnTo>
                    <a:pt x="14697" y="13408"/>
                  </a:lnTo>
                  <a:lnTo>
                    <a:pt x="14624" y="13262"/>
                  </a:lnTo>
                  <a:lnTo>
                    <a:pt x="14405" y="12970"/>
                  </a:lnTo>
                  <a:lnTo>
                    <a:pt x="14162" y="12702"/>
                  </a:lnTo>
                  <a:lnTo>
                    <a:pt x="13773" y="12240"/>
                  </a:lnTo>
                  <a:lnTo>
                    <a:pt x="13408" y="11753"/>
                  </a:lnTo>
                  <a:lnTo>
                    <a:pt x="13408" y="11705"/>
                  </a:lnTo>
                  <a:lnTo>
                    <a:pt x="13359" y="11680"/>
                  </a:lnTo>
                  <a:lnTo>
                    <a:pt x="13018" y="11145"/>
                  </a:lnTo>
                  <a:lnTo>
                    <a:pt x="12702" y="10610"/>
                  </a:lnTo>
                  <a:lnTo>
                    <a:pt x="12410" y="10074"/>
                  </a:lnTo>
                  <a:lnTo>
                    <a:pt x="12094" y="9563"/>
                  </a:lnTo>
                  <a:lnTo>
                    <a:pt x="11534" y="8736"/>
                  </a:lnTo>
                  <a:lnTo>
                    <a:pt x="10974" y="7909"/>
                  </a:lnTo>
                  <a:lnTo>
                    <a:pt x="10755" y="7593"/>
                  </a:lnTo>
                  <a:lnTo>
                    <a:pt x="10536" y="7276"/>
                  </a:lnTo>
                  <a:lnTo>
                    <a:pt x="10415" y="7130"/>
                  </a:lnTo>
                  <a:lnTo>
                    <a:pt x="10293" y="6984"/>
                  </a:lnTo>
                  <a:lnTo>
                    <a:pt x="10147" y="6863"/>
                  </a:lnTo>
                  <a:lnTo>
                    <a:pt x="10001" y="6765"/>
                  </a:lnTo>
                  <a:lnTo>
                    <a:pt x="10074" y="6595"/>
                  </a:lnTo>
                  <a:lnTo>
                    <a:pt x="10123" y="6400"/>
                  </a:lnTo>
                  <a:lnTo>
                    <a:pt x="10147" y="6206"/>
                  </a:lnTo>
                  <a:lnTo>
                    <a:pt x="10171" y="5987"/>
                  </a:lnTo>
                  <a:lnTo>
                    <a:pt x="10171" y="5573"/>
                  </a:lnTo>
                  <a:lnTo>
                    <a:pt x="10147" y="5184"/>
                  </a:lnTo>
                  <a:lnTo>
                    <a:pt x="10147" y="4016"/>
                  </a:lnTo>
                  <a:lnTo>
                    <a:pt x="10147" y="3724"/>
                  </a:lnTo>
                  <a:lnTo>
                    <a:pt x="10123" y="3432"/>
                  </a:lnTo>
                  <a:lnTo>
                    <a:pt x="10074" y="3140"/>
                  </a:lnTo>
                  <a:lnTo>
                    <a:pt x="10025" y="2848"/>
                  </a:lnTo>
                  <a:lnTo>
                    <a:pt x="10317" y="2580"/>
                  </a:lnTo>
                  <a:lnTo>
                    <a:pt x="10609" y="2288"/>
                  </a:lnTo>
                  <a:lnTo>
                    <a:pt x="10755" y="2142"/>
                  </a:lnTo>
                  <a:lnTo>
                    <a:pt x="10877" y="1996"/>
                  </a:lnTo>
                  <a:lnTo>
                    <a:pt x="10974" y="1826"/>
                  </a:lnTo>
                  <a:lnTo>
                    <a:pt x="11072" y="1631"/>
                  </a:lnTo>
                  <a:lnTo>
                    <a:pt x="11096" y="1436"/>
                  </a:lnTo>
                  <a:lnTo>
                    <a:pt x="11096" y="1266"/>
                  </a:lnTo>
                  <a:lnTo>
                    <a:pt x="11047" y="1096"/>
                  </a:lnTo>
                  <a:lnTo>
                    <a:pt x="10974" y="950"/>
                  </a:lnTo>
                  <a:lnTo>
                    <a:pt x="10877" y="804"/>
                  </a:lnTo>
                  <a:lnTo>
                    <a:pt x="10755" y="682"/>
                  </a:lnTo>
                  <a:lnTo>
                    <a:pt x="10609" y="561"/>
                  </a:lnTo>
                  <a:lnTo>
                    <a:pt x="10463" y="463"/>
                  </a:lnTo>
                  <a:lnTo>
                    <a:pt x="10269" y="366"/>
                  </a:lnTo>
                  <a:lnTo>
                    <a:pt x="10074" y="293"/>
                  </a:lnTo>
                  <a:lnTo>
                    <a:pt x="9855" y="244"/>
                  </a:lnTo>
                  <a:lnTo>
                    <a:pt x="9636" y="196"/>
                  </a:lnTo>
                  <a:lnTo>
                    <a:pt x="9198" y="171"/>
                  </a:lnTo>
                  <a:lnTo>
                    <a:pt x="8784" y="147"/>
                  </a:lnTo>
                  <a:lnTo>
                    <a:pt x="7665" y="123"/>
                  </a:lnTo>
                  <a:lnTo>
                    <a:pt x="7106" y="98"/>
                  </a:lnTo>
                  <a:lnTo>
                    <a:pt x="6546" y="50"/>
                  </a:lnTo>
                  <a:lnTo>
                    <a:pt x="62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es-ES" sz="135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54C9B086-7C7E-40DE-9578-EC4ED854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7501">
              <a:off x="5341113" y="4022875"/>
              <a:ext cx="1176558" cy="1001913"/>
            </a:xfrm>
            <a:prstGeom prst="rect">
              <a:avLst/>
            </a:prstGeom>
          </p:spPr>
        </p:pic>
      </p:grpSp>
      <p:sp>
        <p:nvSpPr>
          <p:cNvPr id="24" name="CuadroTexto 23"/>
          <p:cNvSpPr txBox="1"/>
          <p:nvPr/>
        </p:nvSpPr>
        <p:spPr>
          <a:xfrm>
            <a:off x="2855640" y="5441996"/>
            <a:ext cx="9192344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prstClr val="white"/>
                </a:solidFill>
                <a:latin typeface="Calibri"/>
              </a:rPr>
              <a:t>“</a:t>
            </a:r>
            <a:r>
              <a:rPr lang="en-US" sz="2400" dirty="0">
                <a:solidFill>
                  <a:prstClr val="white"/>
                </a:solidFill>
              </a:rPr>
              <a:t>to follow a leader who continually accelerates and brakes, I need two distances: the safety distance, as always, and also the anti-jam distance, which allows me to constantly adopt the average speed of the leader.</a:t>
            </a:r>
            <a:r>
              <a:rPr lang="es-ES" sz="2400" dirty="0">
                <a:solidFill>
                  <a:prstClr val="white"/>
                </a:solidFill>
                <a:latin typeface="Calibri"/>
              </a:rPr>
              <a:t>”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4" b="89796" l="3438" r="97188">
                        <a14:foregroundMark x1="92344" y1="29252" x2="92344" y2="29252"/>
                        <a14:foregroundMark x1="88906" y1="27211" x2="88906" y2="27211"/>
                        <a14:foregroundMark x1="96406" y1="32313" x2="96406" y2="32313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575" y="5260569"/>
            <a:ext cx="3240360" cy="1488541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13445" r="20557" b="24568"/>
          <a:stretch/>
        </p:blipFill>
        <p:spPr bwMode="auto">
          <a:xfrm>
            <a:off x="312729" y="3368742"/>
            <a:ext cx="2514600" cy="1813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2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595">
        <p:fade/>
      </p:transition>
    </mc:Choice>
    <mc:Fallback xmlns="">
      <p:transition spd="med" advTm="24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1895154" y="1124744"/>
          <a:ext cx="8505691" cy="32004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00948">
                  <a:extLst>
                    <a:ext uri="{9D8B030D-6E8A-4147-A177-3AD203B41FA5}">
                      <a16:colId xmlns:a16="http://schemas.microsoft.com/office/drawing/2014/main" val="3833055429"/>
                    </a:ext>
                  </a:extLst>
                </a:gridCol>
                <a:gridCol w="1700948">
                  <a:extLst>
                    <a:ext uri="{9D8B030D-6E8A-4147-A177-3AD203B41FA5}">
                      <a16:colId xmlns:a16="http://schemas.microsoft.com/office/drawing/2014/main" val="2058579705"/>
                    </a:ext>
                  </a:extLst>
                </a:gridCol>
                <a:gridCol w="1700948">
                  <a:extLst>
                    <a:ext uri="{9D8B030D-6E8A-4147-A177-3AD203B41FA5}">
                      <a16:colId xmlns:a16="http://schemas.microsoft.com/office/drawing/2014/main" val="514309606"/>
                    </a:ext>
                  </a:extLst>
                </a:gridCol>
                <a:gridCol w="1700948">
                  <a:extLst>
                    <a:ext uri="{9D8B030D-6E8A-4147-A177-3AD203B41FA5}">
                      <a16:colId xmlns:a16="http://schemas.microsoft.com/office/drawing/2014/main" val="369253918"/>
                    </a:ext>
                  </a:extLst>
                </a:gridCol>
                <a:gridCol w="1701899">
                  <a:extLst>
                    <a:ext uri="{9D8B030D-6E8A-4147-A177-3AD203B41FA5}">
                      <a16:colId xmlns:a16="http://schemas.microsoft.com/office/drawing/2014/main" val="3046422499"/>
                    </a:ext>
                  </a:extLst>
                </a:gridCol>
              </a:tblGrid>
              <a:tr h="360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Control group (n = 34)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Experimental group (n = 34)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06378"/>
                  </a:ext>
                </a:extLst>
              </a:tr>
              <a:tr h="360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Variables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</a:rPr>
                        <a:t>Pre-test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</a:rPr>
                        <a:t>Post-test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</a:rPr>
                        <a:t>Pre-test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</a:rPr>
                        <a:t>Post-test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200526"/>
                  </a:ext>
                </a:extLst>
              </a:tr>
              <a:tr h="360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</a:t>
                      </a:r>
                      <a:r>
                        <a:rPr lang="es-ES" sz="2000" baseline="-25000">
                          <a:effectLst/>
                        </a:rPr>
                        <a:t>L </a:t>
                      </a:r>
                      <a:r>
                        <a:rPr lang="es-ES" sz="2000">
                          <a:effectLst/>
                        </a:rPr>
                        <a:t>(m)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40.39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58.73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38.39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108.73**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30406"/>
                  </a:ext>
                </a:extLst>
              </a:tr>
              <a:tr h="360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</a:t>
                      </a:r>
                      <a:r>
                        <a:rPr lang="es-ES" sz="2000" baseline="-25000">
                          <a:effectLst/>
                        </a:rPr>
                        <a:t>D </a:t>
                      </a:r>
                      <a:r>
                        <a:rPr lang="es-ES" sz="2000">
                          <a:effectLst/>
                        </a:rPr>
                        <a:t>(m)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18.05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30.26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18.84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53.86**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8705160"/>
                  </a:ext>
                </a:extLst>
              </a:tr>
              <a:tr h="360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 (m/s)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8.22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8.24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8.24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8.11**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14596"/>
                  </a:ext>
                </a:extLst>
              </a:tr>
              <a:tr h="360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</a:t>
                      </a:r>
                      <a:r>
                        <a:rPr lang="es-ES" sz="2000" baseline="-25000">
                          <a:effectLst/>
                        </a:rPr>
                        <a:t>D</a:t>
                      </a:r>
                      <a:r>
                        <a:rPr lang="es-ES" sz="2000">
                          <a:effectLst/>
                        </a:rPr>
                        <a:t> (m/s)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3.32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2.92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3.38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2.21**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4886466"/>
                  </a:ext>
                </a:extLst>
              </a:tr>
              <a:tr h="360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F (l)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11.6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8.9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11.7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6.3**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7708469"/>
                  </a:ext>
                </a:extLst>
              </a:tr>
            </a:tbl>
          </a:graphicData>
        </a:graphic>
      </p:graphicFrame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results</a:t>
            </a: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306664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tint val="75000"/>
                  </a:prstClr>
                </a:solidFill>
                <a:latin typeface="Calibri"/>
              </a:rPr>
              <a:t>TRB 102nd Annual Meeting, Washington, 8-12 January, 2023</a:t>
            </a:r>
            <a:endParaRPr lang="es-E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60316" y="4258539"/>
            <a:ext cx="90955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2. Main performance indicators under Pre-test and </a:t>
            </a:r>
            <a:r>
              <a:rPr lang="en-US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-test. 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distance to leader; D</a:t>
            </a:r>
            <a:r>
              <a:rPr lang="en-US" sz="1600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Distance dispersion; S= Speed; S</a:t>
            </a:r>
            <a:r>
              <a:rPr lang="en-US" sz="1600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Speed dispersion; F = fuel. 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differences between Control Group and Experimental Group in the pre-test. 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differences between means were significant at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.005 in the post-test.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630610" y="2132857"/>
            <a:ext cx="665189" cy="2125682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6999285" y="2085253"/>
            <a:ext cx="670362" cy="2173728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Entrada de lápiz 19"/>
              <p14:cNvContentPartPr/>
              <p14:nvPr/>
            </p14:nvContentPartPr>
            <p14:xfrm>
              <a:off x="8800166" y="3697632"/>
              <a:ext cx="339840" cy="26640"/>
            </p14:xfrm>
          </p:contentPart>
        </mc:Choice>
        <mc:Fallback xmlns="">
          <p:pic>
            <p:nvPicPr>
              <p:cNvPr id="20" name="Entrada de lápiz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0046" y="3577752"/>
                <a:ext cx="46008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trada de lápiz 25"/>
              <p14:cNvContentPartPr/>
              <p14:nvPr/>
            </p14:nvContentPartPr>
            <p14:xfrm>
              <a:off x="8773886" y="4063032"/>
              <a:ext cx="274680" cy="14040"/>
            </p14:xfrm>
          </p:contentPart>
        </mc:Choice>
        <mc:Fallback xmlns="">
          <p:pic>
            <p:nvPicPr>
              <p:cNvPr id="26" name="Entrada de lápiz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13766" y="3943152"/>
                <a:ext cx="39492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Entrada de lápiz 26"/>
              <p14:cNvContentPartPr/>
              <p14:nvPr/>
            </p14:nvContentPartPr>
            <p14:xfrm>
              <a:off x="8826086" y="2378500"/>
              <a:ext cx="470520" cy="22680"/>
            </p14:xfrm>
          </p:contentPart>
        </mc:Choice>
        <mc:Fallback xmlns="">
          <p:pic>
            <p:nvPicPr>
              <p:cNvPr id="27" name="Entrada de lápiz 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65966" y="2260493"/>
                <a:ext cx="590760" cy="258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Entrada de lápiz 28"/>
              <p14:cNvContentPartPr/>
              <p14:nvPr/>
            </p14:nvContentPartPr>
            <p14:xfrm>
              <a:off x="8760296" y="2830256"/>
              <a:ext cx="470520" cy="22680"/>
            </p14:xfrm>
          </p:contentPart>
        </mc:Choice>
        <mc:Fallback xmlns="">
          <p:pic>
            <p:nvPicPr>
              <p:cNvPr id="29" name="Entrada de lápiz 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00176" y="2712249"/>
                <a:ext cx="590760" cy="258694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adroTexto 13"/>
          <p:cNvSpPr txBox="1"/>
          <p:nvPr/>
        </p:nvSpPr>
        <p:spPr>
          <a:xfrm>
            <a:off x="3143672" y="5480242"/>
            <a:ext cx="8712968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prstClr val="white"/>
                </a:solidFill>
                <a:latin typeface="Calibri"/>
              </a:rPr>
              <a:t>“</a:t>
            </a:r>
            <a:r>
              <a:rPr lang="en-US" sz="2000" dirty="0">
                <a:solidFill>
                  <a:prstClr val="white"/>
                </a:solidFill>
              </a:rPr>
              <a:t>By default, all drivers assumed the DD technique in the pretest. The experimental group, after going through the </a:t>
            </a:r>
            <a:r>
              <a:rPr lang="en-US" sz="2000" dirty="0" err="1">
                <a:solidFill>
                  <a:prstClr val="white"/>
                </a:solidFill>
              </a:rPr>
              <a:t>tutorial+simulator</a:t>
            </a:r>
            <a:r>
              <a:rPr lang="en-US" sz="2000" dirty="0">
                <a:solidFill>
                  <a:prstClr val="white"/>
                </a:solidFill>
              </a:rPr>
              <a:t> joint block, adopted the DI technique, which involved a lower speed variance and fuel consumption, and a greater following distance and distance dispersion.”</a:t>
            </a:r>
            <a:endParaRPr lang="es-ES" sz="2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4" b="89796" l="3438" r="97188">
                        <a14:foregroundMark x1="92344" y1="29252" x2="92344" y2="29252"/>
                        <a14:foregroundMark x1="88906" y1="27211" x2="88906" y2="27211"/>
                        <a14:foregroundMark x1="96406" y1="32313" x2="96406" y2="32313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688" y="5252827"/>
            <a:ext cx="3240360" cy="14885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Entrada de lápiz 3"/>
              <p14:cNvContentPartPr/>
              <p14:nvPr/>
            </p14:nvContentPartPr>
            <p14:xfrm>
              <a:off x="8772923" y="3175810"/>
              <a:ext cx="702720" cy="54720"/>
            </p14:xfrm>
          </p:contentPart>
        </mc:Choice>
        <mc:Fallback xmlns="">
          <p:pic>
            <p:nvPicPr>
              <p:cNvPr id="4" name="Entrada de lápiz 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12803" y="3055930"/>
                <a:ext cx="822960" cy="294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25745" y="2720841"/>
            <a:ext cx="909938" cy="909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5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384" y="37948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TRB-25-01269</a:t>
            </a:r>
            <a:r>
              <a:rPr lang="en-GB" dirty="0">
                <a:solidFill>
                  <a:schemeClr val="bg1"/>
                </a:solidFill>
              </a:rPr>
              <a:t>: the present study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391249" y="1628800"/>
            <a:ext cx="7416824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bg1"/>
                </a:solidFill>
              </a:rPr>
              <a:t>Sample: 3 groups of 4 participants each belonging to the JRC (</a:t>
            </a:r>
            <a:r>
              <a:rPr lang="en-GB" dirty="0" err="1">
                <a:solidFill>
                  <a:schemeClr val="bg1"/>
                </a:solidFill>
              </a:rPr>
              <a:t>Ispra</a:t>
            </a:r>
            <a:r>
              <a:rPr lang="en-GB" dirty="0">
                <a:solidFill>
                  <a:schemeClr val="bg1"/>
                </a:solidFill>
              </a:rPr>
              <a:t>, Italy)</a:t>
            </a:r>
          </a:p>
          <a:p>
            <a:r>
              <a:rPr lang="en-GB" dirty="0">
                <a:solidFill>
                  <a:schemeClr val="bg1"/>
                </a:solidFill>
              </a:rPr>
              <a:t>Pre-test: 1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(1.1) The group drives around the 3.3 km circuit three times with real cars (L1</a:t>
            </a:r>
            <a:r>
              <a:rPr lang="en-GB" baseline="30000" dirty="0">
                <a:solidFill>
                  <a:schemeClr val="bg1"/>
                </a:solidFill>
              </a:rPr>
              <a:t>Human</a:t>
            </a:r>
            <a:r>
              <a:rPr lang="en-GB" dirty="0">
                <a:solidFill>
                  <a:schemeClr val="bg1"/>
                </a:solidFill>
              </a:rPr>
              <a:t>+L2</a:t>
            </a:r>
            <a:r>
              <a:rPr lang="en-GB" baseline="30000" dirty="0">
                <a:solidFill>
                  <a:schemeClr val="bg1"/>
                </a:solidFill>
              </a:rPr>
              <a:t>ADAS</a:t>
            </a:r>
            <a:r>
              <a:rPr lang="en-GB" dirty="0">
                <a:solidFill>
                  <a:schemeClr val="bg1"/>
                </a:solidFill>
              </a:rPr>
              <a:t>+4 participants)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(1.2): The group follows pre-test evaluation in WDC</a:t>
            </a:r>
          </a:p>
          <a:p>
            <a:r>
              <a:rPr lang="en-GB" dirty="0">
                <a:solidFill>
                  <a:schemeClr val="bg1"/>
                </a:solidFill>
              </a:rPr>
              <a:t>Intervention: 2 “the WDC lecture”</a:t>
            </a:r>
          </a:p>
          <a:p>
            <a:r>
              <a:rPr lang="en-GB" dirty="0">
                <a:solidFill>
                  <a:schemeClr val="bg1"/>
                </a:solidFill>
              </a:rPr>
              <a:t>Post-test: 3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(3.1) The group follows post-test evaluation in WDC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(3.2) The group drives around the 3.3 km circuit three times with real cars (L1</a:t>
            </a:r>
            <a:r>
              <a:rPr lang="en-GB" baseline="30000" dirty="0">
                <a:solidFill>
                  <a:schemeClr val="bg1"/>
                </a:solidFill>
              </a:rPr>
              <a:t>Human</a:t>
            </a:r>
            <a:r>
              <a:rPr lang="en-GB" dirty="0">
                <a:solidFill>
                  <a:schemeClr val="bg1"/>
                </a:solidFill>
              </a:rPr>
              <a:t>+L2</a:t>
            </a:r>
            <a:r>
              <a:rPr lang="en-GB" baseline="30000" dirty="0">
                <a:solidFill>
                  <a:schemeClr val="bg1"/>
                </a:solidFill>
              </a:rPr>
              <a:t>ADAS</a:t>
            </a:r>
            <a:r>
              <a:rPr lang="en-GB" dirty="0">
                <a:solidFill>
                  <a:schemeClr val="bg1"/>
                </a:solidFill>
              </a:rPr>
              <a:t>+4 participants)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16" y="1743932"/>
            <a:ext cx="1805094" cy="13437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4568" t="20605" r="65015" b="5907"/>
          <a:stretch/>
        </p:blipFill>
        <p:spPr>
          <a:xfrm>
            <a:off x="8460063" y="3140968"/>
            <a:ext cx="948305" cy="19199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510" y="5195120"/>
            <a:ext cx="1805094" cy="13437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t="2755" b="69690"/>
          <a:stretch/>
        </p:blipFill>
        <p:spPr>
          <a:xfrm>
            <a:off x="9212394" y="1007351"/>
            <a:ext cx="2520280" cy="65880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486169" y="1044364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3 x</a:t>
            </a:r>
            <a:endParaRPr lang="en-GB" sz="3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64606" t="20605" r="14568" b="5907"/>
          <a:stretch/>
        </p:blipFill>
        <p:spPr>
          <a:xfrm>
            <a:off x="10685242" y="3140968"/>
            <a:ext cx="967289" cy="191992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35388" t="20605" r="36705" b="5907"/>
          <a:stretch/>
        </p:blipFill>
        <p:spPr>
          <a:xfrm>
            <a:off x="9406408" y="3140968"/>
            <a:ext cx="1296144" cy="19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80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WaveDriving Course: Results (N = 11)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12776"/>
            <a:ext cx="12192000" cy="4943574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Marcador de contenido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412776"/>
            <a:ext cx="12192000" cy="4943574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59594"/>
              </p:ext>
            </p:extLst>
          </p:nvPr>
        </p:nvGraphicFramePr>
        <p:xfrm>
          <a:off x="203683" y="2060848"/>
          <a:ext cx="11784634" cy="328179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917887">
                  <a:extLst>
                    <a:ext uri="{9D8B030D-6E8A-4147-A177-3AD203B41FA5}">
                      <a16:colId xmlns:a16="http://schemas.microsoft.com/office/drawing/2014/main" val="3136097350"/>
                    </a:ext>
                  </a:extLst>
                </a:gridCol>
                <a:gridCol w="2354921">
                  <a:extLst>
                    <a:ext uri="{9D8B030D-6E8A-4147-A177-3AD203B41FA5}">
                      <a16:colId xmlns:a16="http://schemas.microsoft.com/office/drawing/2014/main" val="3996271428"/>
                    </a:ext>
                  </a:extLst>
                </a:gridCol>
                <a:gridCol w="2308415">
                  <a:extLst>
                    <a:ext uri="{9D8B030D-6E8A-4147-A177-3AD203B41FA5}">
                      <a16:colId xmlns:a16="http://schemas.microsoft.com/office/drawing/2014/main" val="3987358328"/>
                    </a:ext>
                  </a:extLst>
                </a:gridCol>
                <a:gridCol w="2203411">
                  <a:extLst>
                    <a:ext uri="{9D8B030D-6E8A-4147-A177-3AD203B41FA5}">
                      <a16:colId xmlns:a16="http://schemas.microsoft.com/office/drawing/2014/main" val="3879639095"/>
                    </a:ext>
                  </a:extLst>
                </a:gridCol>
              </a:tblGrid>
              <a:tr h="314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Variable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Pre-test (M, SD)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Post-test (M, SD)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t-student (gl, p)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926234"/>
                  </a:ext>
                </a:extLst>
              </a:tr>
              <a:tr h="314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Speed: average (m/s)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10.01 (2.93)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10.20 (2.49)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-.995 (10, .343)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1913259"/>
                  </a:ext>
                </a:extLst>
              </a:tr>
              <a:tr h="4515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Speed: standard deviation (m/s)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7.59 (1.78)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3.20 (2.35)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4.83 (10, .001)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412843"/>
                  </a:ext>
                </a:extLst>
              </a:tr>
              <a:tr h="314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Distance: average (m)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9.34 (7.85)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11.30 (6.56)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-.883 (10, .398)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4889072"/>
                  </a:ext>
                </a:extLst>
              </a:tr>
              <a:tr h="472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Distance: standard deviation (m)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11.01 (3.02)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6.94 (2.22)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4.08 (10, .002)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2830129"/>
                  </a:ext>
                </a:extLst>
              </a:tr>
              <a:tr h="314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Platoon: average (m)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69.39 (8.40)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69.85 (7.24)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-.541 (10, .601)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4541282"/>
                  </a:ext>
                </a:extLst>
              </a:tr>
              <a:tr h="400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Platoon: standard deviation (m)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7.75 (1.61)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3.68 (2.25)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4.33 (10, .001)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5750473"/>
                  </a:ext>
                </a:extLst>
              </a:tr>
              <a:tr h="314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Fuel consumption (l)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569.78 (269.74)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224.17 (161.27)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3.69 (10, .004)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476723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655840" y="237975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3600" dirty="0">
              <a:solidFill>
                <a:srgbClr val="92D05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655839" y="2792289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3600" dirty="0">
              <a:solidFill>
                <a:srgbClr val="92D05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583832" y="411701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3600" dirty="0">
              <a:solidFill>
                <a:srgbClr val="92D05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583831" y="448717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3600" dirty="0">
              <a:solidFill>
                <a:srgbClr val="92D05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583830" y="487801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en-GB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85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3" grpId="0" build="p"/>
      <p:bldP spid="14" grpId="0" build="p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Circuit test: L1</a:t>
            </a:r>
            <a:r>
              <a:rPr lang="en-GB" baseline="30000" dirty="0">
                <a:solidFill>
                  <a:schemeClr val="bg1"/>
                </a:solidFill>
              </a:rPr>
              <a:t>Human</a:t>
            </a:r>
            <a:r>
              <a:rPr lang="en-GB" dirty="0">
                <a:solidFill>
                  <a:schemeClr val="bg1"/>
                </a:solidFill>
              </a:rPr>
              <a:t>+L2</a:t>
            </a:r>
            <a:r>
              <a:rPr lang="en-GB" baseline="30000" dirty="0">
                <a:solidFill>
                  <a:schemeClr val="bg1"/>
                </a:solidFill>
              </a:rPr>
              <a:t>ADAS</a:t>
            </a:r>
            <a:r>
              <a:rPr lang="en-GB" dirty="0">
                <a:solidFill>
                  <a:schemeClr val="bg1"/>
                </a:solidFill>
              </a:rPr>
              <a:t>+4 participants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895077"/>
            <a:ext cx="6450932" cy="48023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8" b="-5941"/>
          <a:stretch/>
        </p:blipFill>
        <p:spPr>
          <a:xfrm flipH="1">
            <a:off x="7221996" y="2257175"/>
            <a:ext cx="4447604" cy="490865"/>
          </a:xfrm>
          <a:prstGeom prst="rect">
            <a:avLst/>
          </a:prstGeom>
        </p:spPr>
      </p:pic>
      <p:sp>
        <p:nvSpPr>
          <p:cNvPr id="8" name="Flecha curvada hacia abajo 7"/>
          <p:cNvSpPr/>
          <p:nvPr/>
        </p:nvSpPr>
        <p:spPr>
          <a:xfrm flipH="1">
            <a:off x="4387664" y="1559020"/>
            <a:ext cx="2710172" cy="1138128"/>
          </a:xfrm>
          <a:prstGeom prst="curvedDownArrow">
            <a:avLst>
              <a:gd name="adj1" fmla="val 25000"/>
              <a:gd name="adj2" fmla="val 465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7" b="-5259"/>
          <a:stretch/>
        </p:blipFill>
        <p:spPr>
          <a:xfrm flipH="1">
            <a:off x="7221996" y="2257175"/>
            <a:ext cx="541524" cy="4877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7" b="-5259"/>
          <a:stretch/>
        </p:blipFill>
        <p:spPr>
          <a:xfrm flipH="1">
            <a:off x="8013088" y="2253840"/>
            <a:ext cx="541524" cy="4877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7" b="-5259"/>
          <a:stretch/>
        </p:blipFill>
        <p:spPr>
          <a:xfrm flipH="1">
            <a:off x="8804180" y="2253839"/>
            <a:ext cx="541524" cy="48770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 rot="5400000">
            <a:off x="5473235" y="4509279"/>
            <a:ext cx="408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Leader Human –stops and goes</a:t>
            </a:r>
          </a:p>
        </p:txBody>
      </p:sp>
      <p:sp>
        <p:nvSpPr>
          <p:cNvPr id="14" name="CuadroTexto 13"/>
          <p:cNvSpPr txBox="1"/>
          <p:nvPr/>
        </p:nvSpPr>
        <p:spPr>
          <a:xfrm rot="5400000">
            <a:off x="6346296" y="4437209"/>
            <a:ext cx="385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Leader ADAS –stops and goes</a:t>
            </a:r>
          </a:p>
        </p:txBody>
      </p:sp>
      <p:sp>
        <p:nvSpPr>
          <p:cNvPr id="15" name="CuadroTexto 14"/>
          <p:cNvSpPr txBox="1"/>
          <p:nvPr/>
        </p:nvSpPr>
        <p:spPr>
          <a:xfrm rot="5400000">
            <a:off x="7011814" y="4515915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Participant: </a:t>
            </a:r>
            <a:r>
              <a:rPr lang="en-GB" sz="2400" dirty="0">
                <a:solidFill>
                  <a:srgbClr val="FFFF00"/>
                </a:solidFill>
              </a:rPr>
              <a:t>the critical</a:t>
            </a:r>
            <a:r>
              <a:rPr lang="en-GB" sz="2400" dirty="0">
                <a:solidFill>
                  <a:schemeClr val="bg1"/>
                </a:solidFill>
              </a:rPr>
              <a:t> follower</a:t>
            </a:r>
          </a:p>
        </p:txBody>
      </p:sp>
      <p:sp>
        <p:nvSpPr>
          <p:cNvPr id="16" name="CuadroTexto 15"/>
          <p:cNvSpPr txBox="1"/>
          <p:nvPr/>
        </p:nvSpPr>
        <p:spPr>
          <a:xfrm rot="5400000">
            <a:off x="8247962" y="4079594"/>
            <a:ext cx="3204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Participant: the follower</a:t>
            </a:r>
          </a:p>
        </p:txBody>
      </p:sp>
      <p:sp>
        <p:nvSpPr>
          <p:cNvPr id="17" name="CuadroTexto 16"/>
          <p:cNvSpPr txBox="1"/>
          <p:nvPr/>
        </p:nvSpPr>
        <p:spPr>
          <a:xfrm rot="5400000">
            <a:off x="9001286" y="4043387"/>
            <a:ext cx="3274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Participant: the follower</a:t>
            </a:r>
          </a:p>
        </p:txBody>
      </p:sp>
      <p:sp>
        <p:nvSpPr>
          <p:cNvPr id="18" name="CuadroTexto 17"/>
          <p:cNvSpPr txBox="1"/>
          <p:nvPr/>
        </p:nvSpPr>
        <p:spPr>
          <a:xfrm rot="5400000">
            <a:off x="9836726" y="4059524"/>
            <a:ext cx="3204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Participant: the follower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654841" y="2563374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3.3 km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320136" y="169068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8132106" y="16965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8924194" y="16881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9696400" y="168023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10488488" y="16881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1280576" y="16881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8918888" y="1673735"/>
            <a:ext cx="2750712" cy="432048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Conector recto de flecha 27"/>
          <p:cNvCxnSpPr/>
          <p:nvPr/>
        </p:nvCxnSpPr>
        <p:spPr>
          <a:xfrm flipH="1" flipV="1">
            <a:off x="3575720" y="2105783"/>
            <a:ext cx="811944" cy="2430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rma libre 28"/>
          <p:cNvSpPr/>
          <p:nvPr/>
        </p:nvSpPr>
        <p:spPr>
          <a:xfrm>
            <a:off x="1071975" y="2120900"/>
            <a:ext cx="845725" cy="647700"/>
          </a:xfrm>
          <a:custGeom>
            <a:avLst/>
            <a:gdLst>
              <a:gd name="connsiteX0" fmla="*/ 845725 w 845725"/>
              <a:gd name="connsiteY0" fmla="*/ 0 h 647700"/>
              <a:gd name="connsiteX1" fmla="*/ 58325 w 845725"/>
              <a:gd name="connsiteY1" fmla="*/ 139700 h 647700"/>
              <a:gd name="connsiteX2" fmla="*/ 58325 w 845725"/>
              <a:gd name="connsiteY2" fmla="*/ 647700 h 647700"/>
              <a:gd name="connsiteX3" fmla="*/ 58325 w 845725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725" h="647700">
                <a:moveTo>
                  <a:pt x="845725" y="0"/>
                </a:moveTo>
                <a:cubicBezTo>
                  <a:pt x="517641" y="15875"/>
                  <a:pt x="189558" y="31750"/>
                  <a:pt x="58325" y="139700"/>
                </a:cubicBezTo>
                <a:cubicBezTo>
                  <a:pt x="-72908" y="247650"/>
                  <a:pt x="58325" y="647700"/>
                  <a:pt x="58325" y="647700"/>
                </a:cubicBezTo>
                <a:lnTo>
                  <a:pt x="58325" y="64770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orma libre 30"/>
          <p:cNvSpPr/>
          <p:nvPr/>
        </p:nvSpPr>
        <p:spPr>
          <a:xfrm>
            <a:off x="1262861" y="4267200"/>
            <a:ext cx="680239" cy="787400"/>
          </a:xfrm>
          <a:custGeom>
            <a:avLst/>
            <a:gdLst>
              <a:gd name="connsiteX0" fmla="*/ 7139 w 680239"/>
              <a:gd name="connsiteY0" fmla="*/ 0 h 787400"/>
              <a:gd name="connsiteX1" fmla="*/ 96039 w 680239"/>
              <a:gd name="connsiteY1" fmla="*/ 431800 h 787400"/>
              <a:gd name="connsiteX2" fmla="*/ 680239 w 680239"/>
              <a:gd name="connsiteY2" fmla="*/ 787400 h 787400"/>
              <a:gd name="connsiteX3" fmla="*/ 680239 w 680239"/>
              <a:gd name="connsiteY3" fmla="*/ 787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239" h="787400">
                <a:moveTo>
                  <a:pt x="7139" y="0"/>
                </a:moveTo>
                <a:cubicBezTo>
                  <a:pt x="-4503" y="150283"/>
                  <a:pt x="-16144" y="300567"/>
                  <a:pt x="96039" y="431800"/>
                </a:cubicBezTo>
                <a:cubicBezTo>
                  <a:pt x="208222" y="563033"/>
                  <a:pt x="680239" y="787400"/>
                  <a:pt x="680239" y="787400"/>
                </a:cubicBezTo>
                <a:lnTo>
                  <a:pt x="680239" y="78740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orma libre 31"/>
          <p:cNvSpPr/>
          <p:nvPr/>
        </p:nvSpPr>
        <p:spPr>
          <a:xfrm>
            <a:off x="2933700" y="5486400"/>
            <a:ext cx="1143000" cy="711514"/>
          </a:xfrm>
          <a:custGeom>
            <a:avLst/>
            <a:gdLst>
              <a:gd name="connsiteX0" fmla="*/ 0 w 1143000"/>
              <a:gd name="connsiteY0" fmla="*/ 0 h 711514"/>
              <a:gd name="connsiteX1" fmla="*/ 368300 w 1143000"/>
              <a:gd name="connsiteY1" fmla="*/ 215900 h 711514"/>
              <a:gd name="connsiteX2" fmla="*/ 292100 w 1143000"/>
              <a:gd name="connsiteY2" fmla="*/ 698500 h 711514"/>
              <a:gd name="connsiteX3" fmla="*/ 1143000 w 1143000"/>
              <a:gd name="connsiteY3" fmla="*/ 584200 h 711514"/>
              <a:gd name="connsiteX4" fmla="*/ 1143000 w 1143000"/>
              <a:gd name="connsiteY4" fmla="*/ 584200 h 71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711514">
                <a:moveTo>
                  <a:pt x="0" y="0"/>
                </a:moveTo>
                <a:cubicBezTo>
                  <a:pt x="159808" y="49741"/>
                  <a:pt x="319617" y="99483"/>
                  <a:pt x="368300" y="215900"/>
                </a:cubicBezTo>
                <a:cubicBezTo>
                  <a:pt x="416983" y="332317"/>
                  <a:pt x="162983" y="637117"/>
                  <a:pt x="292100" y="698500"/>
                </a:cubicBezTo>
                <a:cubicBezTo>
                  <a:pt x="421217" y="759883"/>
                  <a:pt x="1143000" y="584200"/>
                  <a:pt x="1143000" y="584200"/>
                </a:cubicBezTo>
                <a:lnTo>
                  <a:pt x="1143000" y="58420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orma libre 32"/>
          <p:cNvSpPr/>
          <p:nvPr/>
        </p:nvSpPr>
        <p:spPr>
          <a:xfrm>
            <a:off x="6057900" y="3771900"/>
            <a:ext cx="447232" cy="939800"/>
          </a:xfrm>
          <a:custGeom>
            <a:avLst/>
            <a:gdLst>
              <a:gd name="connsiteX0" fmla="*/ 0 w 447232"/>
              <a:gd name="connsiteY0" fmla="*/ 939800 h 939800"/>
              <a:gd name="connsiteX1" fmla="*/ 381000 w 447232"/>
              <a:gd name="connsiteY1" fmla="*/ 520700 h 939800"/>
              <a:gd name="connsiteX2" fmla="*/ 444500 w 447232"/>
              <a:gd name="connsiteY2" fmla="*/ 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232" h="939800">
                <a:moveTo>
                  <a:pt x="0" y="939800"/>
                </a:moveTo>
                <a:cubicBezTo>
                  <a:pt x="153458" y="808566"/>
                  <a:pt x="306917" y="677333"/>
                  <a:pt x="381000" y="520700"/>
                </a:cubicBezTo>
                <a:cubicBezTo>
                  <a:pt x="455083" y="364067"/>
                  <a:pt x="449791" y="182033"/>
                  <a:pt x="44450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orma libre 33"/>
          <p:cNvSpPr/>
          <p:nvPr/>
        </p:nvSpPr>
        <p:spPr>
          <a:xfrm>
            <a:off x="5715000" y="2034310"/>
            <a:ext cx="803550" cy="708890"/>
          </a:xfrm>
          <a:custGeom>
            <a:avLst/>
            <a:gdLst>
              <a:gd name="connsiteX0" fmla="*/ 762000 w 803550"/>
              <a:gd name="connsiteY0" fmla="*/ 708890 h 708890"/>
              <a:gd name="connsiteX1" fmla="*/ 762000 w 803550"/>
              <a:gd name="connsiteY1" fmla="*/ 86590 h 708890"/>
              <a:gd name="connsiteX2" fmla="*/ 330200 w 803550"/>
              <a:gd name="connsiteY2" fmla="*/ 35790 h 708890"/>
              <a:gd name="connsiteX3" fmla="*/ 0 w 803550"/>
              <a:gd name="connsiteY3" fmla="*/ 378690 h 70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550" h="708890">
                <a:moveTo>
                  <a:pt x="762000" y="708890"/>
                </a:moveTo>
                <a:cubicBezTo>
                  <a:pt x="797983" y="453831"/>
                  <a:pt x="833967" y="198773"/>
                  <a:pt x="762000" y="86590"/>
                </a:cubicBezTo>
                <a:cubicBezTo>
                  <a:pt x="690033" y="-25593"/>
                  <a:pt x="457200" y="-12893"/>
                  <a:pt x="330200" y="35790"/>
                </a:cubicBezTo>
                <a:cubicBezTo>
                  <a:pt x="203200" y="84473"/>
                  <a:pt x="101600" y="231581"/>
                  <a:pt x="0" y="37869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691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 test: results (team 2, lap 2)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5B48C25-01C8-0AC3-B2BE-65D6EEB3E8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79580" y="1781566"/>
            <a:ext cx="3542711" cy="2319826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81A984F-6AEE-F26E-C83F-6BE7CD45FB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4817" y="4253783"/>
            <a:ext cx="3538344" cy="23169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23992" y="1751272"/>
            <a:ext cx="3544261" cy="2318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23992" y="4220512"/>
            <a:ext cx="3544261" cy="231840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379277" y="1289607"/>
            <a:ext cx="1343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PRE-TEST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124464" y="1261675"/>
            <a:ext cx="1519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POST-TEST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3352" y="2679639"/>
            <a:ext cx="1447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VEHICLE 1</a:t>
            </a:r>
          </a:p>
          <a:p>
            <a:r>
              <a:rPr lang="en-GB" sz="2400" dirty="0"/>
              <a:t>(</a:t>
            </a:r>
            <a:r>
              <a:rPr lang="en-GB" sz="2400" dirty="0" err="1"/>
              <a:t>L</a:t>
            </a:r>
            <a:r>
              <a:rPr lang="en-GB" sz="2400" baseline="30000" dirty="0" err="1"/>
              <a:t>Human</a:t>
            </a:r>
            <a:r>
              <a:rPr lang="en-GB" sz="2400" dirty="0"/>
              <a:t>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91036" y="4964213"/>
            <a:ext cx="1452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VEHICLE 3</a:t>
            </a:r>
          </a:p>
          <a:p>
            <a:r>
              <a:rPr lang="en-GB" sz="2400" dirty="0"/>
              <a:t>(</a:t>
            </a:r>
            <a:r>
              <a:rPr lang="en-GB" sz="2400" dirty="0" err="1"/>
              <a:t>P</a:t>
            </a:r>
            <a:r>
              <a:rPr lang="en-GB" sz="2400" baseline="30000" dirty="0" err="1"/>
              <a:t>Critical</a:t>
            </a:r>
            <a:r>
              <a:rPr lang="en-GB" sz="2400" dirty="0"/>
              <a:t>)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05B48C25-01C8-0AC3-B2BE-65D6EEB3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137" t="83453"/>
          <a:stretch/>
        </p:blipFill>
        <p:spPr>
          <a:xfrm>
            <a:off x="9810816" y="3220490"/>
            <a:ext cx="2128636" cy="179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5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am I here at this session?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5440" y="1600201"/>
            <a:ext cx="10526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Impact of Individuals, Family, Community, and Technology on Driving Safety and Training</a:t>
            </a:r>
            <a:endParaRPr lang="en-GB" sz="40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/>
              <p14:cNvContentPartPr/>
              <p14:nvPr/>
            </p14:nvContentPartPr>
            <p14:xfrm>
              <a:off x="3251220" y="1815060"/>
              <a:ext cx="2341080" cy="243720"/>
            </p14:xfrm>
          </p:contentPart>
        </mc:Choice>
        <mc:Fallback xmlns="">
          <p:pic>
            <p:nvPicPr>
              <p:cNvPr id="5" name="Entrada de lápiz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3340" y="1719300"/>
                <a:ext cx="243684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Entrada de lápiz 6"/>
              <p14:cNvContentPartPr/>
              <p14:nvPr/>
            </p14:nvContentPartPr>
            <p14:xfrm>
              <a:off x="4364700" y="2465940"/>
              <a:ext cx="2836080" cy="264960"/>
            </p14:xfrm>
          </p:contentPart>
        </mc:Choice>
        <mc:Fallback xmlns="">
          <p:pic>
            <p:nvPicPr>
              <p:cNvPr id="7" name="Entrada de lápiz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6820" y="2369820"/>
                <a:ext cx="2932200" cy="457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uadroTexto 8"/>
          <p:cNvSpPr txBox="1"/>
          <p:nvPr/>
        </p:nvSpPr>
        <p:spPr>
          <a:xfrm>
            <a:off x="1271464" y="3138060"/>
            <a:ext cx="95770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individual driver can transform traffic flows, traffic jams in particular (and we know how)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is a critical factor in achieving this, with each driver, with millions of drivers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key factor in changing our understanding of traffic remains education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Entrada de lápiz 9"/>
              <p14:cNvContentPartPr/>
              <p14:nvPr/>
            </p14:nvContentPartPr>
            <p14:xfrm>
              <a:off x="1126970" y="2488920"/>
              <a:ext cx="2364840" cy="279720"/>
            </p14:xfrm>
          </p:contentPart>
        </mc:Choice>
        <mc:Fallback xmlns="">
          <p:pic>
            <p:nvPicPr>
              <p:cNvPr id="10" name="Entrada de lápiz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730" y="2392800"/>
                <a:ext cx="24613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Entrada de lápiz 10"/>
              <p14:cNvContentPartPr/>
              <p14:nvPr/>
            </p14:nvContentPartPr>
            <p14:xfrm>
              <a:off x="9408368" y="721440"/>
              <a:ext cx="1593720" cy="273600"/>
            </p14:xfrm>
          </p:contentPart>
        </mc:Choice>
        <mc:Fallback xmlns="">
          <p:pic>
            <p:nvPicPr>
              <p:cNvPr id="11" name="Entrada de lápiz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60128" y="625446"/>
                <a:ext cx="1690200" cy="465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Entrada de lápiz 11"/>
              <p14:cNvContentPartPr/>
              <p14:nvPr/>
            </p14:nvContentPartPr>
            <p14:xfrm>
              <a:off x="8306340" y="2463780"/>
              <a:ext cx="1650960" cy="220680"/>
            </p14:xfrm>
          </p:contentPart>
        </mc:Choice>
        <mc:Fallback xmlns="">
          <p:pic>
            <p:nvPicPr>
              <p:cNvPr id="12" name="Entrada de lápiz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58100" y="2367660"/>
                <a:ext cx="1747080" cy="41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46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504998"/>
              </p:ext>
            </p:extLst>
          </p:nvPr>
        </p:nvGraphicFramePr>
        <p:xfrm>
          <a:off x="6384032" y="278798"/>
          <a:ext cx="5256587" cy="608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941">
                  <a:extLst>
                    <a:ext uri="{9D8B030D-6E8A-4147-A177-3AD203B41FA5}">
                      <a16:colId xmlns:a16="http://schemas.microsoft.com/office/drawing/2014/main" val="1351337358"/>
                    </a:ext>
                  </a:extLst>
                </a:gridCol>
                <a:gridCol w="750941">
                  <a:extLst>
                    <a:ext uri="{9D8B030D-6E8A-4147-A177-3AD203B41FA5}">
                      <a16:colId xmlns:a16="http://schemas.microsoft.com/office/drawing/2014/main" val="1183183873"/>
                    </a:ext>
                  </a:extLst>
                </a:gridCol>
                <a:gridCol w="750941">
                  <a:extLst>
                    <a:ext uri="{9D8B030D-6E8A-4147-A177-3AD203B41FA5}">
                      <a16:colId xmlns:a16="http://schemas.microsoft.com/office/drawing/2014/main" val="1742120569"/>
                    </a:ext>
                  </a:extLst>
                </a:gridCol>
                <a:gridCol w="750941">
                  <a:extLst>
                    <a:ext uri="{9D8B030D-6E8A-4147-A177-3AD203B41FA5}">
                      <a16:colId xmlns:a16="http://schemas.microsoft.com/office/drawing/2014/main" val="2658404058"/>
                    </a:ext>
                  </a:extLst>
                </a:gridCol>
                <a:gridCol w="750941">
                  <a:extLst>
                    <a:ext uri="{9D8B030D-6E8A-4147-A177-3AD203B41FA5}">
                      <a16:colId xmlns:a16="http://schemas.microsoft.com/office/drawing/2014/main" val="2793588940"/>
                    </a:ext>
                  </a:extLst>
                </a:gridCol>
                <a:gridCol w="750941">
                  <a:extLst>
                    <a:ext uri="{9D8B030D-6E8A-4147-A177-3AD203B41FA5}">
                      <a16:colId xmlns:a16="http://schemas.microsoft.com/office/drawing/2014/main" val="339580102"/>
                    </a:ext>
                  </a:extLst>
                </a:gridCol>
                <a:gridCol w="750941">
                  <a:extLst>
                    <a:ext uri="{9D8B030D-6E8A-4147-A177-3AD203B41FA5}">
                      <a16:colId xmlns:a16="http://schemas.microsoft.com/office/drawing/2014/main" val="922582883"/>
                    </a:ext>
                  </a:extLst>
                </a:gridCol>
              </a:tblGrid>
              <a:tr h="13758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Without Drivers 1 and 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909543934"/>
                  </a:ext>
                </a:extLst>
              </a:tr>
              <a:tr h="144831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Average Speed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Std speed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437049957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Team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Lap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Driver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Pre-test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Post-test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Pre-test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Post-test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271128384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16504685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410156580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520672120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486373752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593391862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351422966"/>
                  </a:ext>
                </a:extLst>
              </a:tr>
              <a:tr h="15207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725187492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6.9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084503278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631765347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894815901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643219074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372087693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596586913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905058741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195753459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408350636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4158065301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7.9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904025057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1271170475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928198897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096613443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565653401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7700121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932011346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447829587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8.1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2392077375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extLst>
                  <a:ext uri="{0D108BD9-81ED-4DB2-BD59-A6C34878D82A}">
                    <a16:rowId xmlns:a16="http://schemas.microsoft.com/office/drawing/2014/main" val="3398984171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Average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7.72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7.77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2.43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2.13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12971"/>
                  </a:ext>
                </a:extLst>
              </a:tr>
              <a:tr h="137589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Std dev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0.78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0.54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242" marR="7242" marT="7242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24206"/>
                  </a:ext>
                </a:extLst>
              </a:tr>
            </a:tbl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B48C25-01C8-0AC3-B2BE-65D6EEB3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137" t="83453"/>
          <a:stretch/>
        </p:blipFill>
        <p:spPr>
          <a:xfrm>
            <a:off x="2279576" y="537176"/>
            <a:ext cx="2128636" cy="17930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4" b="89796" l="3438" r="97188">
                        <a14:foregroundMark x1="92344" y1="29252" x2="92344" y2="29252"/>
                        <a14:foregroundMark x1="88906" y1="27211" x2="88906" y2="27211"/>
                        <a14:foregroundMark x1="96406" y1="32313" x2="96406" y2="32313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688" y="5013176"/>
            <a:ext cx="2400944" cy="11029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658" y="2589432"/>
            <a:ext cx="2324202" cy="1521513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81A984F-6AEE-F26E-C83F-6BE7CD45FB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4298" y="2589433"/>
            <a:ext cx="2323571" cy="1521513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>
            <a:off x="2760766" y="3107872"/>
            <a:ext cx="1137907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adroTexto 10"/>
          <p:cNvSpPr txBox="1"/>
          <p:nvPr/>
        </p:nvSpPr>
        <p:spPr>
          <a:xfrm>
            <a:off x="2271006" y="4888605"/>
            <a:ext cx="3960440" cy="1631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prstClr val="white"/>
                </a:solidFill>
                <a:latin typeface="Calibri"/>
              </a:rPr>
              <a:t>“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data obtained in the closed circuit point in the expected direction, but the sample used was small and lacked a sufficient number of 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participants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s-ES" sz="2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13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34958" y="1268760"/>
            <a:ext cx="9223932" cy="4896544"/>
          </a:xfrm>
        </p:spPr>
        <p:txBody>
          <a:bodyPr>
            <a:noAutofit/>
          </a:bodyPr>
          <a:lstStyle/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study carried out at the JRC in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Ispra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(Italy) is the first that aims to verify the short-term effects of learning DI with real cars and drivers on a closed circuit, simulating heavy traffic conditions.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the study was conducted with a small group of participants, the effects of the WDC were very similar to those obtained in previous studies with substantially larger samples.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data obtained in the closed circuit are suggestive and point in the expected direction, but the sample used was small and the participant structure lacked a sufficient number of </a:t>
            </a: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participants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strong results in terms of DI learning obtained in all studies suggest that the adaptation of this learning to real traffic conditions needs to be further and consistently explored.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162648" cy="365125"/>
          </a:xfrm>
        </p:spPr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  <a:latin typeface="Calibri"/>
              </a:rPr>
              <a:t>TRB 104th Annual Meeting, Washington, 5-9 January, 2025</a:t>
            </a:r>
            <a:endParaRPr lang="es-E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1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57"/>
    </mc:Choice>
    <mc:Fallback xmlns="">
      <p:transition spd="slow" advTm="5535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000" dirty="0"/>
              <a:t>Sugiyama, Y., Fukui, M., Kikuchi, M., </a:t>
            </a:r>
            <a:r>
              <a:rPr lang="en-GB" sz="2000" dirty="0" err="1"/>
              <a:t>Hasebe</a:t>
            </a:r>
            <a:r>
              <a:rPr lang="en-GB" sz="2000" dirty="0"/>
              <a:t>, K., Nakayama, A., Nishinari, K., </a:t>
            </a:r>
            <a:r>
              <a:rPr lang="en-GB" sz="2000" dirty="0" err="1"/>
              <a:t>Tadaki</a:t>
            </a:r>
            <a:r>
              <a:rPr lang="en-GB" sz="2000" dirty="0"/>
              <a:t>, S., &amp; Yukawa, S. (2008). Traffic jams without bottlenecks experimental – evidence for the physical mechanism of the formation of a jam. </a:t>
            </a:r>
            <a:r>
              <a:rPr lang="en-GB" sz="2000" i="1" dirty="0"/>
              <a:t>New Journal of Physics 10 </a:t>
            </a:r>
            <a:r>
              <a:rPr lang="en-GB" sz="2000" dirty="0"/>
              <a:t>(033001), pp. 1-7.</a:t>
            </a:r>
          </a:p>
          <a:p>
            <a:r>
              <a:rPr lang="en-GB" sz="2000" dirty="0"/>
              <a:t>Blanch, M.T., </a:t>
            </a:r>
            <a:r>
              <a:rPr lang="pt-BR" sz="2000" dirty="0"/>
              <a:t>Lucas-Alba, A., </a:t>
            </a:r>
            <a:r>
              <a:rPr lang="pt-BR" sz="2000" dirty="0" err="1"/>
              <a:t>Bellés</a:t>
            </a:r>
            <a:r>
              <a:rPr lang="pt-BR" sz="2000" dirty="0"/>
              <a:t>, T., </a:t>
            </a:r>
            <a:r>
              <a:rPr lang="pt-BR" sz="2000" dirty="0" err="1"/>
              <a:t>Ferruz</a:t>
            </a:r>
            <a:r>
              <a:rPr lang="pt-BR" sz="2000" dirty="0"/>
              <a:t>, A., </a:t>
            </a:r>
            <a:r>
              <a:rPr lang="pt-BR" sz="2000" dirty="0" err="1"/>
              <a:t>Melchor</a:t>
            </a:r>
            <a:r>
              <a:rPr lang="pt-BR" sz="2000" dirty="0"/>
              <a:t>, O., Delgado, L., </a:t>
            </a:r>
            <a:r>
              <a:rPr lang="pt-BR" sz="2000" dirty="0" err="1"/>
              <a:t>Ruíz</a:t>
            </a:r>
            <a:r>
              <a:rPr lang="pt-BR" sz="2000" dirty="0"/>
              <a:t>, F., </a:t>
            </a:r>
            <a:r>
              <a:rPr lang="pt-BR" sz="2000" dirty="0" err="1"/>
              <a:t>Chóliz</a:t>
            </a:r>
            <a:r>
              <a:rPr lang="pt-BR" sz="2000" dirty="0"/>
              <a:t>, M.</a:t>
            </a:r>
            <a:r>
              <a:rPr lang="en-GB" sz="2000" dirty="0"/>
              <a:t> (2018). Car following: Comparing distance-oriented vs. inertia-oriented driving techniques. </a:t>
            </a:r>
            <a:r>
              <a:rPr lang="en-GB" sz="2000" i="1" dirty="0"/>
              <a:t>Transport Policy, 67</a:t>
            </a:r>
            <a:r>
              <a:rPr lang="en-GB" sz="2000" dirty="0"/>
              <a:t>, pp. 13-22.</a:t>
            </a:r>
          </a:p>
          <a:p>
            <a:r>
              <a:rPr lang="en-GB" sz="2000" dirty="0" err="1"/>
              <a:t>Melchor</a:t>
            </a:r>
            <a:r>
              <a:rPr lang="en-GB" sz="2000" dirty="0"/>
              <a:t>, O., Lucas-Alba, A., </a:t>
            </a:r>
            <a:r>
              <a:rPr lang="en-GB" sz="2000" dirty="0" err="1"/>
              <a:t>Ferruz</a:t>
            </a:r>
            <a:r>
              <a:rPr lang="en-GB" sz="2000" dirty="0"/>
              <a:t>, A.M., Blanch, M.T., &amp; Martin-</a:t>
            </a:r>
            <a:r>
              <a:rPr lang="en-GB" sz="2000" dirty="0" err="1"/>
              <a:t>Albó</a:t>
            </a:r>
            <a:r>
              <a:rPr lang="en-GB" sz="2000" dirty="0"/>
              <a:t>, J. (2018). The WaveDriving Course. </a:t>
            </a:r>
            <a:r>
              <a:rPr lang="en-GB" sz="2000" i="1" dirty="0"/>
              <a:t> Transportation Research Procedia 33</a:t>
            </a:r>
            <a:r>
              <a:rPr lang="en-GB" sz="2000" dirty="0"/>
              <a:t>, pp. 179-186.</a:t>
            </a:r>
          </a:p>
          <a:p>
            <a:r>
              <a:rPr lang="en-GB" sz="2000" dirty="0"/>
              <a:t>Lucas-Alba, A., </a:t>
            </a:r>
            <a:r>
              <a:rPr lang="en-GB" sz="2000" dirty="0" err="1"/>
              <a:t>Melchor</a:t>
            </a:r>
            <a:r>
              <a:rPr lang="en-GB" sz="2000" dirty="0"/>
              <a:t>, O.M., Hernando, A., </a:t>
            </a:r>
            <a:r>
              <a:rPr lang="en-GB" sz="2000" dirty="0" err="1"/>
              <a:t>Fernández</a:t>
            </a:r>
            <a:r>
              <a:rPr lang="en-GB" sz="2000" dirty="0"/>
              <a:t>-Martín, A., Blanch, M.T., </a:t>
            </a:r>
            <a:r>
              <a:rPr lang="en-GB" sz="2000" dirty="0" err="1"/>
              <a:t>Lombas</a:t>
            </a:r>
            <a:r>
              <a:rPr lang="en-GB" sz="2000" dirty="0"/>
              <a:t>, A.S. (2020). Distressed in the queue? Psychophysiological and </a:t>
            </a:r>
            <a:r>
              <a:rPr lang="en-GB" sz="2000" dirty="0" err="1"/>
              <a:t>behavioral</a:t>
            </a:r>
            <a:r>
              <a:rPr lang="en-GB" sz="2000" dirty="0"/>
              <a:t> evidence for two alternative car-following techniques. </a:t>
            </a:r>
            <a:r>
              <a:rPr lang="en-GB" sz="2000" i="1" dirty="0"/>
              <a:t>Transportation Research Part F: Psychology and Behaviour 74</a:t>
            </a:r>
            <a:r>
              <a:rPr lang="en-GB" sz="2000" dirty="0"/>
              <a:t>, pp. 418-432.</a:t>
            </a:r>
          </a:p>
          <a:p>
            <a:r>
              <a:rPr lang="en-GB" sz="2000" dirty="0"/>
              <a:t>Lucas-Alba, A., Levy, S., </a:t>
            </a:r>
            <a:r>
              <a:rPr lang="en-GB" sz="2000" dirty="0" err="1"/>
              <a:t>Melchor</a:t>
            </a:r>
            <a:r>
              <a:rPr lang="en-GB" sz="2000" dirty="0"/>
              <a:t>, O., </a:t>
            </a:r>
            <a:r>
              <a:rPr lang="en-GB" sz="2000" dirty="0" err="1"/>
              <a:t>Zarzoso</a:t>
            </a:r>
            <a:r>
              <a:rPr lang="en-GB" sz="2000" dirty="0"/>
              <a:t>, A., Blanch, M.T., </a:t>
            </a:r>
            <a:r>
              <a:rPr lang="en-GB" sz="2000" dirty="0" err="1"/>
              <a:t>Lombas</a:t>
            </a:r>
            <a:r>
              <a:rPr lang="en-GB" sz="2000" dirty="0"/>
              <a:t>, A.S. (2022). Learning an Alternative Car-Following Technique to Avoid Congestion with an Instructional Driving Simulator. </a:t>
            </a:r>
            <a:r>
              <a:rPr lang="en-GB" sz="2000" i="1" dirty="0"/>
              <a:t>IEEE Transactions on Learning Technologies 13</a:t>
            </a:r>
            <a:r>
              <a:rPr lang="en-GB" sz="2000" dirty="0"/>
              <a:t>, pp. 1-13.</a:t>
            </a:r>
          </a:p>
          <a:p>
            <a:r>
              <a:rPr lang="en-GB" sz="2000" dirty="0"/>
              <a:t>Tenenboim, E., </a:t>
            </a:r>
            <a:r>
              <a:rPr lang="pt-BR" sz="2000" dirty="0"/>
              <a:t>Lucas-Alba, A., </a:t>
            </a:r>
            <a:r>
              <a:rPr lang="pt-BR" sz="2000" dirty="0" err="1"/>
              <a:t>Melchor</a:t>
            </a:r>
            <a:r>
              <a:rPr lang="pt-BR" sz="2000" dirty="0"/>
              <a:t>, M. O., </a:t>
            </a:r>
            <a:r>
              <a:rPr lang="pt-BR" sz="2000" dirty="0" err="1"/>
              <a:t>Bekhor</a:t>
            </a:r>
            <a:r>
              <a:rPr lang="pt-BR" sz="2000" dirty="0"/>
              <a:t>, S., Toledo, T.</a:t>
            </a:r>
            <a:r>
              <a:rPr lang="en-GB" sz="2000" dirty="0"/>
              <a:t> (2022). Car following with an inertia-oriented driving technique: A driving simulator experiment. </a:t>
            </a:r>
            <a:r>
              <a:rPr lang="en-GB" sz="2000" i="1" dirty="0"/>
              <a:t>Transportation Research Part F: Psychology and Behaviour 89</a:t>
            </a:r>
            <a:r>
              <a:rPr lang="en-GB" sz="2000" dirty="0"/>
              <a:t>, pp. 72-83.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tint val="75000"/>
                  </a:prstClr>
                </a:solidFill>
              </a:rPr>
              <a:t>TRB 104th Annual Meeting, Washington, 5-9 January, 2025</a:t>
            </a: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64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Many thanks for your attention!</a:t>
            </a:r>
          </a:p>
        </p:txBody>
      </p:sp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lucalba@unizar.es</a:t>
            </a:r>
          </a:p>
          <a:p>
            <a:r>
              <a:rPr lang="en-US" dirty="0"/>
              <a:t>oscar.melchor@impactware.com 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234656" cy="365125"/>
          </a:xfrm>
        </p:spPr>
        <p:txBody>
          <a:bodyPr/>
          <a:lstStyle/>
          <a:p>
            <a:r>
              <a:rPr lang="en-GB"/>
              <a:t>TRB 104th Annual Meeting, Washington, 5-9 January,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25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"/>
    </mc:Choice>
    <mc:Fallback xmlns="">
      <p:transition spd="slow" advTm="48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Contents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83432" y="1600201"/>
            <a:ext cx="10598968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to keep Distance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to keep Inertia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Previous studies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present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noProof="0" dirty="0"/>
              <a:t>References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018632" cy="365125"/>
          </a:xfrm>
        </p:spPr>
        <p:txBody>
          <a:bodyPr/>
          <a:lstStyle/>
          <a:p>
            <a:r>
              <a:rPr lang="en-GB"/>
              <a:t>TRB 104th Annual Meeting, Washington, 5-9 January, 2025</a:t>
            </a:r>
            <a:endParaRPr lang="es-ES" dirty="0"/>
          </a:p>
        </p:txBody>
      </p:sp>
      <p:sp>
        <p:nvSpPr>
          <p:cNvPr id="5" name="Flecha curvada hacia la izquierda 4"/>
          <p:cNvSpPr/>
          <p:nvPr/>
        </p:nvSpPr>
        <p:spPr>
          <a:xfrm>
            <a:off x="7248128" y="2420888"/>
            <a:ext cx="1152128" cy="1008112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8"/>
    </mc:Choice>
    <mc:Fallback xmlns="">
      <p:transition spd="slow" advTm="1805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In 2008 Sugiyama et al., showed in </a:t>
            </a:r>
            <a:r>
              <a:rPr lang="en-GB" b="1" dirty="0"/>
              <a:t>Nagoya </a:t>
            </a:r>
            <a:r>
              <a:rPr lang="en-GB" dirty="0"/>
              <a:t>that traffic jams can be reproduced artificially. This paradigm has been replicated many times.</a:t>
            </a:r>
          </a:p>
          <a:p>
            <a:r>
              <a:rPr lang="en-GB" dirty="0"/>
              <a:t>In 2018 and 2020 some of us showed that drivers do, as in Nagoya, </a:t>
            </a:r>
            <a:r>
              <a:rPr lang="en-GB" b="1" dirty="0"/>
              <a:t>Drive to keep Distance (DD),</a:t>
            </a:r>
            <a:r>
              <a:rPr lang="en-GB" dirty="0"/>
              <a:t> but that, after following simple instructions, they can also </a:t>
            </a:r>
            <a:r>
              <a:rPr lang="en-GB" b="1" dirty="0"/>
              <a:t>Drive to keep Inertia (DI)</a:t>
            </a:r>
            <a:r>
              <a:rPr lang="en-GB" dirty="0"/>
              <a:t>.</a:t>
            </a:r>
          </a:p>
          <a:p>
            <a:r>
              <a:rPr lang="en-GB" dirty="0"/>
              <a:t>In 2018 and 2022 we published our first results showing that drivers could learn DI and understand why traffic jams happen by following the </a:t>
            </a:r>
            <a:r>
              <a:rPr lang="en-GB" b="1" dirty="0"/>
              <a:t>WaveDriving Course</a:t>
            </a:r>
            <a:r>
              <a:rPr lang="en-GB" dirty="0"/>
              <a:t>. </a:t>
            </a:r>
          </a:p>
          <a:p>
            <a:r>
              <a:rPr lang="en-GB" dirty="0"/>
              <a:t>DD and DI are completely different car following techniques. DD adds waves and increases traffic disturbances. DI compensates waves and reduces traffic disturbances.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750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Driving to keep Distance (DD)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10" name="Marcador de contenido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This is Driving to keep Distance</a:t>
            </a:r>
          </a:p>
          <a:p>
            <a:r>
              <a:rPr lang="en-GB" dirty="0">
                <a:solidFill>
                  <a:schemeClr val="bg1"/>
                </a:solidFill>
              </a:rPr>
              <a:t>The great majority of the 1.2 billion drivers around the world have learned this car-following strategy in driving schools: DD is the default car-following technique</a:t>
            </a:r>
          </a:p>
          <a:p>
            <a:r>
              <a:rPr lang="en-GB" dirty="0">
                <a:solidFill>
                  <a:schemeClr val="bg1"/>
                </a:solidFill>
              </a:rPr>
              <a:t>DD both promote and worsen traffic congestions</a:t>
            </a:r>
          </a:p>
          <a:p>
            <a:r>
              <a:rPr lang="en-GB" dirty="0">
                <a:solidFill>
                  <a:schemeClr val="bg1"/>
                </a:solidFill>
              </a:rPr>
              <a:t>However, is DD a traffic invariance? No, it isn’t</a:t>
            </a:r>
          </a:p>
        </p:txBody>
      </p:sp>
      <p:pic>
        <p:nvPicPr>
          <p:cNvPr id="11" name="Conducción CD x300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477" t="7773" r="5582" b="3615"/>
          <a:stretch/>
        </p:blipFill>
        <p:spPr>
          <a:xfrm>
            <a:off x="6456040" y="1870075"/>
            <a:ext cx="5012784" cy="4151213"/>
          </a:xfrm>
        </p:spPr>
      </p:pic>
    </p:spTree>
    <p:extLst>
      <p:ext uri="{BB962C8B-B14F-4D97-AF65-F5344CB8AC3E}">
        <p14:creationId xmlns:p14="http://schemas.microsoft.com/office/powerpoint/2010/main" val="2162549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Driving to keep Distance portrayed</a:t>
            </a:r>
            <a:br>
              <a:rPr lang="en-GB" dirty="0"/>
            </a:br>
            <a:r>
              <a:rPr lang="en-GB" dirty="0"/>
              <a:t>(in 6 “electro-car-diagrams”)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9557" r="5056" b="37122"/>
          <a:stretch/>
        </p:blipFill>
        <p:spPr>
          <a:xfrm>
            <a:off x="407402" y="2420888"/>
            <a:ext cx="11377195" cy="3754474"/>
          </a:xfr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9330" y="1868728"/>
            <a:ext cx="11280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Pre-test, before taking the WaveDriving Course: </a:t>
            </a:r>
            <a:r>
              <a:rPr lang="en-GB" sz="2400" dirty="0">
                <a:solidFill>
                  <a:srgbClr val="FFFF00"/>
                </a:solidFill>
              </a:rPr>
              <a:t>the default car-following technique is DD</a:t>
            </a:r>
          </a:p>
        </p:txBody>
      </p:sp>
    </p:spTree>
    <p:extLst>
      <p:ext uri="{BB962C8B-B14F-4D97-AF65-F5344CB8AC3E}">
        <p14:creationId xmlns:p14="http://schemas.microsoft.com/office/powerpoint/2010/main" val="140205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Driving to keep Inertia (DI)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TRB 104th Annual Meeting, Washington, 5-9 January, 2025</a:t>
            </a:r>
            <a:endParaRPr lang="es-ES"/>
          </a:p>
        </p:txBody>
      </p:sp>
      <p:sp>
        <p:nvSpPr>
          <p:cNvPr id="10" name="Marcador de contenido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This is Driving to keep Inertia</a:t>
            </a:r>
          </a:p>
          <a:p>
            <a:r>
              <a:rPr lang="en-GB" dirty="0">
                <a:solidFill>
                  <a:schemeClr val="bg1"/>
                </a:solidFill>
              </a:rPr>
              <a:t>DI is not yet learned in driving schools, nor is the default car-following technique</a:t>
            </a:r>
          </a:p>
          <a:p>
            <a:r>
              <a:rPr lang="en-GB" dirty="0">
                <a:solidFill>
                  <a:schemeClr val="bg1"/>
                </a:solidFill>
              </a:rPr>
              <a:t>However drivers can exhibit DI if we simply ask them to drive in a certain way. Drivers can also learn DI following the WaveDriving Course</a:t>
            </a:r>
          </a:p>
          <a:p>
            <a:r>
              <a:rPr lang="en-GB" dirty="0">
                <a:solidFill>
                  <a:schemeClr val="bg1"/>
                </a:solidFill>
              </a:rPr>
              <a:t>DI drivers reduce speed variance, are safer, stabilize followers behind and save petrol</a:t>
            </a:r>
          </a:p>
        </p:txBody>
      </p:sp>
      <p:pic>
        <p:nvPicPr>
          <p:cNvPr id="8" name="Conducción CI x300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688" t="11550" r="7263" b="3402"/>
          <a:stretch/>
        </p:blipFill>
        <p:spPr>
          <a:xfrm>
            <a:off x="6172200" y="1825624"/>
            <a:ext cx="5181600" cy="39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8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Driving to keep Inertia portrayed</a:t>
            </a:r>
            <a:br>
              <a:rPr lang="en-GB" dirty="0"/>
            </a:br>
            <a:r>
              <a:rPr lang="en-GB" dirty="0"/>
              <a:t>(in 6 “electro-car-diagrams”)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9716" r="4466" b="37109"/>
          <a:stretch/>
        </p:blipFill>
        <p:spPr>
          <a:xfrm>
            <a:off x="489330" y="2446994"/>
            <a:ext cx="11264326" cy="37548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89330" y="1868728"/>
            <a:ext cx="11564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Post-test, after taking the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WaveDriving Course</a:t>
            </a:r>
            <a:r>
              <a:rPr lang="en-GB" sz="2400" dirty="0"/>
              <a:t>: </a:t>
            </a:r>
            <a:r>
              <a:rPr lang="en-GB" sz="2400" dirty="0">
                <a:solidFill>
                  <a:srgbClr val="FFFF00"/>
                </a:solidFill>
              </a:rPr>
              <a:t>the adopted* car-following technique is DI</a:t>
            </a:r>
          </a:p>
        </p:txBody>
      </p:sp>
    </p:spTree>
    <p:extLst>
      <p:ext uri="{BB962C8B-B14F-4D97-AF65-F5344CB8AC3E}">
        <p14:creationId xmlns:p14="http://schemas.microsoft.com/office/powerpoint/2010/main" val="67558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9716" r="4466" b="37109"/>
          <a:stretch/>
        </p:blipFill>
        <p:spPr>
          <a:xfrm>
            <a:off x="489330" y="2446994"/>
            <a:ext cx="11264326" cy="3754800"/>
          </a:xfrm>
          <a:prstGeom prst="rect">
            <a:avLst/>
          </a:prstGeom>
        </p:spPr>
      </p:pic>
      <p:pic>
        <p:nvPicPr>
          <p:cNvPr id="7" name="Marcador de contenido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r="2905" b="34375"/>
          <a:stretch/>
        </p:blipFill>
        <p:spPr>
          <a:xfrm>
            <a:off x="219625" y="1791670"/>
            <a:ext cx="11737304" cy="45365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DD</a:t>
            </a:r>
            <a:r>
              <a:rPr lang="en-GB" dirty="0"/>
              <a:t> and </a:t>
            </a:r>
            <a:r>
              <a:rPr lang="en-GB" dirty="0">
                <a:solidFill>
                  <a:srgbClr val="FFFF00"/>
                </a:solidFill>
              </a:rPr>
              <a:t>DI</a:t>
            </a:r>
            <a:r>
              <a:rPr lang="en-GB" dirty="0"/>
              <a:t> Electro-Car-Diagrams compared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TRB 104th Annual Meeting, Washington, 5-9 January, 2025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430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4.8"/>
</p:tagLst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16395</TotalTime>
  <Words>2848</Words>
  <Application>Microsoft Office PowerPoint</Application>
  <PresentationFormat>Panorámica</PresentationFormat>
  <Paragraphs>464</Paragraphs>
  <Slides>23</Slides>
  <Notes>13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Agency FB</vt:lpstr>
      <vt:lpstr>Aptos Narrow</vt:lpstr>
      <vt:lpstr>Arial</vt:lpstr>
      <vt:lpstr>Calibri</vt:lpstr>
      <vt:lpstr>Calibri Light</vt:lpstr>
      <vt:lpstr>Leelawadee</vt:lpstr>
      <vt:lpstr>Wingdings</vt:lpstr>
      <vt:lpstr>Tema de Office</vt:lpstr>
      <vt:lpstr>Diseño personalizado</vt:lpstr>
      <vt:lpstr>1_Tema de Office</vt:lpstr>
      <vt:lpstr>5_Tema de Office</vt:lpstr>
      <vt:lpstr>2_Tema de Office</vt:lpstr>
      <vt:lpstr>Effects of the WaveDriving Course on Car Following: a before-and-after Study in a Closed Circuit</vt:lpstr>
      <vt:lpstr>Why am I here at this session?</vt:lpstr>
      <vt:lpstr>Contents </vt:lpstr>
      <vt:lpstr>Background </vt:lpstr>
      <vt:lpstr>Driving to keep Distance (DD)</vt:lpstr>
      <vt:lpstr>Driving to keep Distance portrayed (in 6 “electro-car-diagrams”)</vt:lpstr>
      <vt:lpstr>Driving to keep Inertia (DI)</vt:lpstr>
      <vt:lpstr>Driving to keep Inertia portrayed (in 6 “electro-car-diagrams”)</vt:lpstr>
      <vt:lpstr>DD and DI Electro-Car-Diagrams compared</vt:lpstr>
      <vt:lpstr>Previous studies (TRB 19-04964)</vt:lpstr>
      <vt:lpstr>TRB 19-04964  Main results: performance</vt:lpstr>
      <vt:lpstr>Previous studies (TRB 23-01108)</vt:lpstr>
      <vt:lpstr>Presentación de PowerPoint</vt:lpstr>
      <vt:lpstr>Presentación de PowerPoint</vt:lpstr>
      <vt:lpstr>Summary of results</vt:lpstr>
      <vt:lpstr>TRB-25-01269: the present study</vt:lpstr>
      <vt:lpstr>WaveDriving Course: Results (N = 11)</vt:lpstr>
      <vt:lpstr>Circuit test: L1Human+L2ADAS+4 participants </vt:lpstr>
      <vt:lpstr>Circuit test: results (team 2, lap 2)</vt:lpstr>
      <vt:lpstr>Presentación de PowerPoint</vt:lpstr>
      <vt:lpstr>Conclusions </vt:lpstr>
      <vt:lpstr>References</vt:lpstr>
      <vt:lpstr>Many 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driving that avoids traffic jams</dc:title>
  <dc:creator>lucalba</dc:creator>
  <cp:lastModifiedBy>Aibf Online</cp:lastModifiedBy>
  <cp:revision>407</cp:revision>
  <cp:lastPrinted>2023-01-09T22:57:40Z</cp:lastPrinted>
  <dcterms:created xsi:type="dcterms:W3CDTF">2018-08-20T11:19:12Z</dcterms:created>
  <dcterms:modified xsi:type="dcterms:W3CDTF">2025-02-18T09:15:52Z</dcterms:modified>
</cp:coreProperties>
</file>