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23"/>
  </p:notesMasterIdLst>
  <p:sldIdLst>
    <p:sldId id="299" r:id="rId2"/>
    <p:sldId id="314" r:id="rId3"/>
    <p:sldId id="304" r:id="rId4"/>
    <p:sldId id="315" r:id="rId5"/>
    <p:sldId id="2147307724" r:id="rId6"/>
    <p:sldId id="316" r:id="rId7"/>
    <p:sldId id="2147307725" r:id="rId8"/>
    <p:sldId id="317" r:id="rId9"/>
    <p:sldId id="2147307726" r:id="rId10"/>
    <p:sldId id="2147307728" r:id="rId11"/>
    <p:sldId id="2147307711" r:id="rId12"/>
    <p:sldId id="2147307710" r:id="rId13"/>
    <p:sldId id="2147307702" r:id="rId14"/>
    <p:sldId id="2147307703" r:id="rId15"/>
    <p:sldId id="2147307713" r:id="rId16"/>
    <p:sldId id="2147307716" r:id="rId17"/>
    <p:sldId id="2147307714" r:id="rId18"/>
    <p:sldId id="2147307712" r:id="rId19"/>
    <p:sldId id="2147307727" r:id="rId20"/>
    <p:sldId id="2147307721" r:id="rId21"/>
    <p:sldId id="214730772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08D"/>
    <a:srgbClr val="E7AE15"/>
    <a:srgbClr val="CDDAE7"/>
    <a:srgbClr val="FAEED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2A07C-7637-4F5B-92EF-0E1F0F58F9FF}" v="6" dt="2024-01-24T08:45:13.4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52" autoAdjust="0"/>
  </p:normalViewPr>
  <p:slideViewPr>
    <p:cSldViewPr snapToGrid="0">
      <p:cViewPr varScale="1">
        <p:scale>
          <a:sx n="83" d="100"/>
          <a:sy n="83" d="100"/>
        </p:scale>
        <p:origin x="658" y="72"/>
      </p:cViewPr>
      <p:guideLst>
        <p:guide orient="horz" pos="234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5B892-FA88-4B0C-BB5D-3D72D9F92F98}" type="datetimeFigureOut">
              <a:rPr lang="nl-BE" smtClean="0"/>
              <a:t>11/03/2025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85F1A-0B0D-4280-A7AC-5A5DD21E620D}" type="slidenum">
              <a:rPr lang="nl-BE" smtClean="0"/>
              <a:t>‹nr.›</a:t>
            </a:fld>
            <a:endParaRPr lang="nl-BE"/>
          </a:p>
        </p:txBody>
      </p:sp>
    </p:spTree>
    <p:extLst>
      <p:ext uri="{BB962C8B-B14F-4D97-AF65-F5344CB8AC3E}">
        <p14:creationId xmlns:p14="http://schemas.microsoft.com/office/powerpoint/2010/main" val="13755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Ouders van Verongelukte Kinderen-SAVE</a:t>
            </a:r>
          </a:p>
          <a:p>
            <a:r>
              <a:rPr lang="nl-BE" dirty="0"/>
              <a:t>Parents </a:t>
            </a:r>
            <a:r>
              <a:rPr lang="nl-BE" dirty="0" err="1"/>
              <a:t>d’Enfants</a:t>
            </a:r>
            <a:r>
              <a:rPr lang="nl-BE" dirty="0"/>
              <a:t> </a:t>
            </a:r>
            <a:r>
              <a:rPr lang="nl-BE" dirty="0" err="1"/>
              <a:t>Victimes</a:t>
            </a:r>
            <a:r>
              <a:rPr lang="nl-BE" dirty="0"/>
              <a:t> de la Route-SAVE</a:t>
            </a:r>
          </a:p>
          <a:p>
            <a:endParaRPr lang="nl-BE" dirty="0"/>
          </a:p>
        </p:txBody>
      </p:sp>
      <p:sp>
        <p:nvSpPr>
          <p:cNvPr id="4" name="Tijdelijke aanduiding voor voettekst 3"/>
          <p:cNvSpPr>
            <a:spLocks noGrp="1"/>
          </p:cNvSpPr>
          <p:nvPr>
            <p:ph type="ftr" sz="quarter" idx="4"/>
          </p:nvPr>
        </p:nvSpPr>
        <p:spPr/>
        <p:txBody>
          <a:bodyPr/>
          <a:lstStyle/>
          <a:p>
            <a:r>
              <a:rPr lang="nl-BE"/>
              <a:t>OVK-SAVE</a:t>
            </a:r>
          </a:p>
        </p:txBody>
      </p:sp>
      <p:sp>
        <p:nvSpPr>
          <p:cNvPr id="5" name="Tijdelijke aanduiding voor dianummer 4"/>
          <p:cNvSpPr>
            <a:spLocks noGrp="1"/>
          </p:cNvSpPr>
          <p:nvPr>
            <p:ph type="sldNum" sz="quarter" idx="5"/>
          </p:nvPr>
        </p:nvSpPr>
        <p:spPr/>
        <p:txBody>
          <a:bodyPr/>
          <a:lstStyle/>
          <a:p>
            <a:fld id="{D5C09189-6B02-4488-9C6B-CDCBDA2CAE3E}" type="slidenum">
              <a:rPr lang="nl-BE" smtClean="0"/>
              <a:t>1</a:t>
            </a:fld>
            <a:endParaRPr lang="nl-BE"/>
          </a:p>
        </p:txBody>
      </p:sp>
    </p:spTree>
    <p:extLst>
      <p:ext uri="{BB962C8B-B14F-4D97-AF65-F5344CB8AC3E}">
        <p14:creationId xmlns:p14="http://schemas.microsoft.com/office/powerpoint/2010/main" val="295858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15</a:t>
            </a:fld>
            <a:endParaRPr lang="en-US"/>
          </a:p>
        </p:txBody>
      </p:sp>
    </p:spTree>
    <p:extLst>
      <p:ext uri="{BB962C8B-B14F-4D97-AF65-F5344CB8AC3E}">
        <p14:creationId xmlns:p14="http://schemas.microsoft.com/office/powerpoint/2010/main" val="45161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16</a:t>
            </a:fld>
            <a:endParaRPr lang="en-US"/>
          </a:p>
        </p:txBody>
      </p:sp>
    </p:spTree>
    <p:extLst>
      <p:ext uri="{BB962C8B-B14F-4D97-AF65-F5344CB8AC3E}">
        <p14:creationId xmlns:p14="http://schemas.microsoft.com/office/powerpoint/2010/main" val="2163599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17</a:t>
            </a:fld>
            <a:endParaRPr lang="en-US"/>
          </a:p>
        </p:txBody>
      </p:sp>
    </p:spTree>
    <p:extLst>
      <p:ext uri="{BB962C8B-B14F-4D97-AF65-F5344CB8AC3E}">
        <p14:creationId xmlns:p14="http://schemas.microsoft.com/office/powerpoint/2010/main" val="244059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18</a:t>
            </a:fld>
            <a:endParaRPr lang="en-US"/>
          </a:p>
        </p:txBody>
      </p:sp>
    </p:spTree>
    <p:extLst>
      <p:ext uri="{BB962C8B-B14F-4D97-AF65-F5344CB8AC3E}">
        <p14:creationId xmlns:p14="http://schemas.microsoft.com/office/powerpoint/2010/main" val="416438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B207F-BA30-087A-B3D0-F48F0A344C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D052D7-6035-2407-4473-3E7F9D9C2F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0C22D3-D481-0EA7-1A28-8BE1F1119084}"/>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91FB940-3258-89A8-B48A-61C91BA9B3B5}"/>
              </a:ext>
            </a:extLst>
          </p:cNvPr>
          <p:cNvSpPr>
            <a:spLocks noGrp="1"/>
          </p:cNvSpPr>
          <p:nvPr>
            <p:ph type="sldNum" sz="quarter" idx="5"/>
          </p:nvPr>
        </p:nvSpPr>
        <p:spPr/>
        <p:txBody>
          <a:bodyPr/>
          <a:lstStyle/>
          <a:p>
            <a:fld id="{3B1680A3-A581-2242-A55A-6B83283CD8E3}" type="slidenum">
              <a:rPr lang="en-US" smtClean="0"/>
              <a:t>20</a:t>
            </a:fld>
            <a:endParaRPr lang="en-US"/>
          </a:p>
        </p:txBody>
      </p:sp>
    </p:spTree>
    <p:extLst>
      <p:ext uri="{BB962C8B-B14F-4D97-AF65-F5344CB8AC3E}">
        <p14:creationId xmlns:p14="http://schemas.microsoft.com/office/powerpoint/2010/main" val="2035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1F6C-2D2A-8588-4C07-3297E174EA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D16AFD-657F-6A5D-6362-E254116F4D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BD6B37-4EA8-BAF7-B800-28D64882CF23}"/>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73A3D163-0E00-B9EB-0955-A00C0CEED2E6}"/>
              </a:ext>
            </a:extLst>
          </p:cNvPr>
          <p:cNvSpPr>
            <a:spLocks noGrp="1"/>
          </p:cNvSpPr>
          <p:nvPr>
            <p:ph type="sldNum" sz="quarter" idx="5"/>
          </p:nvPr>
        </p:nvSpPr>
        <p:spPr/>
        <p:txBody>
          <a:bodyPr/>
          <a:lstStyle/>
          <a:p>
            <a:fld id="{3B1680A3-A581-2242-A55A-6B83283CD8E3}" type="slidenum">
              <a:rPr lang="en-US" smtClean="0"/>
              <a:t>21</a:t>
            </a:fld>
            <a:endParaRPr lang="en-US"/>
          </a:p>
        </p:txBody>
      </p:sp>
    </p:spTree>
    <p:extLst>
      <p:ext uri="{BB962C8B-B14F-4D97-AF65-F5344CB8AC3E}">
        <p14:creationId xmlns:p14="http://schemas.microsoft.com/office/powerpoint/2010/main" val="422605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AD17E-30BB-4EA8-DAEF-4CC6ED25D5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129F67-900B-8461-36DE-950824DFAA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3C67CC-010C-59E0-1760-86BB45AEA1DF}"/>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8B0FD289-36A8-D005-5AC4-51BC7A724F2B}"/>
              </a:ext>
            </a:extLst>
          </p:cNvPr>
          <p:cNvSpPr>
            <a:spLocks noGrp="1"/>
          </p:cNvSpPr>
          <p:nvPr>
            <p:ph type="sldNum" sz="quarter" idx="5"/>
          </p:nvPr>
        </p:nvSpPr>
        <p:spPr/>
        <p:txBody>
          <a:bodyPr/>
          <a:lstStyle/>
          <a:p>
            <a:fld id="{B6D85F1A-0B0D-4280-A7AC-5A5DD21E620D}" type="slidenum">
              <a:rPr lang="nl-BE" smtClean="0"/>
              <a:t>2</a:t>
            </a:fld>
            <a:endParaRPr lang="nl-BE"/>
          </a:p>
        </p:txBody>
      </p:sp>
    </p:spTree>
    <p:extLst>
      <p:ext uri="{BB962C8B-B14F-4D97-AF65-F5344CB8AC3E}">
        <p14:creationId xmlns:p14="http://schemas.microsoft.com/office/powerpoint/2010/main" val="350680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6D85F1A-0B0D-4280-A7AC-5A5DD21E620D}" type="slidenum">
              <a:rPr lang="nl-BE" smtClean="0"/>
              <a:t>3</a:t>
            </a:fld>
            <a:endParaRPr lang="nl-BE"/>
          </a:p>
        </p:txBody>
      </p:sp>
    </p:spTree>
    <p:extLst>
      <p:ext uri="{BB962C8B-B14F-4D97-AF65-F5344CB8AC3E}">
        <p14:creationId xmlns:p14="http://schemas.microsoft.com/office/powerpoint/2010/main" val="379409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8C393-317E-39AA-DD94-534A38AD75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6C740A-8159-74C2-9ECB-E54A026751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DF0D1A-3BB2-0F4B-B70A-563E5B4C14E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B8011EF9-0E01-6AFC-D028-81563A751BC6}"/>
              </a:ext>
            </a:extLst>
          </p:cNvPr>
          <p:cNvSpPr>
            <a:spLocks noGrp="1"/>
          </p:cNvSpPr>
          <p:nvPr>
            <p:ph type="sldNum" sz="quarter" idx="5"/>
          </p:nvPr>
        </p:nvSpPr>
        <p:spPr/>
        <p:txBody>
          <a:bodyPr/>
          <a:lstStyle/>
          <a:p>
            <a:fld id="{3B1680A3-A581-2242-A55A-6B83283CD8E3}" type="slidenum">
              <a:rPr lang="en-US" smtClean="0"/>
              <a:t>5</a:t>
            </a:fld>
            <a:endParaRPr lang="en-US"/>
          </a:p>
        </p:txBody>
      </p:sp>
    </p:spTree>
    <p:extLst>
      <p:ext uri="{BB962C8B-B14F-4D97-AF65-F5344CB8AC3E}">
        <p14:creationId xmlns:p14="http://schemas.microsoft.com/office/powerpoint/2010/main" val="244279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6D85F1A-0B0D-4280-A7AC-5A5DD21E620D}" type="slidenum">
              <a:rPr lang="nl-BE" smtClean="0"/>
              <a:t>7</a:t>
            </a:fld>
            <a:endParaRPr lang="nl-BE"/>
          </a:p>
        </p:txBody>
      </p:sp>
    </p:spTree>
    <p:extLst>
      <p:ext uri="{BB962C8B-B14F-4D97-AF65-F5344CB8AC3E}">
        <p14:creationId xmlns:p14="http://schemas.microsoft.com/office/powerpoint/2010/main" val="150661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6D85F1A-0B0D-4280-A7AC-5A5DD21E620D}" type="slidenum">
              <a:rPr lang="nl-BE" smtClean="0"/>
              <a:t>10</a:t>
            </a:fld>
            <a:endParaRPr lang="nl-BE"/>
          </a:p>
        </p:txBody>
      </p:sp>
    </p:spTree>
    <p:extLst>
      <p:ext uri="{BB962C8B-B14F-4D97-AF65-F5344CB8AC3E}">
        <p14:creationId xmlns:p14="http://schemas.microsoft.com/office/powerpoint/2010/main" val="231333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11</a:t>
            </a:fld>
            <a:endParaRPr lang="en-US"/>
          </a:p>
        </p:txBody>
      </p:sp>
    </p:spTree>
    <p:extLst>
      <p:ext uri="{BB962C8B-B14F-4D97-AF65-F5344CB8AC3E}">
        <p14:creationId xmlns:p14="http://schemas.microsoft.com/office/powerpoint/2010/main" val="11247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12</a:t>
            </a:fld>
            <a:endParaRPr lang="en-US"/>
          </a:p>
        </p:txBody>
      </p:sp>
    </p:spTree>
    <p:extLst>
      <p:ext uri="{BB962C8B-B14F-4D97-AF65-F5344CB8AC3E}">
        <p14:creationId xmlns:p14="http://schemas.microsoft.com/office/powerpoint/2010/main" val="6514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Volgens de Natural Breaks-methode in 5 klassen</a:t>
            </a:r>
          </a:p>
          <a:p>
            <a:r>
              <a:rPr lang="nl-NL">
                <a:sym typeface="Wingdings" panose="05000000000000000000" pitchFamily="2" charset="2"/>
              </a:rPr>
              <a:t> De natuurlijke grenswaarden (minimale variantie in de klasse, maximale variantie tussen de klassen) in de dataset, die werden vertaald naar prioriteit om de locatie aan te pakken (gebaseerd op het aantal factoren in de buurt)</a:t>
            </a:r>
            <a:endParaRPr lang="nl-BE"/>
          </a:p>
        </p:txBody>
      </p:sp>
      <p:sp>
        <p:nvSpPr>
          <p:cNvPr id="4" name="Tijdelijke aanduiding voor dianummer 3"/>
          <p:cNvSpPr>
            <a:spLocks noGrp="1"/>
          </p:cNvSpPr>
          <p:nvPr>
            <p:ph type="sldNum" sz="quarter" idx="5"/>
          </p:nvPr>
        </p:nvSpPr>
        <p:spPr/>
        <p:txBody>
          <a:bodyPr/>
          <a:lstStyle/>
          <a:p>
            <a:fld id="{3B1680A3-A581-2242-A55A-6B83283CD8E3}" type="slidenum">
              <a:rPr lang="en-US" smtClean="0"/>
              <a:t>14</a:t>
            </a:fld>
            <a:endParaRPr lang="en-US"/>
          </a:p>
        </p:txBody>
      </p:sp>
    </p:spTree>
    <p:extLst>
      <p:ext uri="{BB962C8B-B14F-4D97-AF65-F5344CB8AC3E}">
        <p14:creationId xmlns:p14="http://schemas.microsoft.com/office/powerpoint/2010/main" val="346065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4EB8FE9-24A4-43DA-AC59-791A7A53F616}" type="datetime1">
              <a:rPr lang="nl-BE" smtClean="0"/>
              <a:t>11/03/2025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1007866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E61A765-6BD6-4BA6-B317-054AAFA61E01}" type="datetime1">
              <a:rPr lang="nl-BE" smtClean="0"/>
              <a:t>11/03/2025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12165051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7F4DB72-03A0-46C8-8D80-A707E74CEDB4}" type="datetime1">
              <a:rPr lang="nl-BE" smtClean="0"/>
              <a:t>11/03/2025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18307281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499ADCF-0732-46C0-840B-F721C9F114F6}" type="datetime1">
              <a:rPr lang="nl-BE" smtClean="0"/>
              <a:t>11/03/2025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974531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8E42E19-3A06-4C83-A050-ECA2DD1E3C6E}" type="datetime1">
              <a:rPr lang="nl-BE" smtClean="0"/>
              <a:t>11/03/2025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34340637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5DDC44-D72F-4923-ADBD-92ED2C500FCB}" type="datetime1">
              <a:rPr lang="nl-BE" smtClean="0"/>
              <a:t>11/03/2025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3215268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C901806-B996-4B9C-98D4-C00BD76754B7}" type="datetime1">
              <a:rPr lang="nl-BE" smtClean="0"/>
              <a:t>11/03/2025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31534899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BAA84F6-A213-4802-89D7-EC5DEFA652DC}" type="datetime1">
              <a:rPr lang="nl-BE" smtClean="0"/>
              <a:t>11/03/2025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9215035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57EFC-945F-47C3-87A3-07F29B7B0D9E}" type="datetime1">
              <a:rPr lang="nl-BE" smtClean="0"/>
              <a:t>11/03/2025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29397992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A2034AE-C9A7-479C-99FC-ED4D1A8890B5}" type="datetime1">
              <a:rPr lang="nl-BE" smtClean="0"/>
              <a:t>11/03/2025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9742676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37EEC36-CB21-4EE8-A0AB-A3B6C45B950A}" type="datetime1">
              <a:rPr lang="nl-BE" smtClean="0"/>
              <a:t>11/03/2025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B86767-6121-41D1-AF94-99765794AA59}" type="slidenum">
              <a:rPr lang="nl-BE" smtClean="0"/>
              <a:t>‹nr.›</a:t>
            </a:fld>
            <a:endParaRPr lang="nl-BE"/>
          </a:p>
        </p:txBody>
      </p:sp>
    </p:spTree>
    <p:extLst>
      <p:ext uri="{BB962C8B-B14F-4D97-AF65-F5344CB8AC3E}">
        <p14:creationId xmlns:p14="http://schemas.microsoft.com/office/powerpoint/2010/main" val="36242687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4ED59-D9BE-4BAB-BCBD-3A23E80E1BE5}" type="datetime1">
              <a:rPr lang="nl-BE" smtClean="0"/>
              <a:t>11/03/2025</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86767-6121-41D1-AF94-99765794AA59}" type="slidenum">
              <a:rPr lang="nl-BE" smtClean="0"/>
              <a:t>‹nr.›</a:t>
            </a:fld>
            <a:endParaRPr lang="nl-BE"/>
          </a:p>
        </p:txBody>
      </p:sp>
    </p:spTree>
    <p:extLst>
      <p:ext uri="{BB962C8B-B14F-4D97-AF65-F5344CB8AC3E}">
        <p14:creationId xmlns:p14="http://schemas.microsoft.com/office/powerpoint/2010/main" val="419137979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mailto:peter.heymans@ovk.b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l.facebook.com/l.php?u=http%3A%2F%2FVeiligOver.be%2F%3Ffbclid%3DIwZXh0bgNhZW0CMTAAAR07crpYUFp3Zs7LKhjiQ7hWFc8uu5HtMRf7jb5uNEKtCg1QluXCaragVDA_aem_Qhpbtg-hQU9_b_O67E0FvQ&amp;h=AT1jCb48ptYkXJ2RrNv6-6FTIwQQuAoTzjfHYHYGjIf3XZf86RcMaVPVy8e-ZBRJKne6Fc2PK3LCEzEo8OkwktCcEpW6iVjKM7a84h2jpeplI_i5P3rer-H5r7t7d9bMRAQl3A5ksTQGu6Ezhg&amp;__tn__=-UK-R&amp;c%5b0%5d=AT0bvZrdRzHdPO9NaK9ldMOGtuS70e__Cvx8rShI996zQdcgHMD9E5vtvVJSUuptgFl01n2KhmZvd3WUBnOxe_Z7J9cpXWChgGFRL7tguX1nHLCUtUVbOR591Br0LHLhton0n8y79wHEKMs8FQT2ROYaIDhGFA8hTNAYVrIOwXL8" TargetMode="Externa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veiligover.b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kstvak 15">
            <a:extLst>
              <a:ext uri="{FF2B5EF4-FFF2-40B4-BE49-F238E27FC236}">
                <a16:creationId xmlns:a16="http://schemas.microsoft.com/office/drawing/2014/main" id="{B93DFE2B-BC97-752F-D906-9330B7D21AFC}"/>
              </a:ext>
            </a:extLst>
          </p:cNvPr>
          <p:cNvSpPr txBox="1"/>
          <p:nvPr/>
        </p:nvSpPr>
        <p:spPr>
          <a:xfrm>
            <a:off x="1097109" y="426073"/>
            <a:ext cx="9894152" cy="264711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defRPr/>
            </a:pPr>
            <a:r>
              <a:rPr lang="en-US" sz="5400" b="1" kern="1200" dirty="0" err="1">
                <a:solidFill>
                  <a:srgbClr val="13508D"/>
                </a:solidFill>
                <a:latin typeface="Corbel" panose="020B0503020204020204" pitchFamily="34" charset="0"/>
                <a:ea typeface="+mj-ea"/>
                <a:cs typeface="+mj-cs"/>
              </a:rPr>
              <a:t>Veilig</a:t>
            </a:r>
            <a:r>
              <a:rPr lang="en-US" sz="5400" b="1" kern="1200" dirty="0">
                <a:solidFill>
                  <a:srgbClr val="13508D"/>
                </a:solidFill>
                <a:latin typeface="Corbel" panose="020B0503020204020204" pitchFamily="34" charset="0"/>
                <a:ea typeface="+mj-ea"/>
                <a:cs typeface="+mj-cs"/>
              </a:rPr>
              <a:t> Over                                    S</a:t>
            </a:r>
            <a:r>
              <a:rPr lang="en-US" sz="4000" b="1" kern="1200" dirty="0">
                <a:solidFill>
                  <a:srgbClr val="13508D"/>
                </a:solidFill>
                <a:latin typeface="Corbel" panose="020B0503020204020204" pitchFamily="34" charset="0"/>
                <a:ea typeface="+mj-ea"/>
                <a:cs typeface="+mj-cs"/>
              </a:rPr>
              <a:t>amen </a:t>
            </a:r>
            <a:r>
              <a:rPr lang="en-US" sz="5400" b="1" kern="1200" dirty="0" err="1">
                <a:solidFill>
                  <a:srgbClr val="13508D"/>
                </a:solidFill>
                <a:latin typeface="Corbel" panose="020B0503020204020204" pitchFamily="34" charset="0"/>
                <a:ea typeface="+mj-ea"/>
                <a:cs typeface="+mj-cs"/>
              </a:rPr>
              <a:t>A</a:t>
            </a:r>
            <a:r>
              <a:rPr lang="en-US" sz="4000" b="1" kern="1200" dirty="0" err="1">
                <a:solidFill>
                  <a:srgbClr val="13508D"/>
                </a:solidFill>
                <a:latin typeface="Corbel" panose="020B0503020204020204" pitchFamily="34" charset="0"/>
                <a:ea typeface="+mj-ea"/>
                <a:cs typeface="+mj-cs"/>
              </a:rPr>
              <a:t>ctief</a:t>
            </a:r>
            <a:r>
              <a:rPr lang="en-US" sz="4000" b="1" kern="1200" dirty="0">
                <a:solidFill>
                  <a:srgbClr val="13508D"/>
                </a:solidFill>
                <a:latin typeface="Corbel" panose="020B0503020204020204" pitchFamily="34" charset="0"/>
                <a:ea typeface="+mj-ea"/>
                <a:cs typeface="+mj-cs"/>
              </a:rPr>
              <a:t> </a:t>
            </a:r>
            <a:r>
              <a:rPr lang="en-US" sz="4000" b="1" kern="1200" dirty="0" err="1">
                <a:solidFill>
                  <a:srgbClr val="13508D"/>
                </a:solidFill>
                <a:latin typeface="Corbel" panose="020B0503020204020204" pitchFamily="34" charset="0"/>
                <a:ea typeface="+mj-ea"/>
                <a:cs typeface="+mj-cs"/>
              </a:rPr>
              <a:t>voor</a:t>
            </a:r>
            <a:r>
              <a:rPr lang="en-US" sz="4000" b="1" kern="1200" dirty="0">
                <a:solidFill>
                  <a:srgbClr val="13508D"/>
                </a:solidFill>
                <a:latin typeface="Corbel" panose="020B0503020204020204" pitchFamily="34" charset="0"/>
                <a:ea typeface="+mj-ea"/>
                <a:cs typeface="+mj-cs"/>
              </a:rPr>
              <a:t> </a:t>
            </a:r>
            <a:r>
              <a:rPr lang="en-US" sz="5400" b="1" dirty="0" err="1">
                <a:solidFill>
                  <a:srgbClr val="13508D"/>
                </a:solidFill>
                <a:latin typeface="Corbel" panose="020B0503020204020204" pitchFamily="34" charset="0"/>
                <a:ea typeface="+mj-ea"/>
                <a:cs typeface="+mj-cs"/>
              </a:rPr>
              <a:t>VE</a:t>
            </a:r>
            <a:r>
              <a:rPr lang="en-US" sz="4000" b="1" kern="1200" dirty="0" err="1">
                <a:solidFill>
                  <a:srgbClr val="13508D"/>
                </a:solidFill>
                <a:latin typeface="Corbel" panose="020B0503020204020204" pitchFamily="34" charset="0"/>
                <a:ea typeface="+mj-ea"/>
                <a:cs typeface="+mj-cs"/>
              </a:rPr>
              <a:t>ilige</a:t>
            </a:r>
            <a:r>
              <a:rPr lang="en-US" sz="4000" b="1" kern="1200" dirty="0">
                <a:solidFill>
                  <a:srgbClr val="13508D"/>
                </a:solidFill>
                <a:latin typeface="Corbel" panose="020B0503020204020204" pitchFamily="34" charset="0"/>
                <a:ea typeface="+mj-ea"/>
                <a:cs typeface="+mj-cs"/>
              </a:rPr>
              <a:t> </a:t>
            </a:r>
            <a:r>
              <a:rPr lang="en-US" sz="4000" b="1" dirty="0" err="1">
                <a:solidFill>
                  <a:srgbClr val="13508D"/>
                </a:solidFill>
                <a:latin typeface="Corbel" panose="020B0503020204020204" pitchFamily="34" charset="0"/>
                <a:ea typeface="+mj-ea"/>
                <a:cs typeface="+mj-cs"/>
              </a:rPr>
              <a:t>o</a:t>
            </a:r>
            <a:r>
              <a:rPr lang="en-US" sz="4000" b="1" kern="1200" dirty="0" err="1">
                <a:solidFill>
                  <a:srgbClr val="13508D"/>
                </a:solidFill>
                <a:latin typeface="Corbel" panose="020B0503020204020204" pitchFamily="34" charset="0"/>
                <a:ea typeface="+mj-ea"/>
                <a:cs typeface="+mj-cs"/>
              </a:rPr>
              <a:t>versteekplaatsen</a:t>
            </a:r>
            <a:r>
              <a:rPr lang="en-US" sz="4000" b="1" kern="1200" dirty="0">
                <a:solidFill>
                  <a:srgbClr val="13508D"/>
                </a:solidFill>
                <a:latin typeface="Corbel" panose="020B0503020204020204" pitchFamily="34" charset="0"/>
                <a:ea typeface="+mj-ea"/>
                <a:cs typeface="+mj-cs"/>
              </a:rPr>
              <a:t>  </a:t>
            </a:r>
          </a:p>
        </p:txBody>
      </p:sp>
      <p:pic>
        <p:nvPicPr>
          <p:cNvPr id="2" name="Tijdelijke aanduiding voor inhoud 6" descr="Afbeelding met Lettertype, logo, Graphics, symbool&#10;&#10;Automatisch gegenereerde beschrijving">
            <a:extLst>
              <a:ext uri="{FF2B5EF4-FFF2-40B4-BE49-F238E27FC236}">
                <a16:creationId xmlns:a16="http://schemas.microsoft.com/office/drawing/2014/main" id="{D5172143-EA6B-C522-4A1F-123B0B88C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763" y="3499263"/>
            <a:ext cx="1181372" cy="1473494"/>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6" name="Afbeelding 5" descr="Afbeelding met tekst, Lettertype, schermopname, typografie&#10;&#10;Door AI gegenereerde inhoud is mogelijk onjuist.">
            <a:extLst>
              <a:ext uri="{FF2B5EF4-FFF2-40B4-BE49-F238E27FC236}">
                <a16:creationId xmlns:a16="http://schemas.microsoft.com/office/drawing/2014/main" id="{C40FD5B4-9A4B-C3BF-81F5-513DCF0F9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1" y="2729555"/>
            <a:ext cx="7342909" cy="2610294"/>
          </a:xfrm>
          <a:prstGeom prst="rect">
            <a:avLst/>
          </a:prstGeom>
        </p:spPr>
      </p:pic>
      <p:pic>
        <p:nvPicPr>
          <p:cNvPr id="5" name="Afbeelding 4" descr="Afbeelding met tekst, Lettertype, logo, Graphics&#10;&#10;Door AI gegenereerde inhoud is mogelijk onjuist.">
            <a:extLst>
              <a:ext uri="{FF2B5EF4-FFF2-40B4-BE49-F238E27FC236}">
                <a16:creationId xmlns:a16="http://schemas.microsoft.com/office/drawing/2014/main" id="{50A883D3-CA84-32E6-6F0B-ADEC76218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912" y="5270698"/>
            <a:ext cx="4080708" cy="1564252"/>
          </a:xfrm>
          <a:prstGeom prst="rect">
            <a:avLst/>
          </a:prstGeom>
        </p:spPr>
      </p:pic>
      <p:pic>
        <p:nvPicPr>
          <p:cNvPr id="4" name="Afbeelding 3" descr="Afbeelding met tekst, Lettertype, logo, symbool&#10;&#10;Automatisch gegenereerde beschrijving">
            <a:extLst>
              <a:ext uri="{FF2B5EF4-FFF2-40B4-BE49-F238E27FC236}">
                <a16:creationId xmlns:a16="http://schemas.microsoft.com/office/drawing/2014/main" id="{0EBCDDDF-4DAF-E2C5-67D5-3E4537772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4260" y="5547394"/>
            <a:ext cx="2251332" cy="658514"/>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3228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C4E8-7F91-42B1-936E-BCFB69F597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E9691E-3E64-B9A4-0DBD-3BCB2015FF6E}"/>
              </a:ext>
            </a:extLst>
          </p:cNvPr>
          <p:cNvSpPr>
            <a:spLocks noGrp="1"/>
          </p:cNvSpPr>
          <p:nvPr>
            <p:ph type="title"/>
          </p:nvPr>
        </p:nvSpPr>
        <p:spPr>
          <a:xfrm>
            <a:off x="838200" y="1736725"/>
            <a:ext cx="10397359" cy="3728653"/>
          </a:xfrm>
        </p:spPr>
        <p:txBody>
          <a:bodyPr>
            <a:normAutofit/>
          </a:bodyPr>
          <a:lstStyle/>
          <a:p>
            <a:r>
              <a:rPr lang="nl-NL" sz="4000" b="1" dirty="0">
                <a:solidFill>
                  <a:srgbClr val="13508D"/>
                </a:solidFill>
                <a:latin typeface="Corbel" panose="020B0503020204020204" pitchFamily="34" charset="0"/>
              </a:rPr>
              <a:t>→ Wetenschappelijke Evaluatie van aangeduide punten in samenwerking met </a:t>
            </a:r>
            <a:r>
              <a:rPr lang="nl-NL" sz="4000" b="1" dirty="0" err="1">
                <a:solidFill>
                  <a:srgbClr val="13508D"/>
                </a:solidFill>
                <a:latin typeface="Corbel" panose="020B0503020204020204" pitchFamily="34" charset="0"/>
              </a:rPr>
              <a:t>Vias</a:t>
            </a:r>
            <a:endParaRPr lang="nl-BE" sz="4000" dirty="0">
              <a:solidFill>
                <a:srgbClr val="13508D"/>
              </a:solidFill>
              <a:latin typeface="Corbel" panose="020B0503020204020204" pitchFamily="34" charset="0"/>
            </a:endParaRPr>
          </a:p>
        </p:txBody>
      </p:sp>
      <p:sp>
        <p:nvSpPr>
          <p:cNvPr id="3" name="Tijdelijke aanduiding voor tekst 2">
            <a:extLst>
              <a:ext uri="{FF2B5EF4-FFF2-40B4-BE49-F238E27FC236}">
                <a16:creationId xmlns:a16="http://schemas.microsoft.com/office/drawing/2014/main" id="{978CAC9C-778C-C759-BFFE-6A6B65A02FB7}"/>
              </a:ext>
            </a:extLst>
          </p:cNvPr>
          <p:cNvSpPr>
            <a:spLocks noGrp="1"/>
          </p:cNvSpPr>
          <p:nvPr>
            <p:ph type="body" idx="1"/>
          </p:nvPr>
        </p:nvSpPr>
        <p:spPr>
          <a:xfrm>
            <a:off x="831850" y="4156365"/>
            <a:ext cx="10521950" cy="1933286"/>
          </a:xfrm>
        </p:spPr>
        <p:txBody>
          <a:bodyPr anchor="t">
            <a:normAutofit/>
          </a:bodyPr>
          <a:lstStyle/>
          <a:p>
            <a:r>
              <a:rPr lang="nl-NL" sz="4800" b="1" dirty="0">
                <a:solidFill>
                  <a:srgbClr val="13508D"/>
                </a:solidFill>
              </a:rPr>
              <a:t> </a:t>
            </a:r>
            <a:endParaRPr lang="nl-BE" sz="4800" b="1" dirty="0">
              <a:solidFill>
                <a:srgbClr val="13508D"/>
              </a:solidFil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B6F76392-5C47-D916-62F6-F428928C1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10" y="980896"/>
            <a:ext cx="5780690" cy="2079443"/>
          </a:xfrm>
          <a:prstGeom prst="rect">
            <a:avLst/>
          </a:prstGeom>
        </p:spPr>
      </p:pic>
      <p:pic>
        <p:nvPicPr>
          <p:cNvPr id="4" name="Afbeelding 3" descr="Afbeelding met tekst, Lettertype, schermopname, typografie&#10;&#10;Door AI gegenereerde inhoud is mogelijk onjuist.">
            <a:extLst>
              <a:ext uri="{FF2B5EF4-FFF2-40B4-BE49-F238E27FC236}">
                <a16:creationId xmlns:a16="http://schemas.microsoft.com/office/drawing/2014/main" id="{11B73013-5DBC-DF04-5DBC-D5B97D5C5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5" y="456981"/>
            <a:ext cx="7083972" cy="2603358"/>
          </a:xfrm>
          <a:prstGeom prst="rect">
            <a:avLst/>
          </a:prstGeom>
        </p:spPr>
      </p:pic>
    </p:spTree>
    <p:extLst>
      <p:ext uri="{BB962C8B-B14F-4D97-AF65-F5344CB8AC3E}">
        <p14:creationId xmlns:p14="http://schemas.microsoft.com/office/powerpoint/2010/main" val="14720184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a:xfrm>
            <a:off x="838200" y="477079"/>
            <a:ext cx="7659757" cy="655982"/>
          </a:xfrm>
        </p:spPr>
        <p:txBody>
          <a:bodyPr anchor="t">
            <a:normAutofit fontScale="90000"/>
          </a:bodyPr>
          <a:lstStyle/>
          <a:p>
            <a:r>
              <a:rPr lang="nl-NL" b="1" dirty="0">
                <a:solidFill>
                  <a:srgbClr val="13508D"/>
                </a:solidFill>
                <a:latin typeface="Corbel" panose="020B0503020204020204" pitchFamily="34" charset="0"/>
              </a:rPr>
              <a:t> Subjectieve verkeersveiligheid </a:t>
            </a:r>
            <a:endParaRPr lang="nl-BE"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B17E7CD2-01BE-4390-E79C-6C8257E9B15F}"/>
              </a:ext>
            </a:extLst>
          </p:cNvPr>
          <p:cNvSpPr>
            <a:spLocks noGrp="1"/>
          </p:cNvSpPr>
          <p:nvPr>
            <p:ph idx="1"/>
          </p:nvPr>
        </p:nvSpPr>
        <p:spPr>
          <a:xfrm>
            <a:off x="838200" y="1023730"/>
            <a:ext cx="10363200" cy="4733090"/>
          </a:xfrm>
        </p:spPr>
        <p:txBody>
          <a:bodyPr anchor="ctr">
            <a:normAutofit/>
          </a:bodyPr>
          <a:lstStyle/>
          <a:p>
            <a:pPr marL="0" indent="0">
              <a:spcBef>
                <a:spcPts val="500"/>
              </a:spcBef>
              <a:spcAft>
                <a:spcPts val="500"/>
              </a:spcAft>
              <a:buSzPct val="120000"/>
              <a:buNone/>
            </a:pPr>
            <a:r>
              <a:rPr lang="nl-NL" sz="2400" b="1" dirty="0">
                <a:solidFill>
                  <a:srgbClr val="13508D"/>
                </a:solidFill>
                <a:latin typeface="Corbel" panose="020B0503020204020204" pitchFamily="34" charset="0"/>
              </a:rPr>
              <a:t>→ Persoonlijke ervaring van </a:t>
            </a:r>
            <a:r>
              <a:rPr lang="nl-NL" sz="2400" b="1" dirty="0" err="1">
                <a:solidFill>
                  <a:srgbClr val="13508D"/>
                </a:solidFill>
                <a:latin typeface="Corbel" panose="020B0503020204020204" pitchFamily="34" charset="0"/>
              </a:rPr>
              <a:t>verkeers</a:t>
            </a:r>
            <a:r>
              <a:rPr lang="nl-NL" sz="2400" b="1" dirty="0">
                <a:solidFill>
                  <a:srgbClr val="13508D"/>
                </a:solidFill>
                <a:latin typeface="Corbel" panose="020B0503020204020204" pitchFamily="34" charset="0"/>
              </a:rPr>
              <a:t>(on)veiligheid</a:t>
            </a:r>
          </a:p>
          <a:p>
            <a:pPr marL="0" indent="0">
              <a:spcBef>
                <a:spcPts val="500"/>
              </a:spcBef>
              <a:spcAft>
                <a:spcPts val="500"/>
              </a:spcAft>
              <a:buSzPct val="120000"/>
              <a:buNone/>
            </a:pPr>
            <a:endParaRPr lang="nl-NL" sz="2400" b="1" dirty="0">
              <a:latin typeface="Corbel" panose="020B0503020204020204" pitchFamily="34" charset="0"/>
            </a:endParaRPr>
          </a:p>
          <a:p>
            <a:pPr marL="0" indent="0">
              <a:spcBef>
                <a:spcPts val="500"/>
              </a:spcBef>
              <a:spcAft>
                <a:spcPts val="500"/>
              </a:spcAft>
              <a:buSzPct val="120000"/>
              <a:buNone/>
            </a:pPr>
            <a:r>
              <a:rPr lang="nl-NL" sz="2400" dirty="0">
                <a:solidFill>
                  <a:srgbClr val="13508D"/>
                </a:solidFill>
                <a:latin typeface="Corbel" panose="020B0503020204020204" pitchFamily="34" charset="0"/>
              </a:rPr>
              <a:t>→ Belang voor verbeteren verkeersveiligheid</a:t>
            </a:r>
          </a:p>
          <a:p>
            <a:pPr marL="728663" lvl="1" indent="-271463">
              <a:spcAft>
                <a:spcPts val="500"/>
              </a:spcAft>
              <a:buSzPct val="120000"/>
              <a:buFont typeface="Wingdings" panose="05000000000000000000" pitchFamily="2" charset="2"/>
              <a:buChar char="§"/>
            </a:pPr>
            <a:r>
              <a:rPr lang="nl-NL" dirty="0">
                <a:solidFill>
                  <a:srgbClr val="13508D"/>
                </a:solidFill>
                <a:latin typeface="Corbel" panose="020B0503020204020204" pitchFamily="34" charset="0"/>
              </a:rPr>
              <a:t>Niet alle als ‘gevaarlijk’ ervaren plekken zijn objectief onveilig</a:t>
            </a:r>
          </a:p>
          <a:p>
            <a:pPr marL="728663" lvl="1" indent="-271463">
              <a:spcAft>
                <a:spcPts val="500"/>
              </a:spcAft>
              <a:buSzPct val="120000"/>
              <a:buFont typeface="Wingdings" panose="05000000000000000000" pitchFamily="2" charset="2"/>
              <a:buChar char="§"/>
            </a:pPr>
            <a:r>
              <a:rPr lang="nl-NL" dirty="0">
                <a:solidFill>
                  <a:srgbClr val="13508D"/>
                </a:solidFill>
                <a:latin typeface="Corbel" panose="020B0503020204020204" pitchFamily="34" charset="0"/>
              </a:rPr>
              <a:t>Subjectief gevoel objectiveren door middel van gebruik van data</a:t>
            </a:r>
          </a:p>
          <a:p>
            <a:pPr marL="728663" lvl="1" indent="-271463">
              <a:spcAft>
                <a:spcPts val="500"/>
              </a:spcAft>
              <a:buSzPct val="120000"/>
              <a:buFont typeface="Wingdings" panose="05000000000000000000" pitchFamily="2" charset="2"/>
              <a:buChar char="§"/>
            </a:pPr>
            <a:r>
              <a:rPr lang="nl-NL" dirty="0">
                <a:solidFill>
                  <a:srgbClr val="13508D"/>
                </a:solidFill>
                <a:latin typeface="Corbel" panose="020B0503020204020204" pitchFamily="34" charset="0"/>
              </a:rPr>
              <a:t>Wanneer objectieve en subjectieve veiligheid overeenkomen, is een ingreep mogelijk vereist</a:t>
            </a:r>
          </a:p>
          <a:p>
            <a:pPr marL="0" indent="0">
              <a:spcBef>
                <a:spcPts val="300"/>
              </a:spcBef>
              <a:spcAft>
                <a:spcPts val="300"/>
              </a:spcAft>
              <a:buSzPct val="120000"/>
              <a:buNone/>
            </a:pPr>
            <a:endParaRPr lang="nl-NL" sz="2400" dirty="0">
              <a:solidFill>
                <a:srgbClr val="13508D"/>
              </a:solidFill>
              <a:latin typeface="Corbel" panose="020B0503020204020204" pitchFamily="34" charset="0"/>
            </a:endParaRPr>
          </a:p>
          <a:p>
            <a:pPr marL="0" indent="0">
              <a:spcBef>
                <a:spcPts val="300"/>
              </a:spcBef>
              <a:spcAft>
                <a:spcPts val="300"/>
              </a:spcAft>
              <a:buSzPct val="120000"/>
              <a:buNone/>
            </a:pPr>
            <a:r>
              <a:rPr lang="nl-NL" sz="2400" b="1" dirty="0">
                <a:solidFill>
                  <a:srgbClr val="13508D"/>
                </a:solidFill>
                <a:latin typeface="Corbel" panose="020B0503020204020204" pitchFamily="34" charset="0"/>
              </a:rPr>
              <a:t>→ Uitdaging: hoe subjectief en objectief vergelijken?</a:t>
            </a:r>
          </a:p>
        </p:txBody>
      </p:sp>
      <p:pic>
        <p:nvPicPr>
          <p:cNvPr id="8" name="Tijdelijke aanduiding voor inhoud 6" descr="Afbeelding met Lettertype, logo, Graphics, symbool&#10;&#10;Automatisch gegenereerde beschrijving">
            <a:extLst>
              <a:ext uri="{FF2B5EF4-FFF2-40B4-BE49-F238E27FC236}">
                <a16:creationId xmlns:a16="http://schemas.microsoft.com/office/drawing/2014/main" id="{976E948D-3B32-7054-4463-A499499C2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9" name="Afbeelding 8" descr="Afbeelding met tekst, Lettertype, Graphics, schermopname&#10;&#10;Door AI gegenereerde inhoud is mogelijk onjuist.">
            <a:extLst>
              <a:ext uri="{FF2B5EF4-FFF2-40B4-BE49-F238E27FC236}">
                <a16:creationId xmlns:a16="http://schemas.microsoft.com/office/drawing/2014/main" id="{4756159B-D4AD-7139-439B-916E87C27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pic>
        <p:nvPicPr>
          <p:cNvPr id="4" name="Afbeelding 3" descr="Afbeelding met tekst, Lettertype, logo, Graphics&#10;&#10;Door AI gegenereerde inhoud is mogelijk onjuist.">
            <a:extLst>
              <a:ext uri="{FF2B5EF4-FFF2-40B4-BE49-F238E27FC236}">
                <a16:creationId xmlns:a16="http://schemas.microsoft.com/office/drawing/2014/main" id="{52C61366-7E06-39C2-5B63-465EFFC82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131" y="5674608"/>
            <a:ext cx="3289738" cy="1183392"/>
          </a:xfrm>
          <a:prstGeom prst="rect">
            <a:avLst/>
          </a:prstGeom>
        </p:spPr>
      </p:pic>
    </p:spTree>
    <p:extLst>
      <p:ext uri="{BB962C8B-B14F-4D97-AF65-F5344CB8AC3E}">
        <p14:creationId xmlns:p14="http://schemas.microsoft.com/office/powerpoint/2010/main" val="2188393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a:xfrm>
            <a:off x="838200" y="457201"/>
            <a:ext cx="9826487" cy="725214"/>
          </a:xfrm>
        </p:spPr>
        <p:txBody>
          <a:bodyPr anchor="t">
            <a:normAutofit/>
          </a:bodyPr>
          <a:lstStyle/>
          <a:p>
            <a:r>
              <a:rPr lang="nl-NL" sz="3600" b="1" dirty="0">
                <a:solidFill>
                  <a:srgbClr val="13508D"/>
                </a:solidFill>
                <a:latin typeface="Corbel" panose="020B0503020204020204" pitchFamily="34" charset="0"/>
              </a:rPr>
              <a:t>Hoe evalueert </a:t>
            </a:r>
            <a:r>
              <a:rPr lang="nl-NL" sz="3600" b="1" dirty="0" err="1">
                <a:solidFill>
                  <a:srgbClr val="13508D"/>
                </a:solidFill>
                <a:latin typeface="Corbel" panose="020B0503020204020204" pitchFamily="34" charset="0"/>
              </a:rPr>
              <a:t>Vias</a:t>
            </a:r>
            <a:r>
              <a:rPr lang="nl-NL" sz="3600" b="1" dirty="0">
                <a:solidFill>
                  <a:srgbClr val="13508D"/>
                </a:solidFill>
                <a:latin typeface="Corbel" panose="020B0503020204020204" pitchFamily="34" charset="0"/>
              </a:rPr>
              <a:t> de aangeduide punten? </a:t>
            </a:r>
            <a:endParaRPr lang="nl-BE" sz="3600"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B17E7CD2-01BE-4390-E79C-6C8257E9B15F}"/>
              </a:ext>
            </a:extLst>
          </p:cNvPr>
          <p:cNvSpPr>
            <a:spLocks noGrp="1"/>
          </p:cNvSpPr>
          <p:nvPr>
            <p:ph idx="1"/>
          </p:nvPr>
        </p:nvSpPr>
        <p:spPr>
          <a:xfrm>
            <a:off x="838200" y="1033670"/>
            <a:ext cx="10515600" cy="4641916"/>
          </a:xfrm>
        </p:spPr>
        <p:txBody>
          <a:bodyPr anchor="ctr">
            <a:noAutofit/>
          </a:bodyPr>
          <a:lstStyle/>
          <a:p>
            <a:pPr marL="0" indent="0">
              <a:spcBef>
                <a:spcPts val="500"/>
              </a:spcBef>
              <a:spcAft>
                <a:spcPts val="500"/>
              </a:spcAft>
              <a:buSzPct val="120000"/>
              <a:buNone/>
            </a:pPr>
            <a:r>
              <a:rPr lang="nl-NL" sz="2000" b="1" dirty="0">
                <a:solidFill>
                  <a:srgbClr val="13508D"/>
                </a:solidFill>
                <a:latin typeface="Corbel" panose="020B0503020204020204" pitchFamily="34" charset="0"/>
              </a:rPr>
              <a:t>→ Data vanuit de website</a:t>
            </a:r>
          </a:p>
          <a:p>
            <a:pPr marL="719138" lvl="1" indent="-261938">
              <a:spcBef>
                <a:spcPts val="300"/>
              </a:spcBef>
              <a:spcAft>
                <a:spcPts val="300"/>
              </a:spcAft>
              <a:buSzPct val="120000"/>
              <a:buFont typeface="Wingdings" panose="05000000000000000000" pitchFamily="2" charset="2"/>
              <a:buChar char="§"/>
            </a:pPr>
            <a:r>
              <a:rPr lang="nl-BE" sz="2000" dirty="0">
                <a:solidFill>
                  <a:srgbClr val="13508D"/>
                </a:solidFill>
                <a:latin typeface="Corbel" panose="020B0503020204020204" pitchFamily="34" charset="0"/>
              </a:rPr>
              <a:t>Indelen in bestaande en gewenste oversteekplaatsen</a:t>
            </a:r>
          </a:p>
          <a:p>
            <a:pPr marL="0" indent="0">
              <a:spcBef>
                <a:spcPts val="300"/>
              </a:spcBef>
              <a:spcAft>
                <a:spcPts val="300"/>
              </a:spcAft>
              <a:buSzPct val="120000"/>
              <a:buNone/>
            </a:pPr>
            <a:r>
              <a:rPr lang="nl-NL" sz="2000" b="1" dirty="0">
                <a:solidFill>
                  <a:srgbClr val="13508D"/>
                </a:solidFill>
                <a:latin typeface="Corbel" panose="020B0503020204020204" pitchFamily="34" charset="0"/>
              </a:rPr>
              <a:t>→ Open data die een oversteekplaats rechtvaardigt</a:t>
            </a:r>
          </a:p>
          <a:p>
            <a:pPr marL="719138" lvl="1" indent="-261938">
              <a:spcBef>
                <a:spcPts val="300"/>
              </a:spcBef>
              <a:spcAft>
                <a:spcPts val="300"/>
              </a:spcAft>
              <a:buSzPct val="120000"/>
              <a:buFont typeface="Wingdings" panose="05000000000000000000" pitchFamily="2" charset="2"/>
              <a:buChar char="§"/>
            </a:pPr>
            <a:r>
              <a:rPr lang="nl-NL" sz="2000" dirty="0">
                <a:solidFill>
                  <a:srgbClr val="13508D"/>
                </a:solidFill>
                <a:latin typeface="Corbel" panose="020B0503020204020204" pitchFamily="34" charset="0"/>
              </a:rPr>
              <a:t>Scholen en kinderdagverblijven</a:t>
            </a:r>
          </a:p>
          <a:p>
            <a:pPr marL="719138" lvl="1" indent="-261938">
              <a:spcBef>
                <a:spcPts val="300"/>
              </a:spcBef>
              <a:spcAft>
                <a:spcPts val="300"/>
              </a:spcAft>
              <a:buSzPct val="120000"/>
              <a:buFont typeface="Wingdings" panose="05000000000000000000" pitchFamily="2" charset="2"/>
              <a:buChar char="§"/>
            </a:pPr>
            <a:r>
              <a:rPr lang="nl-NL" sz="2000" dirty="0">
                <a:solidFill>
                  <a:srgbClr val="13508D"/>
                </a:solidFill>
                <a:latin typeface="Corbel" panose="020B0503020204020204" pitchFamily="34" charset="0"/>
              </a:rPr>
              <a:t>Haltes openbaar vervoer</a:t>
            </a:r>
          </a:p>
          <a:p>
            <a:pPr marL="719138" lvl="1" indent="-261938">
              <a:spcBef>
                <a:spcPts val="300"/>
              </a:spcBef>
              <a:spcAft>
                <a:spcPts val="300"/>
              </a:spcAft>
              <a:buSzPct val="120000"/>
              <a:buFont typeface="Wingdings" panose="05000000000000000000" pitchFamily="2" charset="2"/>
              <a:buChar char="§"/>
            </a:pPr>
            <a:r>
              <a:rPr lang="nl-NL" sz="2000" dirty="0">
                <a:solidFill>
                  <a:srgbClr val="13508D"/>
                </a:solidFill>
                <a:latin typeface="Corbel" panose="020B0503020204020204" pitchFamily="34" charset="0"/>
              </a:rPr>
              <a:t>Attractiepolen met nadruk op gezinnen</a:t>
            </a:r>
          </a:p>
          <a:p>
            <a:pPr marL="719138" lvl="1" indent="-261938">
              <a:spcBef>
                <a:spcPts val="300"/>
              </a:spcBef>
              <a:spcAft>
                <a:spcPts val="300"/>
              </a:spcAft>
              <a:buSzPct val="120000"/>
              <a:buFont typeface="Wingdings" panose="05000000000000000000" pitchFamily="2" charset="2"/>
              <a:buChar char="§"/>
            </a:pPr>
            <a:r>
              <a:rPr lang="nl-NL" sz="2000" b="1" dirty="0">
                <a:solidFill>
                  <a:srgbClr val="13508D"/>
                </a:solidFill>
                <a:latin typeface="Corbel" panose="020B0503020204020204" pitchFamily="34" charset="0"/>
              </a:rPr>
              <a:t>Bestaande verkeersinfrastructuur</a:t>
            </a:r>
          </a:p>
          <a:p>
            <a:pPr marL="0" indent="0">
              <a:spcBef>
                <a:spcPts val="300"/>
              </a:spcBef>
              <a:spcAft>
                <a:spcPts val="300"/>
              </a:spcAft>
              <a:buSzPct val="120000"/>
              <a:buNone/>
            </a:pPr>
            <a:r>
              <a:rPr lang="nl-NL" sz="2000" b="1" dirty="0">
                <a:solidFill>
                  <a:srgbClr val="13508D"/>
                </a:solidFill>
                <a:latin typeface="Corbel" panose="020B0503020204020204" pitchFamily="34" charset="0"/>
              </a:rPr>
              <a:t>→ Gewicht toekennen in functie van relevantie</a:t>
            </a:r>
          </a:p>
          <a:p>
            <a:pPr marL="0" indent="0">
              <a:spcBef>
                <a:spcPts val="300"/>
              </a:spcBef>
              <a:spcAft>
                <a:spcPts val="300"/>
              </a:spcAft>
              <a:buSzPct val="120000"/>
              <a:buNone/>
            </a:pPr>
            <a:r>
              <a:rPr lang="nl-NL" sz="2000" b="1" dirty="0">
                <a:solidFill>
                  <a:srgbClr val="13508D"/>
                </a:solidFill>
                <a:latin typeface="Corbel" panose="020B0503020204020204" pitchFamily="34" charset="0"/>
              </a:rPr>
              <a:t>→ Berekening score en rangschikking</a:t>
            </a:r>
          </a:p>
          <a:p>
            <a:pPr marL="0" indent="0">
              <a:spcBef>
                <a:spcPts val="300"/>
              </a:spcBef>
              <a:spcAft>
                <a:spcPts val="300"/>
              </a:spcAft>
              <a:buSzPct val="120000"/>
              <a:buNone/>
            </a:pPr>
            <a:r>
              <a:rPr lang="nl-NL" sz="2000" b="1" dirty="0">
                <a:solidFill>
                  <a:srgbClr val="13508D"/>
                </a:solidFill>
                <a:latin typeface="Corbel" panose="020B0503020204020204" pitchFamily="34" charset="0"/>
              </a:rPr>
              <a:t>→ </a:t>
            </a:r>
            <a:r>
              <a:rPr lang="nl-NL" sz="2000" b="1" dirty="0" err="1">
                <a:solidFill>
                  <a:srgbClr val="13508D"/>
                </a:solidFill>
                <a:latin typeface="Corbel" panose="020B0503020204020204" pitchFamily="34" charset="0"/>
              </a:rPr>
              <a:t>Reality</a:t>
            </a:r>
            <a:r>
              <a:rPr lang="nl-NL" sz="2000" b="1" dirty="0">
                <a:solidFill>
                  <a:srgbClr val="13508D"/>
                </a:solidFill>
                <a:latin typeface="Corbel" panose="020B0503020204020204" pitchFamily="34" charset="0"/>
              </a:rPr>
              <a:t> check</a:t>
            </a:r>
          </a:p>
          <a:p>
            <a:pPr marL="719138" lvl="1" indent="-261938">
              <a:spcBef>
                <a:spcPts val="300"/>
              </a:spcBef>
              <a:spcAft>
                <a:spcPts val="300"/>
              </a:spcAft>
              <a:buSzPct val="120000"/>
              <a:buFont typeface="Wingdings" panose="05000000000000000000" pitchFamily="2" charset="2"/>
              <a:buChar char="§"/>
            </a:pPr>
            <a:r>
              <a:rPr lang="nl-NL" sz="2000" dirty="0">
                <a:solidFill>
                  <a:srgbClr val="13508D"/>
                </a:solidFill>
                <a:latin typeface="Corbel" panose="020B0503020204020204" pitchFamily="34" charset="0"/>
              </a:rPr>
              <a:t>Desk research</a:t>
            </a:r>
          </a:p>
          <a:p>
            <a:pPr marL="719138" lvl="1" indent="-261938">
              <a:spcBef>
                <a:spcPts val="300"/>
              </a:spcBef>
              <a:spcAft>
                <a:spcPts val="300"/>
              </a:spcAft>
              <a:buSzPct val="120000"/>
              <a:buFont typeface="Wingdings" panose="05000000000000000000" pitchFamily="2" charset="2"/>
              <a:buChar char="§"/>
            </a:pPr>
            <a:r>
              <a:rPr lang="nl-NL" sz="2000" b="1" dirty="0">
                <a:solidFill>
                  <a:srgbClr val="13508D"/>
                </a:solidFill>
                <a:latin typeface="Corbel" panose="020B0503020204020204" pitchFamily="34" charset="0"/>
              </a:rPr>
              <a:t>Terreinbezoek om af te stemmen op de verkeerssituatie</a:t>
            </a:r>
          </a:p>
        </p:txBody>
      </p:sp>
      <p:pic>
        <p:nvPicPr>
          <p:cNvPr id="7" name="Tijdelijke aanduiding voor inhoud 6" descr="Afbeelding met Lettertype, logo, Graphics, symbool&#10;&#10;Automatisch gegenereerde beschrijving">
            <a:extLst>
              <a:ext uri="{FF2B5EF4-FFF2-40B4-BE49-F238E27FC236}">
                <a16:creationId xmlns:a16="http://schemas.microsoft.com/office/drawing/2014/main" id="{11C0C2E0-8C04-F587-8BE0-B68197A78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8" name="Afbeelding 7" descr="Afbeelding met tekst, Lettertype, Graphics, schermopname&#10;&#10;Door AI gegenereerde inhoud is mogelijk onjuist.">
            <a:extLst>
              <a:ext uri="{FF2B5EF4-FFF2-40B4-BE49-F238E27FC236}">
                <a16:creationId xmlns:a16="http://schemas.microsoft.com/office/drawing/2014/main" id="{4E67148E-2947-2273-3229-78EDCE33D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pic>
        <p:nvPicPr>
          <p:cNvPr id="4" name="Afbeelding 3" descr="Afbeelding met tekst, Lettertype, logo, Graphics">
            <a:extLst>
              <a:ext uri="{FF2B5EF4-FFF2-40B4-BE49-F238E27FC236}">
                <a16:creationId xmlns:a16="http://schemas.microsoft.com/office/drawing/2014/main" id="{9E048B68-20CE-8BB6-20FC-FC2888D79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720" y="5690247"/>
            <a:ext cx="3287019" cy="1182414"/>
          </a:xfrm>
          <a:prstGeom prst="rect">
            <a:avLst/>
          </a:prstGeom>
        </p:spPr>
      </p:pic>
    </p:spTree>
    <p:extLst>
      <p:ext uri="{BB962C8B-B14F-4D97-AF65-F5344CB8AC3E}">
        <p14:creationId xmlns:p14="http://schemas.microsoft.com/office/powerpoint/2010/main" val="15355550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0B6EF-CFA2-8976-95A8-21135AF086C3}"/>
              </a:ext>
            </a:extLst>
          </p:cNvPr>
          <p:cNvSpPr>
            <a:spLocks noGrp="1"/>
          </p:cNvSpPr>
          <p:nvPr>
            <p:ph type="title"/>
          </p:nvPr>
        </p:nvSpPr>
        <p:spPr/>
        <p:txBody>
          <a:bodyPr>
            <a:normAutofit/>
          </a:bodyPr>
          <a:lstStyle/>
          <a:p>
            <a:r>
              <a:rPr lang="nl-NL" sz="4000" b="1" dirty="0">
                <a:solidFill>
                  <a:srgbClr val="13508D"/>
                </a:solidFill>
              </a:rPr>
              <a:t>Pilootproject Gent</a:t>
            </a:r>
            <a:endParaRPr lang="nl-BE" sz="4000" dirty="0">
              <a:solidFill>
                <a:srgbClr val="13508D"/>
              </a:solidFill>
            </a:endParaRPr>
          </a:p>
        </p:txBody>
      </p:sp>
      <p:sp>
        <p:nvSpPr>
          <p:cNvPr id="3" name="Tijdelijke aanduiding voor tekst 2">
            <a:extLst>
              <a:ext uri="{FF2B5EF4-FFF2-40B4-BE49-F238E27FC236}">
                <a16:creationId xmlns:a16="http://schemas.microsoft.com/office/drawing/2014/main" id="{75FCA9AE-6FE4-7D9D-8423-88A19A27DFB7}"/>
              </a:ext>
            </a:extLst>
          </p:cNvPr>
          <p:cNvSpPr>
            <a:spLocks noGrp="1"/>
          </p:cNvSpPr>
          <p:nvPr>
            <p:ph type="body" idx="1"/>
          </p:nvPr>
        </p:nvSpPr>
        <p:spPr/>
        <p:txBody>
          <a:bodyPr anchor="t">
            <a:normAutofit/>
          </a:bodyPr>
          <a:lstStyle/>
          <a:p>
            <a:r>
              <a:rPr lang="nl-NL" sz="3600" dirty="0">
                <a:solidFill>
                  <a:srgbClr val="13508D"/>
                </a:solidFill>
              </a:rPr>
              <a:t>Resultaten</a:t>
            </a:r>
            <a:r>
              <a:rPr lang="nl-NL" sz="3600" b="1" dirty="0">
                <a:solidFill>
                  <a:srgbClr val="13508D"/>
                </a:solidFill>
              </a:rPr>
              <a:t> </a:t>
            </a:r>
            <a:r>
              <a:rPr lang="nl-NL" sz="4800" b="1" dirty="0">
                <a:solidFill>
                  <a:srgbClr val="13508D"/>
                </a:solidFill>
              </a:rPr>
              <a:t> </a:t>
            </a:r>
            <a:endParaRPr lang="nl-BE" sz="4800" b="1" dirty="0">
              <a:solidFill>
                <a:srgbClr val="13508D"/>
              </a:solidFil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10A4079A-1DFC-7D11-30B7-A51607EAE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11" y="665717"/>
            <a:ext cx="8482987" cy="3051518"/>
          </a:xfrm>
          <a:prstGeom prst="rect">
            <a:avLst/>
          </a:prstGeom>
        </p:spPr>
      </p:pic>
    </p:spTree>
    <p:extLst>
      <p:ext uri="{BB962C8B-B14F-4D97-AF65-F5344CB8AC3E}">
        <p14:creationId xmlns:p14="http://schemas.microsoft.com/office/powerpoint/2010/main" val="6737573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4DFFB33-79D4-3764-3512-88A4B1EE9052}"/>
              </a:ext>
            </a:extLst>
          </p:cNvPr>
          <p:cNvSpPr/>
          <p:nvPr/>
        </p:nvSpPr>
        <p:spPr>
          <a:xfrm>
            <a:off x="10233891" y="6040582"/>
            <a:ext cx="1219200" cy="572654"/>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A29C408A-B417-5A31-5643-53937A60256A}"/>
              </a:ext>
            </a:extLst>
          </p:cNvPr>
          <p:cNvSpPr/>
          <p:nvPr/>
        </p:nvSpPr>
        <p:spPr>
          <a:xfrm>
            <a:off x="7382786" y="3904090"/>
            <a:ext cx="894522" cy="17492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4D14F575-EA39-072F-F274-D38D48242DA3}"/>
              </a:ext>
            </a:extLst>
          </p:cNvPr>
          <p:cNvSpPr/>
          <p:nvPr/>
        </p:nvSpPr>
        <p:spPr>
          <a:xfrm>
            <a:off x="3316874" y="4005201"/>
            <a:ext cx="672548" cy="17492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 name="Group 2">
            <a:extLst>
              <a:ext uri="{FF2B5EF4-FFF2-40B4-BE49-F238E27FC236}">
                <a16:creationId xmlns:a16="http://schemas.microsoft.com/office/drawing/2014/main" id="{994525A0-7DDF-AB93-087E-45FB932D2ADB}"/>
              </a:ext>
            </a:extLst>
          </p:cNvPr>
          <p:cNvGrpSpPr/>
          <p:nvPr/>
        </p:nvGrpSpPr>
        <p:grpSpPr>
          <a:xfrm>
            <a:off x="1654606" y="382262"/>
            <a:ext cx="8882785" cy="6093473"/>
            <a:chOff x="1654606" y="382262"/>
            <a:chExt cx="8882785" cy="6093473"/>
          </a:xfrm>
        </p:grpSpPr>
        <p:pic>
          <p:nvPicPr>
            <p:cNvPr id="7" name="Afbeelding 6">
              <a:extLst>
                <a:ext uri="{FF2B5EF4-FFF2-40B4-BE49-F238E27FC236}">
                  <a16:creationId xmlns:a16="http://schemas.microsoft.com/office/drawing/2014/main" id="{CCE18F6C-622D-7D5D-4787-C2F3A64DCF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4606" y="382262"/>
              <a:ext cx="8882785" cy="6093473"/>
            </a:xfrm>
            <a:prstGeom prst="rect">
              <a:avLst/>
            </a:prstGeom>
          </p:spPr>
        </p:pic>
        <p:sp>
          <p:nvSpPr>
            <p:cNvPr id="2" name="TextBox 1">
              <a:extLst>
                <a:ext uri="{FF2B5EF4-FFF2-40B4-BE49-F238E27FC236}">
                  <a16:creationId xmlns:a16="http://schemas.microsoft.com/office/drawing/2014/main" id="{02A9CF9A-2305-8594-60B4-20CEB51BE737}"/>
                </a:ext>
              </a:extLst>
            </p:cNvPr>
            <p:cNvSpPr txBox="1"/>
            <p:nvPr/>
          </p:nvSpPr>
          <p:spPr>
            <a:xfrm>
              <a:off x="1771651" y="885826"/>
              <a:ext cx="2957512" cy="253916"/>
            </a:xfrm>
            <a:prstGeom prst="rect">
              <a:avLst/>
            </a:prstGeom>
            <a:solidFill>
              <a:srgbClr val="F2F2F1"/>
            </a:solidFill>
          </p:spPr>
          <p:txBody>
            <a:bodyPr wrap="square" rtlCol="0">
              <a:spAutoFit/>
            </a:bodyPr>
            <a:lstStyle/>
            <a:p>
              <a:r>
                <a:rPr lang="nl-BE" sz="1050">
                  <a:solidFill>
                    <a:schemeClr val="tx1">
                      <a:lumMod val="50000"/>
                    </a:schemeClr>
                  </a:solidFill>
                </a:rPr>
                <a:t>Modeluitvoer + desk research + terrein bezoek</a:t>
              </a:r>
              <a:endParaRPr lang="en-US" sz="1050">
                <a:solidFill>
                  <a:schemeClr val="tx1">
                    <a:lumMod val="50000"/>
                  </a:schemeClr>
                </a:solidFill>
              </a:endParaRPr>
            </a:p>
          </p:txBody>
        </p:sp>
      </p:grpSp>
    </p:spTree>
    <p:extLst>
      <p:ext uri="{BB962C8B-B14F-4D97-AF65-F5344CB8AC3E}">
        <p14:creationId xmlns:p14="http://schemas.microsoft.com/office/powerpoint/2010/main" val="2718817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9F36F758-3F97-1C1C-28C8-37BFE5CC87F3}"/>
              </a:ext>
            </a:extLst>
          </p:cNvPr>
          <p:cNvSpPr/>
          <p:nvPr/>
        </p:nvSpPr>
        <p:spPr>
          <a:xfrm>
            <a:off x="838200" y="1561541"/>
            <a:ext cx="10568728" cy="4448796"/>
          </a:xfrm>
          <a:prstGeom prst="roundRect">
            <a:avLst>
              <a:gd name="adj" fmla="val 4335"/>
            </a:avLst>
          </a:prstGeom>
          <a:solidFill>
            <a:schemeClr val="bg1">
              <a:lumMod val="9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a:xfrm>
            <a:off x="839788" y="365125"/>
            <a:ext cx="10515600" cy="1131811"/>
          </a:xfrm>
        </p:spPr>
        <p:txBody>
          <a:bodyPr anchor="ctr">
            <a:normAutofit/>
          </a:bodyPr>
          <a:lstStyle/>
          <a:p>
            <a:r>
              <a:rPr lang="nl-NL" b="1" dirty="0">
                <a:solidFill>
                  <a:srgbClr val="13508D"/>
                </a:solidFill>
                <a:latin typeface="Corbel" panose="020B0503020204020204" pitchFamily="34" charset="0"/>
              </a:rPr>
              <a:t>Illustratie prioriteitsscore</a:t>
            </a:r>
            <a:endParaRPr lang="nl-BE" b="1" dirty="0">
              <a:solidFill>
                <a:srgbClr val="13508D"/>
              </a:solidFill>
              <a:latin typeface="Corbel" panose="020B0503020204020204" pitchFamily="34" charset="0"/>
            </a:endParaRPr>
          </a:p>
        </p:txBody>
      </p:sp>
      <p:sp>
        <p:nvSpPr>
          <p:cNvPr id="6" name="Tijdelijke aanduiding voor tekst 5">
            <a:extLst>
              <a:ext uri="{FF2B5EF4-FFF2-40B4-BE49-F238E27FC236}">
                <a16:creationId xmlns:a16="http://schemas.microsoft.com/office/drawing/2014/main" id="{9D34D7FF-A4F7-E4AD-F5C4-03CBA0264AB3}"/>
              </a:ext>
            </a:extLst>
          </p:cNvPr>
          <p:cNvSpPr>
            <a:spLocks noGrp="1"/>
          </p:cNvSpPr>
          <p:nvPr>
            <p:ph type="body" idx="1"/>
          </p:nvPr>
        </p:nvSpPr>
        <p:spPr/>
        <p:txBody>
          <a:bodyPr/>
          <a:lstStyle/>
          <a:p>
            <a:pPr algn="ctr"/>
            <a:r>
              <a:rPr lang="nl-NL" dirty="0">
                <a:solidFill>
                  <a:srgbClr val="13508D"/>
                </a:solidFill>
              </a:rPr>
              <a:t>Hoge score</a:t>
            </a:r>
            <a:endParaRPr lang="nl-BE" dirty="0">
              <a:solidFill>
                <a:srgbClr val="13508D"/>
              </a:solidFill>
            </a:endParaRPr>
          </a:p>
        </p:txBody>
      </p:sp>
      <p:sp>
        <p:nvSpPr>
          <p:cNvPr id="3" name="Tijdelijke aanduiding voor inhoud 2">
            <a:extLst>
              <a:ext uri="{FF2B5EF4-FFF2-40B4-BE49-F238E27FC236}">
                <a16:creationId xmlns:a16="http://schemas.microsoft.com/office/drawing/2014/main" id="{B17E7CD2-01BE-4390-E79C-6C8257E9B15F}"/>
              </a:ext>
            </a:extLst>
          </p:cNvPr>
          <p:cNvSpPr>
            <a:spLocks noGrp="1"/>
          </p:cNvSpPr>
          <p:nvPr>
            <p:ph sz="half" idx="2"/>
          </p:nvPr>
        </p:nvSpPr>
        <p:spPr>
          <a:xfrm>
            <a:off x="839788" y="2505075"/>
            <a:ext cx="5157787" cy="3505262"/>
          </a:xfrm>
        </p:spPr>
        <p:txBody>
          <a:bodyPr anchor="ctr">
            <a:normAutofit/>
          </a:bodyPr>
          <a:lstStyle/>
          <a:p>
            <a:pPr marL="261938" indent="-261938">
              <a:spcBef>
                <a:spcPts val="300"/>
              </a:spcBef>
              <a:spcAft>
                <a:spcPts val="300"/>
              </a:spcAft>
              <a:buSzPct val="120000"/>
              <a:buFont typeface="Wingdings" panose="05000000000000000000" pitchFamily="2" charset="2"/>
              <a:buChar char="§"/>
            </a:pPr>
            <a:r>
              <a:rPr lang="nl-NL" sz="1800" b="1" dirty="0">
                <a:solidFill>
                  <a:srgbClr val="13508D"/>
                </a:solidFill>
                <a:latin typeface="Corbel" panose="020B0503020204020204" pitchFamily="34" charset="0"/>
              </a:rPr>
              <a:t>Gustaaf </a:t>
            </a:r>
            <a:r>
              <a:rPr lang="nl-NL" sz="1800" b="1" dirty="0" err="1">
                <a:solidFill>
                  <a:srgbClr val="13508D"/>
                </a:solidFill>
                <a:latin typeface="Corbel" panose="020B0503020204020204" pitchFamily="34" charset="0"/>
              </a:rPr>
              <a:t>Callierlaan</a:t>
            </a:r>
            <a:endParaRPr lang="nl-NL" sz="1800" b="1" dirty="0">
              <a:solidFill>
                <a:srgbClr val="13508D"/>
              </a:solidFill>
              <a:latin typeface="Corbel" panose="020B0503020204020204" pitchFamily="34" charset="0"/>
            </a:endParaRPr>
          </a:p>
          <a:p>
            <a:pPr marL="261938" indent="-261938">
              <a:spcBef>
                <a:spcPts val="300"/>
              </a:spcBef>
              <a:spcAft>
                <a:spcPts val="300"/>
              </a:spcAft>
              <a:buSzPct val="120000"/>
              <a:buFont typeface="Wingdings" panose="05000000000000000000" pitchFamily="2" charset="2"/>
              <a:buChar char="§"/>
            </a:pPr>
            <a:r>
              <a:rPr lang="nl-NL" sz="1800" b="1" dirty="0">
                <a:solidFill>
                  <a:srgbClr val="13508D"/>
                </a:solidFill>
                <a:latin typeface="Corbel" panose="020B0503020204020204" pitchFamily="34" charset="0"/>
              </a:rPr>
              <a:t>Verkeerssituatie</a:t>
            </a:r>
          </a:p>
          <a:p>
            <a:pPr marL="719138" lvl="1" indent="-261938">
              <a:spcBef>
                <a:spcPts val="300"/>
              </a:spcBef>
              <a:spcAft>
                <a:spcPts val="300"/>
              </a:spcAft>
              <a:buSzPct val="120000"/>
              <a:buFont typeface="Wingdings" panose="05000000000000000000" pitchFamily="2" charset="2"/>
              <a:buChar char="§"/>
            </a:pPr>
            <a:r>
              <a:rPr lang="nl-NL" sz="1600" b="1" dirty="0">
                <a:solidFill>
                  <a:srgbClr val="13508D"/>
                </a:solidFill>
                <a:latin typeface="Corbel" panose="020B0503020204020204" pitchFamily="34" charset="0"/>
              </a:rPr>
              <a:t>Uitvalsroute naar autosnelweg</a:t>
            </a:r>
          </a:p>
          <a:p>
            <a:pPr marL="719138" lvl="1" indent="-261938">
              <a:spcBef>
                <a:spcPts val="300"/>
              </a:spcBef>
              <a:spcAft>
                <a:spcPts val="300"/>
              </a:spcAft>
              <a:buSzPct val="120000"/>
              <a:buFont typeface="Wingdings" panose="05000000000000000000" pitchFamily="2" charset="2"/>
              <a:buChar char="§"/>
            </a:pPr>
            <a:r>
              <a:rPr lang="nl-NL" sz="1600" b="1" dirty="0">
                <a:solidFill>
                  <a:srgbClr val="13508D"/>
                </a:solidFill>
                <a:latin typeface="Corbel" panose="020B0503020204020204" pitchFamily="34" charset="0"/>
              </a:rPr>
              <a:t>Maximumsnelheid 50 km/u</a:t>
            </a:r>
          </a:p>
          <a:p>
            <a:pPr marL="261938" indent="-261938">
              <a:spcBef>
                <a:spcPts val="300"/>
              </a:spcBef>
              <a:spcAft>
                <a:spcPts val="300"/>
              </a:spcAft>
              <a:buSzPct val="120000"/>
              <a:buFont typeface="Wingdings" panose="05000000000000000000" pitchFamily="2" charset="2"/>
              <a:buChar char="§"/>
            </a:pPr>
            <a:r>
              <a:rPr lang="nl-NL" sz="1800" b="1" dirty="0">
                <a:solidFill>
                  <a:srgbClr val="13508D"/>
                </a:solidFill>
                <a:latin typeface="Corbel" panose="020B0503020204020204" pitchFamily="34" charset="0"/>
              </a:rPr>
              <a:t>Functies</a:t>
            </a:r>
          </a:p>
          <a:p>
            <a:pPr marL="719138" lvl="1" indent="-261938">
              <a:spcBef>
                <a:spcPts val="300"/>
              </a:spcBef>
              <a:spcAft>
                <a:spcPts val="300"/>
              </a:spcAft>
              <a:buSzPct val="120000"/>
              <a:buFont typeface="Wingdings" panose="05000000000000000000" pitchFamily="2" charset="2"/>
              <a:buChar char="§"/>
            </a:pPr>
            <a:r>
              <a:rPr lang="nl-NL" sz="1600" b="1" dirty="0">
                <a:solidFill>
                  <a:srgbClr val="13508D"/>
                </a:solidFill>
                <a:latin typeface="Corbel" panose="020B0503020204020204" pitchFamily="34" charset="0"/>
              </a:rPr>
              <a:t>Parkeerplaatsen</a:t>
            </a:r>
          </a:p>
          <a:p>
            <a:pPr marL="719138" lvl="1" indent="-261938">
              <a:spcBef>
                <a:spcPts val="300"/>
              </a:spcBef>
              <a:spcAft>
                <a:spcPts val="300"/>
              </a:spcAft>
              <a:buSzPct val="120000"/>
              <a:buFont typeface="Wingdings" panose="05000000000000000000" pitchFamily="2" charset="2"/>
              <a:buChar char="§"/>
            </a:pPr>
            <a:r>
              <a:rPr lang="nl-NL" sz="1600" b="1" dirty="0">
                <a:solidFill>
                  <a:srgbClr val="13508D"/>
                </a:solidFill>
                <a:latin typeface="Corbel" panose="020B0503020204020204" pitchFamily="34" charset="0"/>
              </a:rPr>
              <a:t>Doorsteek </a:t>
            </a:r>
            <a:r>
              <a:rPr lang="nl-NL" sz="1600" b="1" dirty="0" err="1">
                <a:solidFill>
                  <a:srgbClr val="13508D"/>
                </a:solidFill>
                <a:latin typeface="Corbel" panose="020B0503020204020204" pitchFamily="34" charset="0"/>
              </a:rPr>
              <a:t>Brusselsepoort</a:t>
            </a:r>
            <a:r>
              <a:rPr lang="nl-NL" sz="1600" b="1" dirty="0">
                <a:solidFill>
                  <a:srgbClr val="13508D"/>
                </a:solidFill>
                <a:latin typeface="Corbel" panose="020B0503020204020204" pitchFamily="34" charset="0"/>
              </a:rPr>
              <a:t> - </a:t>
            </a:r>
            <a:r>
              <a:rPr lang="nl-NL" sz="1600" b="1" dirty="0" err="1">
                <a:solidFill>
                  <a:srgbClr val="13508D"/>
                </a:solidFill>
                <a:latin typeface="Corbel" panose="020B0503020204020204" pitchFamily="34" charset="0"/>
              </a:rPr>
              <a:t>Muinkpark</a:t>
            </a:r>
            <a:endParaRPr lang="nl-NL" sz="1600" b="1" dirty="0">
              <a:solidFill>
                <a:srgbClr val="13508D"/>
              </a:solidFill>
              <a:latin typeface="Corbel" panose="020B0503020204020204" pitchFamily="34" charset="0"/>
            </a:endParaRPr>
          </a:p>
          <a:p>
            <a:pPr marL="719138" lvl="1" indent="-261938">
              <a:spcBef>
                <a:spcPts val="300"/>
              </a:spcBef>
              <a:spcAft>
                <a:spcPts val="300"/>
              </a:spcAft>
              <a:buSzPct val="120000"/>
              <a:buFont typeface="Wingdings" panose="05000000000000000000" pitchFamily="2" charset="2"/>
              <a:buChar char="§"/>
            </a:pPr>
            <a:r>
              <a:rPr lang="nl-NL" sz="1600" b="1" dirty="0">
                <a:solidFill>
                  <a:srgbClr val="13508D"/>
                </a:solidFill>
                <a:latin typeface="Corbel" panose="020B0503020204020204" pitchFamily="34" charset="0"/>
              </a:rPr>
              <a:t>Evenementenlocatie, </a:t>
            </a:r>
            <a:r>
              <a:rPr lang="nl-NL" sz="1600" b="1" dirty="0" err="1">
                <a:solidFill>
                  <a:srgbClr val="13508D"/>
                </a:solidFill>
                <a:latin typeface="Corbel" panose="020B0503020204020204" pitchFamily="34" charset="0"/>
              </a:rPr>
              <a:t>HoReCa</a:t>
            </a:r>
            <a:r>
              <a:rPr lang="nl-NL" sz="1600" b="1" dirty="0">
                <a:solidFill>
                  <a:srgbClr val="13508D"/>
                </a:solidFill>
                <a:latin typeface="Corbel" panose="020B0503020204020204" pitchFamily="34" charset="0"/>
              </a:rPr>
              <a:t>, bioscoop, supermarkt, scholen</a:t>
            </a:r>
          </a:p>
          <a:p>
            <a:pPr marL="261938" indent="-261938">
              <a:spcBef>
                <a:spcPts val="300"/>
              </a:spcBef>
              <a:spcAft>
                <a:spcPts val="300"/>
              </a:spcAft>
              <a:buSzPct val="120000"/>
              <a:buFont typeface="Wingdings" panose="05000000000000000000" pitchFamily="2" charset="2"/>
              <a:buChar char="§"/>
            </a:pPr>
            <a:r>
              <a:rPr lang="nl-NL" sz="1800" b="1" dirty="0">
                <a:solidFill>
                  <a:srgbClr val="13508D"/>
                </a:solidFill>
                <a:latin typeface="Corbel" panose="020B0503020204020204" pitchFamily="34" charset="0"/>
              </a:rPr>
              <a:t>Ligt in looplijn</a:t>
            </a:r>
          </a:p>
          <a:p>
            <a:pPr marL="261938" indent="-261938">
              <a:spcBef>
                <a:spcPts val="300"/>
              </a:spcBef>
              <a:spcAft>
                <a:spcPts val="300"/>
              </a:spcAft>
              <a:buSzPct val="120000"/>
              <a:buFont typeface="Wingdings" panose="05000000000000000000" pitchFamily="2" charset="2"/>
              <a:buChar char="§"/>
            </a:pPr>
            <a:r>
              <a:rPr lang="nl-NL" sz="1800" b="1" dirty="0">
                <a:solidFill>
                  <a:srgbClr val="13508D"/>
                </a:solidFill>
                <a:latin typeface="Corbel" panose="020B0503020204020204" pitchFamily="34" charset="0"/>
              </a:rPr>
              <a:t>Oversteekplaats is te verantwoorden</a:t>
            </a:r>
          </a:p>
        </p:txBody>
      </p:sp>
      <p:pic>
        <p:nvPicPr>
          <p:cNvPr id="10" name="Tijdelijke aanduiding voor inhoud 12" descr="Afbeelding met buitenshuis, hemel, auto, weg&#10;&#10;Door AI gegenereerde inhoud is mogelijk onjuist.">
            <a:extLst>
              <a:ext uri="{FF2B5EF4-FFF2-40B4-BE49-F238E27FC236}">
                <a16:creationId xmlns:a16="http://schemas.microsoft.com/office/drawing/2014/main" id="{AA5360A5-5C2A-A7B8-7F13-AEB0F40BD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431" y="1626145"/>
            <a:ext cx="5759449" cy="43195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72412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9F36F758-3F97-1C1C-28C8-37BFE5CC87F3}"/>
              </a:ext>
            </a:extLst>
          </p:cNvPr>
          <p:cNvSpPr/>
          <p:nvPr/>
        </p:nvSpPr>
        <p:spPr>
          <a:xfrm>
            <a:off x="838200" y="1561541"/>
            <a:ext cx="10568728" cy="4448796"/>
          </a:xfrm>
          <a:prstGeom prst="roundRect">
            <a:avLst>
              <a:gd name="adj" fmla="val 4335"/>
            </a:avLst>
          </a:prstGeom>
          <a:solidFill>
            <a:schemeClr val="bg1">
              <a:lumMod val="9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p:txBody>
          <a:bodyPr anchor="ctr">
            <a:normAutofit/>
          </a:bodyPr>
          <a:lstStyle/>
          <a:p>
            <a:r>
              <a:rPr lang="nl-NL" b="1" dirty="0">
                <a:solidFill>
                  <a:srgbClr val="13508D"/>
                </a:solidFill>
                <a:latin typeface="Corbel" panose="020B0503020204020204" pitchFamily="34" charset="0"/>
              </a:rPr>
              <a:t>Illustratie prioriteitsscore</a:t>
            </a:r>
            <a:endParaRPr lang="nl-BE" b="1" dirty="0">
              <a:solidFill>
                <a:srgbClr val="13508D"/>
              </a:solidFill>
              <a:latin typeface="Corbel" panose="020B0503020204020204" pitchFamily="34" charset="0"/>
            </a:endParaRPr>
          </a:p>
        </p:txBody>
      </p:sp>
      <p:sp>
        <p:nvSpPr>
          <p:cNvPr id="6" name="Tijdelijke aanduiding voor tekst 5">
            <a:extLst>
              <a:ext uri="{FF2B5EF4-FFF2-40B4-BE49-F238E27FC236}">
                <a16:creationId xmlns:a16="http://schemas.microsoft.com/office/drawing/2014/main" id="{9D34D7FF-A4F7-E4AD-F5C4-03CBA0264AB3}"/>
              </a:ext>
            </a:extLst>
          </p:cNvPr>
          <p:cNvSpPr>
            <a:spLocks noGrp="1"/>
          </p:cNvSpPr>
          <p:nvPr>
            <p:ph type="body" idx="1"/>
          </p:nvPr>
        </p:nvSpPr>
        <p:spPr/>
        <p:txBody>
          <a:bodyPr/>
          <a:lstStyle/>
          <a:p>
            <a:pPr algn="ctr"/>
            <a:r>
              <a:rPr lang="nl-NL" dirty="0">
                <a:solidFill>
                  <a:srgbClr val="13508D"/>
                </a:solidFill>
              </a:rPr>
              <a:t>Lage score</a:t>
            </a:r>
            <a:endParaRPr lang="nl-BE" dirty="0">
              <a:solidFill>
                <a:srgbClr val="13508D"/>
              </a:solidFill>
            </a:endParaRPr>
          </a:p>
        </p:txBody>
      </p:sp>
      <p:sp>
        <p:nvSpPr>
          <p:cNvPr id="3" name="Tijdelijke aanduiding voor inhoud 2">
            <a:extLst>
              <a:ext uri="{FF2B5EF4-FFF2-40B4-BE49-F238E27FC236}">
                <a16:creationId xmlns:a16="http://schemas.microsoft.com/office/drawing/2014/main" id="{B17E7CD2-01BE-4390-E79C-6C8257E9B15F}"/>
              </a:ext>
            </a:extLst>
          </p:cNvPr>
          <p:cNvSpPr>
            <a:spLocks noGrp="1"/>
          </p:cNvSpPr>
          <p:nvPr>
            <p:ph sz="half" idx="2"/>
          </p:nvPr>
        </p:nvSpPr>
        <p:spPr>
          <a:xfrm>
            <a:off x="839788" y="2505075"/>
            <a:ext cx="5157787" cy="2951508"/>
          </a:xfrm>
        </p:spPr>
        <p:txBody>
          <a:bodyPr anchor="ctr">
            <a:normAutofit/>
          </a:bodyPr>
          <a:lstStyle/>
          <a:p>
            <a:pPr>
              <a:buFont typeface="Wingdings" panose="05000000000000000000" pitchFamily="2" charset="2"/>
              <a:buChar char="§"/>
            </a:pPr>
            <a:r>
              <a:rPr lang="nl-NL" sz="1800" b="1" dirty="0">
                <a:solidFill>
                  <a:srgbClr val="13508D"/>
                </a:solidFill>
                <a:latin typeface="Corbel" panose="020B0503020204020204" pitchFamily="34" charset="0"/>
              </a:rPr>
              <a:t>Baarleveer</a:t>
            </a:r>
          </a:p>
          <a:p>
            <a:pPr>
              <a:buFont typeface="Wingdings" panose="05000000000000000000" pitchFamily="2" charset="2"/>
              <a:buChar char="§"/>
            </a:pPr>
            <a:r>
              <a:rPr lang="nl-NL" sz="1800" b="1" dirty="0">
                <a:solidFill>
                  <a:srgbClr val="13508D"/>
                </a:solidFill>
                <a:latin typeface="Corbel" panose="020B0503020204020204" pitchFamily="34" charset="0"/>
              </a:rPr>
              <a:t>Verkeerssituatie</a:t>
            </a:r>
          </a:p>
          <a:p>
            <a:pPr lvl="1">
              <a:buFont typeface="Wingdings" panose="05000000000000000000" pitchFamily="2" charset="2"/>
              <a:buChar char="§"/>
            </a:pPr>
            <a:r>
              <a:rPr lang="nl-NL" sz="1600" b="1" dirty="0">
                <a:solidFill>
                  <a:srgbClr val="13508D"/>
                </a:solidFill>
                <a:latin typeface="Corbel" panose="020B0503020204020204" pitchFamily="34" charset="0"/>
              </a:rPr>
              <a:t>Doodlopende straat in woonwijk</a:t>
            </a:r>
          </a:p>
          <a:p>
            <a:pPr lvl="1">
              <a:buFont typeface="Wingdings" panose="05000000000000000000" pitchFamily="2" charset="2"/>
              <a:buChar char="§"/>
            </a:pPr>
            <a:r>
              <a:rPr lang="nl-NL" sz="1600" b="1" dirty="0">
                <a:solidFill>
                  <a:srgbClr val="13508D"/>
                </a:solidFill>
                <a:latin typeface="Corbel" panose="020B0503020204020204" pitchFamily="34" charset="0"/>
              </a:rPr>
              <a:t>Maximumsnelheid 50 km/u</a:t>
            </a:r>
          </a:p>
          <a:p>
            <a:pPr>
              <a:buFont typeface="Wingdings" panose="05000000000000000000" pitchFamily="2" charset="2"/>
              <a:buChar char="§"/>
            </a:pPr>
            <a:r>
              <a:rPr lang="nl-NL" sz="1800" b="1" dirty="0">
                <a:solidFill>
                  <a:srgbClr val="13508D"/>
                </a:solidFill>
                <a:latin typeface="Corbel" panose="020B0503020204020204" pitchFamily="34" charset="0"/>
              </a:rPr>
              <a:t>Functies</a:t>
            </a:r>
          </a:p>
          <a:p>
            <a:pPr lvl="1">
              <a:buFont typeface="Wingdings" panose="05000000000000000000" pitchFamily="2" charset="2"/>
              <a:buChar char="§"/>
            </a:pPr>
            <a:r>
              <a:rPr lang="nl-NL" sz="1600" b="1" dirty="0">
                <a:solidFill>
                  <a:srgbClr val="13508D"/>
                </a:solidFill>
                <a:latin typeface="Corbel" panose="020B0503020204020204" pitchFamily="34" charset="0"/>
              </a:rPr>
              <a:t>Veerpont voor fietsers en wandelaars</a:t>
            </a:r>
          </a:p>
          <a:p>
            <a:pPr>
              <a:buFont typeface="Wingdings" panose="05000000000000000000" pitchFamily="2" charset="2"/>
              <a:buChar char="§"/>
            </a:pPr>
            <a:r>
              <a:rPr lang="nl-NL" sz="1800" b="1" dirty="0">
                <a:solidFill>
                  <a:srgbClr val="13508D"/>
                </a:solidFill>
                <a:latin typeface="Corbel" panose="020B0503020204020204" pitchFamily="34" charset="0"/>
              </a:rPr>
              <a:t>Nut oversteekplaats wordt in vraag gesteld</a:t>
            </a:r>
          </a:p>
        </p:txBody>
      </p:sp>
      <p:pic>
        <p:nvPicPr>
          <p:cNvPr id="13" name="Tijdelijke aanduiding voor inhoud 12">
            <a:extLst>
              <a:ext uri="{FF2B5EF4-FFF2-40B4-BE49-F238E27FC236}">
                <a16:creationId xmlns:a16="http://schemas.microsoft.com/office/drawing/2014/main" id="{E78283CF-4E93-4C38-5D1C-6E0F70A178F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5597746" y="1626145"/>
            <a:ext cx="5675906" cy="4319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3942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9F36F758-3F97-1C1C-28C8-37BFE5CC87F3}"/>
              </a:ext>
            </a:extLst>
          </p:cNvPr>
          <p:cNvSpPr/>
          <p:nvPr/>
        </p:nvSpPr>
        <p:spPr>
          <a:xfrm>
            <a:off x="838200" y="1821978"/>
            <a:ext cx="10808855" cy="4100377"/>
          </a:xfrm>
          <a:prstGeom prst="roundRect">
            <a:avLst>
              <a:gd name="adj" fmla="val 7629"/>
            </a:avLst>
          </a:prstGeom>
          <a:solidFill>
            <a:schemeClr val="bg1">
              <a:lumMod val="95000"/>
            </a:schemeClr>
          </a:solidFill>
          <a:ln>
            <a:solidFill>
              <a:srgbClr val="13508D"/>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a:xfrm>
            <a:off x="838200" y="756743"/>
            <a:ext cx="8022996" cy="685518"/>
          </a:xfrm>
        </p:spPr>
        <p:txBody>
          <a:bodyPr anchor="t">
            <a:normAutofit fontScale="90000"/>
          </a:bodyPr>
          <a:lstStyle/>
          <a:p>
            <a:r>
              <a:rPr lang="nl-NL" b="1" dirty="0">
                <a:solidFill>
                  <a:srgbClr val="13508D"/>
                </a:solidFill>
                <a:latin typeface="Corbel" panose="020B0503020204020204" pitchFamily="34" charset="0"/>
              </a:rPr>
              <a:t>Conclusie</a:t>
            </a:r>
            <a:endParaRPr lang="nl-BE"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B17E7CD2-01BE-4390-E79C-6C8257E9B15F}"/>
              </a:ext>
            </a:extLst>
          </p:cNvPr>
          <p:cNvSpPr>
            <a:spLocks noGrp="1"/>
          </p:cNvSpPr>
          <p:nvPr>
            <p:ph idx="1"/>
          </p:nvPr>
        </p:nvSpPr>
        <p:spPr>
          <a:xfrm>
            <a:off x="1292086" y="935645"/>
            <a:ext cx="10207488" cy="6241010"/>
          </a:xfrm>
        </p:spPr>
        <p:txBody>
          <a:bodyPr anchor="ctr">
            <a:normAutofit/>
          </a:bodyPr>
          <a:lstStyle/>
          <a:p>
            <a:pPr marL="261938" indent="-261938">
              <a:spcBef>
                <a:spcPts val="300"/>
              </a:spcBef>
              <a:spcAft>
                <a:spcPts val="300"/>
              </a:spcAft>
              <a:buSzPct val="120000"/>
              <a:buFont typeface="Wingdings" panose="05000000000000000000" pitchFamily="2" charset="2"/>
              <a:buChar char="§"/>
            </a:pPr>
            <a:r>
              <a:rPr lang="nl-NL" sz="2400" b="1" dirty="0">
                <a:solidFill>
                  <a:srgbClr val="13508D"/>
                </a:solidFill>
                <a:latin typeface="Corbel" panose="020B0503020204020204" pitchFamily="34" charset="0"/>
              </a:rPr>
              <a:t>Campagne wijst op daadwerkelijk gebrek aan subjectieve oversteekbaarheid</a:t>
            </a:r>
          </a:p>
          <a:p>
            <a:pPr marL="719138" lvl="1" indent="-261938">
              <a:spcBef>
                <a:spcPts val="300"/>
              </a:spcBef>
              <a:spcAft>
                <a:spcPts val="300"/>
              </a:spcAft>
              <a:buSzPct val="120000"/>
              <a:buFont typeface="Wingdings" panose="05000000000000000000" pitchFamily="2" charset="2"/>
              <a:buChar char="§"/>
            </a:pPr>
            <a:r>
              <a:rPr lang="nl-NL" b="1" dirty="0">
                <a:solidFill>
                  <a:srgbClr val="13508D"/>
                </a:solidFill>
                <a:latin typeface="Corbel" panose="020B0503020204020204" pitchFamily="34" charset="0"/>
              </a:rPr>
              <a:t>Bevestigd of ontkracht door naast objectieve data te leggen</a:t>
            </a:r>
          </a:p>
          <a:p>
            <a:pPr marL="719138" lvl="1" indent="-261938">
              <a:spcBef>
                <a:spcPts val="300"/>
              </a:spcBef>
              <a:spcAft>
                <a:spcPts val="300"/>
              </a:spcAft>
              <a:buSzPct val="120000"/>
              <a:buFont typeface="Wingdings" panose="05000000000000000000" pitchFamily="2" charset="2"/>
              <a:buChar char="§"/>
            </a:pPr>
            <a:r>
              <a:rPr lang="nl-NL" b="1" dirty="0" err="1">
                <a:solidFill>
                  <a:srgbClr val="13508D"/>
                </a:solidFill>
                <a:latin typeface="Corbel" panose="020B0503020204020204" pitchFamily="34" charset="0"/>
              </a:rPr>
              <a:t>Reality</a:t>
            </a:r>
            <a:r>
              <a:rPr lang="nl-NL" b="1" dirty="0">
                <a:solidFill>
                  <a:srgbClr val="13508D"/>
                </a:solidFill>
                <a:latin typeface="Corbel" panose="020B0503020204020204" pitchFamily="34" charset="0"/>
              </a:rPr>
              <a:t> check verfijnt resultaat</a:t>
            </a:r>
          </a:p>
          <a:p>
            <a:pPr marL="719138" lvl="1" indent="-261938">
              <a:spcBef>
                <a:spcPts val="300"/>
              </a:spcBef>
              <a:spcAft>
                <a:spcPts val="300"/>
              </a:spcAft>
              <a:buSzPct val="120000"/>
              <a:buFont typeface="Wingdings" panose="05000000000000000000" pitchFamily="2" charset="2"/>
              <a:buChar char="§"/>
            </a:pPr>
            <a:r>
              <a:rPr lang="nl-NL" b="1" dirty="0">
                <a:solidFill>
                  <a:srgbClr val="13508D"/>
                </a:solidFill>
                <a:latin typeface="Corbel" panose="020B0503020204020204" pitchFamily="34" charset="0"/>
              </a:rPr>
              <a:t>Genuanceerde conclusie per aangeduid punt</a:t>
            </a:r>
          </a:p>
          <a:p>
            <a:pPr marL="271463" indent="-271463">
              <a:spcBef>
                <a:spcPts val="500"/>
              </a:spcBef>
              <a:spcAft>
                <a:spcPts val="500"/>
              </a:spcAft>
              <a:buSzPct val="120000"/>
              <a:buFont typeface="Wingdings" panose="05000000000000000000" pitchFamily="2" charset="2"/>
              <a:buChar char="§"/>
            </a:pPr>
            <a:r>
              <a:rPr lang="nl-NL" sz="2400" b="1" dirty="0">
                <a:solidFill>
                  <a:srgbClr val="13508D"/>
                </a:solidFill>
                <a:latin typeface="Corbel" panose="020B0503020204020204" pitchFamily="34" charset="0"/>
              </a:rPr>
              <a:t>Bijdrage </a:t>
            </a:r>
            <a:r>
              <a:rPr lang="nl-NL" sz="2400" b="1" dirty="0" err="1">
                <a:solidFill>
                  <a:srgbClr val="13508D"/>
                </a:solidFill>
                <a:latin typeface="Corbel" panose="020B0503020204020204" pitchFamily="34" charset="0"/>
              </a:rPr>
              <a:t>citizen</a:t>
            </a:r>
            <a:r>
              <a:rPr lang="nl-NL" sz="2400" b="1" dirty="0">
                <a:solidFill>
                  <a:srgbClr val="13508D"/>
                </a:solidFill>
                <a:latin typeface="Corbel" panose="020B0503020204020204" pitchFamily="34" charset="0"/>
              </a:rPr>
              <a:t> </a:t>
            </a:r>
            <a:r>
              <a:rPr lang="nl-NL" sz="2400" b="1" dirty="0" err="1">
                <a:solidFill>
                  <a:srgbClr val="13508D"/>
                </a:solidFill>
                <a:latin typeface="Corbel" panose="020B0503020204020204" pitchFamily="34" charset="0"/>
              </a:rPr>
              <a:t>science</a:t>
            </a:r>
            <a:r>
              <a:rPr lang="nl-NL" sz="2400" b="1" dirty="0">
                <a:solidFill>
                  <a:srgbClr val="13508D"/>
                </a:solidFill>
                <a:latin typeface="Corbel" panose="020B0503020204020204" pitchFamily="34" charset="0"/>
              </a:rPr>
              <a:t> aan verbeteren verkeersveiligheid</a:t>
            </a:r>
          </a:p>
          <a:p>
            <a:pPr marL="719138" lvl="1" indent="-261938">
              <a:spcBef>
                <a:spcPts val="300"/>
              </a:spcBef>
              <a:spcAft>
                <a:spcPts val="300"/>
              </a:spcAft>
              <a:buSzPct val="120000"/>
              <a:buFont typeface="Wingdings" panose="05000000000000000000" pitchFamily="2" charset="2"/>
              <a:buChar char="§"/>
            </a:pPr>
            <a:r>
              <a:rPr lang="nl-BE" b="1" dirty="0">
                <a:solidFill>
                  <a:srgbClr val="13508D"/>
                </a:solidFill>
                <a:latin typeface="Corbel" panose="020B0503020204020204" pitchFamily="34" charset="0"/>
              </a:rPr>
              <a:t>On-fieldinformatie van burgers</a:t>
            </a:r>
          </a:p>
          <a:p>
            <a:pPr marL="719138" lvl="1" indent="-261938">
              <a:spcBef>
                <a:spcPts val="300"/>
              </a:spcBef>
              <a:spcAft>
                <a:spcPts val="300"/>
              </a:spcAft>
              <a:buSzPct val="120000"/>
              <a:buFont typeface="Wingdings" panose="05000000000000000000" pitchFamily="2" charset="2"/>
              <a:buChar char="§"/>
            </a:pPr>
            <a:r>
              <a:rPr lang="nl-BE" b="1" dirty="0">
                <a:solidFill>
                  <a:srgbClr val="13508D"/>
                </a:solidFill>
                <a:latin typeface="Corbel" panose="020B0503020204020204" pitchFamily="34" charset="0"/>
              </a:rPr>
              <a:t>Verrijking mobiliteitsonderzoek</a:t>
            </a:r>
          </a:p>
          <a:p>
            <a:pPr marL="719138" lvl="1" indent="-261938">
              <a:spcBef>
                <a:spcPts val="300"/>
              </a:spcBef>
              <a:spcAft>
                <a:spcPts val="300"/>
              </a:spcAft>
              <a:buSzPct val="120000"/>
              <a:buFont typeface="Wingdings" panose="05000000000000000000" pitchFamily="2" charset="2"/>
              <a:buChar char="§"/>
            </a:pPr>
            <a:r>
              <a:rPr lang="nl-BE" b="1" dirty="0">
                <a:solidFill>
                  <a:srgbClr val="13508D"/>
                </a:solidFill>
                <a:latin typeface="Corbel" panose="020B0503020204020204" pitchFamily="34" charset="0"/>
              </a:rPr>
              <a:t>Betrokkenheid creëert draagvlak</a:t>
            </a:r>
          </a:p>
          <a:p>
            <a:pPr marL="457200" lvl="1" indent="0">
              <a:spcBef>
                <a:spcPts val="300"/>
              </a:spcBef>
              <a:spcAft>
                <a:spcPts val="300"/>
              </a:spcAft>
              <a:buSzPct val="120000"/>
              <a:buNone/>
            </a:pPr>
            <a:endParaRPr lang="nl-NL" sz="1600" b="1" dirty="0">
              <a:solidFill>
                <a:srgbClr val="13508D"/>
              </a:solidFill>
              <a:latin typeface="Corbel" panose="020B0503020204020204" pitchFamily="34" charset="0"/>
            </a:endParaRPr>
          </a:p>
        </p:txBody>
      </p:sp>
    </p:spTree>
    <p:extLst>
      <p:ext uri="{BB962C8B-B14F-4D97-AF65-F5344CB8AC3E}">
        <p14:creationId xmlns:p14="http://schemas.microsoft.com/office/powerpoint/2010/main" val="751740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EB5F6-CE0B-0666-BB33-C24D268B260F}"/>
              </a:ext>
            </a:extLst>
          </p:cNvPr>
          <p:cNvSpPr>
            <a:spLocks noGrp="1"/>
          </p:cNvSpPr>
          <p:nvPr>
            <p:ph type="title"/>
          </p:nvPr>
        </p:nvSpPr>
        <p:spPr>
          <a:xfrm>
            <a:off x="462456" y="178677"/>
            <a:ext cx="11613930" cy="1004080"/>
          </a:xfrm>
        </p:spPr>
        <p:txBody>
          <a:bodyPr anchor="t">
            <a:normAutofit fontScale="90000"/>
          </a:bodyPr>
          <a:lstStyle/>
          <a:p>
            <a:r>
              <a:rPr lang="nl-NL" sz="3600" b="1" dirty="0">
                <a:solidFill>
                  <a:srgbClr val="13508D"/>
                </a:solidFill>
                <a:latin typeface="Corbel" panose="020B0503020204020204" pitchFamily="34" charset="0"/>
              </a:rPr>
              <a:t>Veilig Over &amp; Concrete realisatie van 1</a:t>
            </a:r>
            <a:r>
              <a:rPr lang="nl-NL" sz="3600" b="1" baseline="30000" dirty="0">
                <a:solidFill>
                  <a:srgbClr val="13508D"/>
                </a:solidFill>
                <a:latin typeface="Corbel" panose="020B0503020204020204" pitchFamily="34" charset="0"/>
              </a:rPr>
              <a:t>ste</a:t>
            </a:r>
            <a:r>
              <a:rPr lang="nl-NL" sz="3600" b="1" dirty="0">
                <a:solidFill>
                  <a:srgbClr val="13508D"/>
                </a:solidFill>
                <a:latin typeface="Corbel" panose="020B0503020204020204" pitchFamily="34" charset="0"/>
              </a:rPr>
              <a:t> Veilig Oversteekplaats in Destelbergen – september 2024</a:t>
            </a:r>
            <a:br>
              <a:rPr lang="nl-NL" sz="2800" b="1" dirty="0">
                <a:solidFill>
                  <a:srgbClr val="13508D"/>
                </a:solidFill>
                <a:latin typeface="Corbel" panose="020B0503020204020204" pitchFamily="34" charset="0"/>
              </a:rPr>
            </a:br>
            <a:br>
              <a:rPr lang="nl-NL" sz="2800" b="1" dirty="0">
                <a:solidFill>
                  <a:srgbClr val="13508D"/>
                </a:solidFill>
                <a:latin typeface="Corbel" panose="020B0503020204020204" pitchFamily="34" charset="0"/>
              </a:rPr>
            </a:br>
            <a:r>
              <a:rPr lang="nl-NL" sz="3100" b="1" dirty="0">
                <a:solidFill>
                  <a:srgbClr val="13508D"/>
                </a:solidFill>
                <a:latin typeface="Corbel" panose="020B0503020204020204" pitchFamily="34" charset="0"/>
              </a:rPr>
              <a:t>→ Inhuldiging oversteekplaats met lokaal bestuur van Destelbergen</a:t>
            </a:r>
            <a:br>
              <a:rPr lang="nl-NL" sz="3100" b="1" dirty="0">
                <a:solidFill>
                  <a:srgbClr val="13508D"/>
                </a:solidFill>
                <a:latin typeface="Corbel" panose="020B0503020204020204" pitchFamily="34" charset="0"/>
              </a:rPr>
            </a:br>
            <a:r>
              <a:rPr lang="nl-NL" sz="3100" b="1" dirty="0">
                <a:solidFill>
                  <a:srgbClr val="13508D"/>
                </a:solidFill>
                <a:latin typeface="Corbel" panose="020B0503020204020204" pitchFamily="34" charset="0"/>
              </a:rPr>
              <a:t>→ Samen met Lotgenoten Martine en Filip, ouders van </a:t>
            </a:r>
            <a:r>
              <a:rPr lang="nl-NL" sz="3100" b="1" dirty="0" err="1">
                <a:solidFill>
                  <a:srgbClr val="13508D"/>
                </a:solidFill>
                <a:latin typeface="Corbel" panose="020B0503020204020204" pitchFamily="34" charset="0"/>
              </a:rPr>
              <a:t>Valentien</a:t>
            </a:r>
            <a:br>
              <a:rPr lang="nl-NL" sz="3100" b="1" dirty="0">
                <a:solidFill>
                  <a:srgbClr val="13508D"/>
                </a:solidFill>
                <a:latin typeface="Corbel" panose="020B0503020204020204" pitchFamily="34" charset="0"/>
              </a:rPr>
            </a:br>
            <a:r>
              <a:rPr lang="nl-NL" sz="3100" b="1" dirty="0">
                <a:solidFill>
                  <a:srgbClr val="13508D"/>
                </a:solidFill>
                <a:latin typeface="Corbel" panose="020B0503020204020204" pitchFamily="34" charset="0"/>
              </a:rPr>
              <a:t>→ Persmoment</a:t>
            </a:r>
            <a:endParaRPr lang="nl-BE" sz="3100" b="1" dirty="0">
              <a:solidFill>
                <a:srgbClr val="13508D"/>
              </a:solidFill>
              <a:latin typeface="Corbel" panose="020B0503020204020204" pitchFamily="34" charset="0"/>
            </a:endParaRPr>
          </a:p>
        </p:txBody>
      </p:sp>
      <p:pic>
        <p:nvPicPr>
          <p:cNvPr id="6" name="Tijdelijke aanduiding voor inhoud 5" descr="Afbeelding met tekst, krant, Nieuws, Krantenpapier&#10;&#10;Door AI gegenereerde inhoud is mogelijk onjuist.">
            <a:extLst>
              <a:ext uri="{FF2B5EF4-FFF2-40B4-BE49-F238E27FC236}">
                <a16:creationId xmlns:a16="http://schemas.microsoft.com/office/drawing/2014/main" id="{36EEA19C-D1AB-47CF-8163-A73AF7BB8A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950" y="3042067"/>
            <a:ext cx="2506605" cy="3138064"/>
          </a:xfrm>
          <a:prstGeom prst="rect">
            <a:avLst/>
          </a:prstGeom>
          <a:ln>
            <a:noFill/>
          </a:ln>
          <a:effectLst>
            <a:outerShdw blurRad="190500" algn="tl" rotWithShape="0">
              <a:srgbClr val="000000">
                <a:alpha val="70000"/>
              </a:srgbClr>
            </a:outerShdw>
          </a:effectLst>
        </p:spPr>
      </p:pic>
      <p:pic>
        <p:nvPicPr>
          <p:cNvPr id="10" name="Afbeelding 9" descr="Afbeelding met buitenshuis, kleding, hemel, boom&#10;&#10;Door AI gegenereerde inhoud is mogelijk onjuist.">
            <a:extLst>
              <a:ext uri="{FF2B5EF4-FFF2-40B4-BE49-F238E27FC236}">
                <a16:creationId xmlns:a16="http://schemas.microsoft.com/office/drawing/2014/main" id="{925C107A-EDFA-B354-B0BA-5271606B9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172" y="3042067"/>
            <a:ext cx="4029914" cy="3138064"/>
          </a:xfrm>
          <a:prstGeom prst="rect">
            <a:avLst/>
          </a:prstGeom>
          <a:ln>
            <a:noFill/>
          </a:ln>
          <a:effectLst>
            <a:outerShdw blurRad="190500" algn="tl" rotWithShape="0">
              <a:srgbClr val="000000">
                <a:alpha val="70000"/>
              </a:srgbClr>
            </a:outerShdw>
          </a:effectLst>
        </p:spPr>
      </p:pic>
      <p:pic>
        <p:nvPicPr>
          <p:cNvPr id="12" name="Afbeelding 11" descr="Afbeelding met kleding, buitenshuis, persoon, schoeisel&#10;&#10;Door AI gegenereerde inhoud is mogelijk onjuist.">
            <a:extLst>
              <a:ext uri="{FF2B5EF4-FFF2-40B4-BE49-F238E27FC236}">
                <a16:creationId xmlns:a16="http://schemas.microsoft.com/office/drawing/2014/main" id="{6F72B96C-FB02-5671-6658-A92E73788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5703" y="3042067"/>
            <a:ext cx="4122275" cy="31380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33352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2A1FE-D0A1-1505-25BD-12AA48E13212}"/>
              </a:ext>
            </a:extLst>
          </p:cNvPr>
          <p:cNvSpPr>
            <a:spLocks noGrp="1"/>
          </p:cNvSpPr>
          <p:nvPr>
            <p:ph type="title"/>
          </p:nvPr>
        </p:nvSpPr>
        <p:spPr>
          <a:xfrm>
            <a:off x="838199" y="365126"/>
            <a:ext cx="10880035" cy="1385230"/>
          </a:xfrm>
        </p:spPr>
        <p:txBody>
          <a:bodyPr>
            <a:normAutofit/>
          </a:bodyPr>
          <a:lstStyle/>
          <a:p>
            <a:r>
              <a:rPr lang="nl-BE" b="1" dirty="0">
                <a:solidFill>
                  <a:srgbClr val="13508D"/>
                </a:solidFill>
                <a:latin typeface="Corbel" panose="020B0503020204020204" pitchFamily="34" charset="0"/>
              </a:rPr>
              <a:t>Burgerparticipatie → Wetenschappelijke evaluatie → Realisatie op het terrein</a:t>
            </a:r>
          </a:p>
        </p:txBody>
      </p:sp>
      <p:pic>
        <p:nvPicPr>
          <p:cNvPr id="5" name="Tijdelijke aanduiding voor inhoud 4" descr="Afbeelding met kleding, persoon, buitenshuis, schoeisel&#10;&#10;Door AI gegenereerde inhoud is mogelijk onjuist.">
            <a:extLst>
              <a:ext uri="{FF2B5EF4-FFF2-40B4-BE49-F238E27FC236}">
                <a16:creationId xmlns:a16="http://schemas.microsoft.com/office/drawing/2014/main" id="{BCF6525E-35CD-0BEF-0C62-FCE8F3D37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0235" y="1746874"/>
            <a:ext cx="5621106" cy="4215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descr="Afbeelding met buitenshuis, boom, weg, hemel&#10;&#10;Door AI gegenereerde inhoud is mogelijk onjuist.">
            <a:extLst>
              <a:ext uri="{FF2B5EF4-FFF2-40B4-BE49-F238E27FC236}">
                <a16:creationId xmlns:a16="http://schemas.microsoft.com/office/drawing/2014/main" id="{C6712447-0D86-E9CF-5877-02698F7D7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06" y="1750356"/>
            <a:ext cx="5155823" cy="420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9150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50583-B76E-F7C4-B41C-F89BBB99F1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01BD10-6066-BA8D-CD73-D6AB5717A6E9}"/>
              </a:ext>
            </a:extLst>
          </p:cNvPr>
          <p:cNvSpPr>
            <a:spLocks noGrp="1"/>
          </p:cNvSpPr>
          <p:nvPr>
            <p:ph type="title"/>
          </p:nvPr>
        </p:nvSpPr>
        <p:spPr>
          <a:xfrm>
            <a:off x="838200" y="365126"/>
            <a:ext cx="7381461" cy="971352"/>
          </a:xfrm>
        </p:spPr>
        <p:txBody>
          <a:bodyPr>
            <a:normAutofit/>
          </a:bodyPr>
          <a:lstStyle/>
          <a:p>
            <a:r>
              <a:rPr lang="nl-BE" sz="2800" b="1" dirty="0">
                <a:solidFill>
                  <a:srgbClr val="13508D"/>
                </a:solidFill>
                <a:latin typeface="Corbel" panose="020B0503020204020204" pitchFamily="34" charset="0"/>
              </a:rPr>
              <a:t>Ouders van Verongelukte Kinderen-SAVE </a:t>
            </a:r>
            <a:r>
              <a:rPr lang="nl-BE" sz="1800" b="1" dirty="0">
                <a:solidFill>
                  <a:srgbClr val="13508D"/>
                </a:solidFill>
                <a:latin typeface="Corbel" panose="020B0503020204020204" pitchFamily="34" charset="0"/>
              </a:rPr>
              <a:t>vzw</a:t>
            </a:r>
            <a:br>
              <a:rPr lang="nl-BE" sz="2800" b="1" dirty="0">
                <a:solidFill>
                  <a:srgbClr val="13508D"/>
                </a:solidFill>
                <a:latin typeface="Corbel" panose="020B0503020204020204" pitchFamily="34" charset="0"/>
              </a:rPr>
            </a:br>
            <a:r>
              <a:rPr lang="nl-BE" sz="1800" b="1" dirty="0">
                <a:solidFill>
                  <a:srgbClr val="13508D"/>
                </a:solidFill>
                <a:latin typeface="Corbel" panose="020B0503020204020204" pitchFamily="34" charset="0"/>
              </a:rPr>
              <a:t>Parents </a:t>
            </a:r>
            <a:r>
              <a:rPr lang="nl-BE" sz="1800" b="1" dirty="0" err="1">
                <a:solidFill>
                  <a:srgbClr val="13508D"/>
                </a:solidFill>
                <a:latin typeface="Corbel" panose="020B0503020204020204" pitchFamily="34" charset="0"/>
              </a:rPr>
              <a:t>d’Enfants</a:t>
            </a:r>
            <a:r>
              <a:rPr lang="nl-BE" sz="1800" b="1" dirty="0">
                <a:solidFill>
                  <a:srgbClr val="13508D"/>
                </a:solidFill>
                <a:latin typeface="Corbel" panose="020B0503020204020204" pitchFamily="34" charset="0"/>
              </a:rPr>
              <a:t> </a:t>
            </a:r>
            <a:r>
              <a:rPr lang="nl-BE" sz="1800" b="1" dirty="0" err="1">
                <a:solidFill>
                  <a:srgbClr val="13508D"/>
                </a:solidFill>
                <a:latin typeface="Corbel" panose="020B0503020204020204" pitchFamily="34" charset="0"/>
              </a:rPr>
              <a:t>Victimes</a:t>
            </a:r>
            <a:r>
              <a:rPr lang="nl-BE" sz="1800" b="1" dirty="0">
                <a:solidFill>
                  <a:srgbClr val="13508D"/>
                </a:solidFill>
                <a:latin typeface="Corbel" panose="020B0503020204020204" pitchFamily="34" charset="0"/>
              </a:rPr>
              <a:t> de la Route-SAVE </a:t>
            </a:r>
            <a:r>
              <a:rPr lang="nl-BE" sz="1800" b="1" dirty="0" err="1">
                <a:solidFill>
                  <a:srgbClr val="13508D"/>
                </a:solidFill>
                <a:latin typeface="Corbel" panose="020B0503020204020204" pitchFamily="34" charset="0"/>
              </a:rPr>
              <a:t>asbl</a:t>
            </a:r>
            <a:endParaRPr lang="nl-BE" sz="1800" b="1" dirty="0">
              <a:solidFill>
                <a:srgbClr val="13508D"/>
              </a:solidFill>
              <a:latin typeface="Corbel" panose="020B0503020204020204" pitchFamily="34" charset="0"/>
            </a:endParaRPr>
          </a:p>
        </p:txBody>
      </p:sp>
      <p:pic>
        <p:nvPicPr>
          <p:cNvPr id="7" name="Tijdelijke aanduiding voor inhoud 6" descr="Afbeelding met Lettertype, logo, Graphics, symbool&#10;&#10;Automatisch gegenereerde beschrijving">
            <a:extLst>
              <a:ext uri="{FF2B5EF4-FFF2-40B4-BE49-F238E27FC236}">
                <a16:creationId xmlns:a16="http://schemas.microsoft.com/office/drawing/2014/main" id="{A133219F-BE2B-2FEB-9F4D-C6EC1D025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11" name="Tijdelijke aanduiding voor inhoud 10" descr="Afbeelding met tekst, Lettertype, Graphics, schermopname&#10;&#10;Door AI gegenereerde inhoud is mogelijk onjuist.">
            <a:extLst>
              <a:ext uri="{FF2B5EF4-FFF2-40B4-BE49-F238E27FC236}">
                <a16:creationId xmlns:a16="http://schemas.microsoft.com/office/drawing/2014/main" id="{04E35585-28B7-8105-E992-BFED1481177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87363" y="2451102"/>
            <a:ext cx="4899025" cy="1797046"/>
          </a:xfrm>
        </p:spPr>
      </p:pic>
      <p:pic>
        <p:nvPicPr>
          <p:cNvPr id="3" name="Afbeelding 2" descr="Afbeelding met kleding, buitenshuis, boom, persoon&#10;&#10;Automatisch gegenereerde beschrijving">
            <a:extLst>
              <a:ext uri="{FF2B5EF4-FFF2-40B4-BE49-F238E27FC236}">
                <a16:creationId xmlns:a16="http://schemas.microsoft.com/office/drawing/2014/main" id="{D2F89548-18B9-7A32-58CB-AA06DBE317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75" y="1690688"/>
            <a:ext cx="5714999" cy="3830835"/>
          </a:xfrm>
          <a:prstGeom prst="rect">
            <a:avLst/>
          </a:prstGeom>
          <a:ln>
            <a:noFill/>
          </a:ln>
          <a:effectLst>
            <a:outerShdw blurRad="190500" algn="tl" rotWithShape="0">
              <a:srgbClr val="000000">
                <a:alpha val="70000"/>
              </a:srgbClr>
            </a:outerShdw>
          </a:effectLst>
        </p:spPr>
      </p:pic>
      <p:sp>
        <p:nvSpPr>
          <p:cNvPr id="8" name="Tekstvak 7">
            <a:extLst>
              <a:ext uri="{FF2B5EF4-FFF2-40B4-BE49-F238E27FC236}">
                <a16:creationId xmlns:a16="http://schemas.microsoft.com/office/drawing/2014/main" id="{183138F6-5638-0D69-CBF9-47EABB1F5C2C}"/>
              </a:ext>
            </a:extLst>
          </p:cNvPr>
          <p:cNvSpPr txBox="1"/>
          <p:nvPr/>
        </p:nvSpPr>
        <p:spPr>
          <a:xfrm>
            <a:off x="6553199" y="1530625"/>
            <a:ext cx="4369905" cy="3754874"/>
          </a:xfrm>
          <a:prstGeom prst="rect">
            <a:avLst/>
          </a:prstGeom>
          <a:noFill/>
        </p:spPr>
        <p:txBody>
          <a:bodyPr wrap="square">
            <a:spAutoFit/>
          </a:bodyPr>
          <a:lstStyle/>
          <a:p>
            <a:pPr algn="l">
              <a:spcAft>
                <a:spcPts val="750"/>
              </a:spcAft>
            </a:pPr>
            <a:endParaRPr lang="nl-NL" sz="1800" b="1" i="0" dirty="0">
              <a:solidFill>
                <a:srgbClr val="13508D"/>
              </a:solidFill>
              <a:effectLst/>
              <a:latin typeface="Corbel" panose="020B0503020204020204" pitchFamily="34" charset="0"/>
            </a:endParaRPr>
          </a:p>
          <a:p>
            <a:pPr algn="l">
              <a:spcAft>
                <a:spcPts val="750"/>
              </a:spcAft>
            </a:pPr>
            <a:r>
              <a:rPr lang="nl-NL" sz="2000" b="1" i="0" dirty="0">
                <a:solidFill>
                  <a:srgbClr val="13508D"/>
                </a:solidFill>
                <a:effectLst/>
                <a:latin typeface="Corbel" panose="020B0503020204020204" pitchFamily="34" charset="0"/>
              </a:rPr>
              <a:t>→ Nationale </a:t>
            </a:r>
            <a:r>
              <a:rPr lang="nl-NL" sz="2000" b="1" dirty="0">
                <a:solidFill>
                  <a:srgbClr val="13508D"/>
                </a:solidFill>
                <a:latin typeface="Corbel" panose="020B0503020204020204" pitchFamily="34" charset="0"/>
              </a:rPr>
              <a:t>l</a:t>
            </a:r>
            <a:r>
              <a:rPr lang="nl-NL" sz="2000" b="1" i="0" dirty="0">
                <a:solidFill>
                  <a:srgbClr val="13508D"/>
                </a:solidFill>
                <a:effectLst/>
                <a:latin typeface="Corbel" panose="020B0503020204020204" pitchFamily="34" charset="0"/>
              </a:rPr>
              <a:t>otgenotenorganisatie </a:t>
            </a:r>
            <a:r>
              <a:rPr lang="nl-NL" sz="2000" b="1" dirty="0">
                <a:solidFill>
                  <a:srgbClr val="13508D"/>
                </a:solidFill>
                <a:latin typeface="Corbel" panose="020B0503020204020204" pitchFamily="34" charset="0"/>
              </a:rPr>
              <a:t>voor families die hun kind verloren in het verkeer (sinds 1995)</a:t>
            </a:r>
          </a:p>
          <a:p>
            <a:pPr algn="l">
              <a:spcAft>
                <a:spcPts val="750"/>
              </a:spcAft>
            </a:pPr>
            <a:endParaRPr lang="nl-NL" sz="2000" b="1" i="0" dirty="0">
              <a:solidFill>
                <a:srgbClr val="13508D"/>
              </a:solidFill>
              <a:effectLst/>
              <a:latin typeface="Corbel" panose="020B0503020204020204" pitchFamily="34" charset="0"/>
            </a:endParaRPr>
          </a:p>
          <a:p>
            <a:r>
              <a:rPr lang="nl-BE" sz="2000" b="1" dirty="0">
                <a:solidFill>
                  <a:srgbClr val="13508D"/>
                </a:solidFill>
                <a:latin typeface="Corbel" panose="020B0503020204020204" pitchFamily="34" charset="0"/>
                <a:cs typeface="Calibri Light" panose="020F0302020204030204" pitchFamily="34" charset="0"/>
              </a:rPr>
              <a:t>→ Ondersteuning aan families van 980 kinderen die nooit vergeten mogen worden</a:t>
            </a:r>
          </a:p>
          <a:p>
            <a:endParaRPr lang="nl-BE" sz="2000" b="1" dirty="0">
              <a:solidFill>
                <a:srgbClr val="13508D"/>
              </a:solidFill>
              <a:latin typeface="Corbel" panose="020B0503020204020204" pitchFamily="34" charset="0"/>
              <a:cs typeface="Calibri Light" panose="020F0302020204030204" pitchFamily="34" charset="0"/>
            </a:endParaRPr>
          </a:p>
          <a:p>
            <a:r>
              <a:rPr lang="nl-BE" sz="2000" b="1" dirty="0">
                <a:solidFill>
                  <a:srgbClr val="13508D"/>
                </a:solidFill>
                <a:latin typeface="Corbel" panose="020B0503020204020204" pitchFamily="34" charset="0"/>
                <a:cs typeface="Calibri Light" panose="020F0302020204030204" pitchFamily="34" charset="0"/>
              </a:rPr>
              <a:t>→ SAVE</a:t>
            </a:r>
            <a:r>
              <a:rPr lang="nl-BE" sz="2000" dirty="0">
                <a:latin typeface="Corbel" panose="020B0503020204020204" pitchFamily="34" charset="0"/>
                <a:cs typeface="Calibri Light" panose="020F0302020204030204" pitchFamily="34" charset="0"/>
              </a:rPr>
              <a:t>: </a:t>
            </a:r>
            <a:r>
              <a:rPr lang="nl-BE" sz="2000" b="1" dirty="0">
                <a:solidFill>
                  <a:srgbClr val="13508D"/>
                </a:solidFill>
                <a:latin typeface="Corbel" panose="020B0503020204020204" pitchFamily="34" charset="0"/>
                <a:cs typeface="Calibri Light" panose="020F0302020204030204" pitchFamily="34" charset="0"/>
              </a:rPr>
              <a:t>S</a:t>
            </a:r>
            <a:r>
              <a:rPr lang="nl-BE" sz="2000" dirty="0">
                <a:latin typeface="Corbel" panose="020B0503020204020204" pitchFamily="34" charset="0"/>
                <a:cs typeface="Calibri Light" panose="020F0302020204030204" pitchFamily="34" charset="0"/>
              </a:rPr>
              <a:t>amen </a:t>
            </a:r>
            <a:r>
              <a:rPr lang="nl-BE" sz="2000" b="1" dirty="0">
                <a:solidFill>
                  <a:srgbClr val="13508D"/>
                </a:solidFill>
                <a:latin typeface="Corbel" panose="020B0503020204020204" pitchFamily="34" charset="0"/>
                <a:cs typeface="Calibri Light" panose="020F0302020204030204" pitchFamily="34" charset="0"/>
              </a:rPr>
              <a:t>A</a:t>
            </a:r>
            <a:r>
              <a:rPr lang="nl-BE" sz="2000" dirty="0">
                <a:latin typeface="Corbel" panose="020B0503020204020204" pitchFamily="34" charset="0"/>
                <a:cs typeface="Calibri Light" panose="020F0302020204030204" pitchFamily="34" charset="0"/>
              </a:rPr>
              <a:t>ctief voor </a:t>
            </a:r>
            <a:r>
              <a:rPr lang="nl-BE" sz="2000" b="1" dirty="0" err="1">
                <a:solidFill>
                  <a:srgbClr val="13508D"/>
                </a:solidFill>
                <a:latin typeface="Corbel" panose="020B0503020204020204" pitchFamily="34" charset="0"/>
                <a:cs typeface="Calibri Light" panose="020F0302020204030204" pitchFamily="34" charset="0"/>
              </a:rPr>
              <a:t>VE</a:t>
            </a:r>
            <a:r>
              <a:rPr lang="nl-BE" sz="2000" dirty="0" err="1">
                <a:latin typeface="Corbel" panose="020B0503020204020204" pitchFamily="34" charset="0"/>
                <a:cs typeface="Calibri Light" panose="020F0302020204030204" pitchFamily="34" charset="0"/>
              </a:rPr>
              <a:t>ilig</a:t>
            </a:r>
            <a:r>
              <a:rPr lang="nl-BE" sz="2000" dirty="0">
                <a:latin typeface="Corbel" panose="020B0503020204020204" pitchFamily="34" charset="0"/>
                <a:cs typeface="Calibri Light" panose="020F0302020204030204" pitchFamily="34" charset="0"/>
              </a:rPr>
              <a:t> verkeer</a:t>
            </a:r>
            <a:endParaRPr lang="nl-BE" sz="2000" b="1" dirty="0">
              <a:solidFill>
                <a:schemeClr val="accent2">
                  <a:lumMod val="75000"/>
                </a:schemeClr>
              </a:solidFill>
              <a:latin typeface="Corbel" panose="020B0503020204020204" pitchFamily="34" charset="0"/>
              <a:cs typeface="Calibri Light" panose="020F0302020204030204" pitchFamily="34" charset="0"/>
            </a:endParaRPr>
          </a:p>
        </p:txBody>
      </p:sp>
      <p:pic>
        <p:nvPicPr>
          <p:cNvPr id="13" name="Afbeelding 12" descr="Afbeelding met tekst, Lettertype, Graphics, schermopname&#10;&#10;Door AI gegenereerde inhoud is mogelijk onjuist.">
            <a:extLst>
              <a:ext uri="{FF2B5EF4-FFF2-40B4-BE49-F238E27FC236}">
                <a16:creationId xmlns:a16="http://schemas.microsoft.com/office/drawing/2014/main" id="{91308AE5-76B8-8ECC-C7D4-5891561F8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27" y="5554136"/>
            <a:ext cx="3432082" cy="1258946"/>
          </a:xfrm>
          <a:prstGeom prst="rect">
            <a:avLst/>
          </a:prstGeom>
        </p:spPr>
      </p:pic>
    </p:spTree>
    <p:extLst>
      <p:ext uri="{BB962C8B-B14F-4D97-AF65-F5344CB8AC3E}">
        <p14:creationId xmlns:p14="http://schemas.microsoft.com/office/powerpoint/2010/main" val="39757329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5017-AFE0-8782-068A-61ED7A882B29}"/>
            </a:ext>
          </a:extLst>
        </p:cNvPr>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A4615B4D-A4CB-9D0B-9011-4DC68F269F3E}"/>
              </a:ext>
            </a:extLst>
          </p:cNvPr>
          <p:cNvSpPr/>
          <p:nvPr/>
        </p:nvSpPr>
        <p:spPr>
          <a:xfrm>
            <a:off x="477078" y="1533083"/>
            <a:ext cx="11353191" cy="4067488"/>
          </a:xfrm>
          <a:prstGeom prst="roundRect">
            <a:avLst>
              <a:gd name="adj" fmla="val 4335"/>
            </a:avLst>
          </a:prstGeom>
          <a:solidFill>
            <a:schemeClr val="bg1">
              <a:lumMod val="95000"/>
            </a:schemeClr>
          </a:solidFill>
          <a:ln>
            <a:solidFill>
              <a:srgbClr val="13508D"/>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1773750-DF6E-5C65-8906-B968D5512E8B}"/>
              </a:ext>
            </a:extLst>
          </p:cNvPr>
          <p:cNvSpPr>
            <a:spLocks noGrp="1"/>
          </p:cNvSpPr>
          <p:nvPr>
            <p:ph type="title"/>
          </p:nvPr>
        </p:nvSpPr>
        <p:spPr>
          <a:xfrm>
            <a:off x="834887" y="643402"/>
            <a:ext cx="8026309" cy="798859"/>
          </a:xfrm>
        </p:spPr>
        <p:txBody>
          <a:bodyPr anchor="t">
            <a:normAutofit fontScale="90000"/>
          </a:bodyPr>
          <a:lstStyle/>
          <a:p>
            <a:r>
              <a:rPr lang="nl-NL" b="1" dirty="0">
                <a:solidFill>
                  <a:srgbClr val="13508D"/>
                </a:solidFill>
                <a:latin typeface="Corbel" panose="020B0503020204020204" pitchFamily="34" charset="0"/>
              </a:rPr>
              <a:t>Veilig Over: Wat bieden we jou aan?</a:t>
            </a:r>
            <a:endParaRPr lang="nl-BE"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8087874D-664C-51F1-C354-17621CF3F70E}"/>
              </a:ext>
            </a:extLst>
          </p:cNvPr>
          <p:cNvSpPr>
            <a:spLocks noGrp="1"/>
          </p:cNvSpPr>
          <p:nvPr>
            <p:ph idx="1"/>
          </p:nvPr>
        </p:nvSpPr>
        <p:spPr>
          <a:xfrm>
            <a:off x="1292086" y="665922"/>
            <a:ext cx="10568728" cy="5824330"/>
          </a:xfrm>
        </p:spPr>
        <p:txBody>
          <a:bodyPr anchor="ctr">
            <a:normAutofit/>
          </a:bodyPr>
          <a:lstStyle/>
          <a:p>
            <a:pPr>
              <a:buFont typeface="Wingdings" panose="05000000000000000000" pitchFamily="2" charset="2"/>
              <a:buChar char="ü"/>
            </a:pPr>
            <a:r>
              <a:rPr lang="nl-NL" sz="2400" b="1" dirty="0">
                <a:solidFill>
                  <a:srgbClr val="13508D"/>
                </a:solidFill>
                <a:latin typeface="Corbel" panose="020B0503020204020204" pitchFamily="34" charset="0"/>
              </a:rPr>
              <a:t>C</a:t>
            </a:r>
            <a:r>
              <a:rPr lang="nl-NL" sz="2400" b="1" dirty="0">
                <a:solidFill>
                  <a:srgbClr val="13508D"/>
                </a:solidFill>
                <a:effectLst/>
                <a:latin typeface="Corbel" panose="020B0503020204020204" pitchFamily="34" charset="0"/>
              </a:rPr>
              <a:t>oördinatie door Ouders van Verongelukte Kinderen-SAVE vzw</a:t>
            </a:r>
          </a:p>
          <a:p>
            <a:pPr>
              <a:buFont typeface="Wingdings" panose="05000000000000000000" pitchFamily="2" charset="2"/>
              <a:buChar char="ü"/>
            </a:pPr>
            <a:r>
              <a:rPr lang="nl-NL" sz="2400" b="1" dirty="0">
                <a:solidFill>
                  <a:srgbClr val="13508D"/>
                </a:solidFill>
                <a:effectLst/>
                <a:latin typeface="Corbel" panose="020B0503020204020204" pitchFamily="34" charset="0"/>
              </a:rPr>
              <a:t>Communicatiepakket – Gemeente lanceert</a:t>
            </a:r>
            <a:r>
              <a:rPr lang="nl-NL" sz="2400" b="1" dirty="0">
                <a:solidFill>
                  <a:srgbClr val="13508D"/>
                </a:solidFill>
                <a:latin typeface="Corbel" panose="020B0503020204020204" pitchFamily="34" charset="0"/>
              </a:rPr>
              <a:t> o</a:t>
            </a:r>
            <a:r>
              <a:rPr lang="nl-NL" sz="2400" b="1" dirty="0">
                <a:solidFill>
                  <a:srgbClr val="13508D"/>
                </a:solidFill>
                <a:effectLst/>
                <a:latin typeface="Corbel" panose="020B0503020204020204" pitchFamily="34" charset="0"/>
              </a:rPr>
              <a:t>proep burgerparticipatie via alle mogelijke kanalen          </a:t>
            </a:r>
          </a:p>
          <a:p>
            <a:pPr>
              <a:buFont typeface="Wingdings" panose="05000000000000000000" pitchFamily="2" charset="2"/>
              <a:buChar char="ü"/>
            </a:pPr>
            <a:r>
              <a:rPr lang="nl-NL" sz="2400" b="1" dirty="0">
                <a:solidFill>
                  <a:srgbClr val="13508D"/>
                </a:solidFill>
                <a:effectLst/>
                <a:latin typeface="Corbel" panose="020B0503020204020204" pitchFamily="34" charset="0"/>
              </a:rPr>
              <a:t>Max. 1 maand voor burgers om punten aan te duiden </a:t>
            </a:r>
          </a:p>
          <a:p>
            <a:pPr>
              <a:buFont typeface="Wingdings" panose="05000000000000000000" pitchFamily="2" charset="2"/>
              <a:buChar char="ü"/>
            </a:pPr>
            <a:r>
              <a:rPr lang="nl-NL" sz="2400" b="1" dirty="0">
                <a:solidFill>
                  <a:srgbClr val="13508D"/>
                </a:solidFill>
                <a:latin typeface="Corbel" panose="020B0503020204020204" pitchFamily="34" charset="0"/>
              </a:rPr>
              <a:t>Evaluatie alle aangeduide punten door </a:t>
            </a:r>
            <a:r>
              <a:rPr lang="nl-NL" sz="2400" b="1" dirty="0" err="1">
                <a:solidFill>
                  <a:srgbClr val="13508D"/>
                </a:solidFill>
                <a:latin typeface="Corbel" panose="020B0503020204020204" pitchFamily="34" charset="0"/>
              </a:rPr>
              <a:t>Vias</a:t>
            </a:r>
            <a:r>
              <a:rPr lang="nl-NL" sz="2400" b="1" dirty="0">
                <a:solidFill>
                  <a:srgbClr val="13508D"/>
                </a:solidFill>
                <a:latin typeface="Corbel" panose="020B0503020204020204" pitchFamily="34" charset="0"/>
              </a:rPr>
              <a:t> </a:t>
            </a:r>
            <a:r>
              <a:rPr lang="nl-NL" sz="2400" b="1" dirty="0" err="1">
                <a:solidFill>
                  <a:srgbClr val="13508D"/>
                </a:solidFill>
                <a:latin typeface="Corbel" panose="020B0503020204020204" pitchFamily="34" charset="0"/>
              </a:rPr>
              <a:t>institute</a:t>
            </a:r>
            <a:r>
              <a:rPr lang="nl-NL" sz="2400" b="1" dirty="0">
                <a:solidFill>
                  <a:srgbClr val="13508D"/>
                </a:solidFill>
                <a:latin typeface="Corbel" panose="020B0503020204020204" pitchFamily="34" charset="0"/>
              </a:rPr>
              <a:t> (met terreinbezoek indien nodig)</a:t>
            </a:r>
          </a:p>
          <a:p>
            <a:pPr>
              <a:buFont typeface="Wingdings" panose="05000000000000000000" pitchFamily="2" charset="2"/>
              <a:buChar char="ü"/>
            </a:pPr>
            <a:r>
              <a:rPr lang="nl-NL" sz="2400" b="1" dirty="0">
                <a:solidFill>
                  <a:srgbClr val="13508D"/>
                </a:solidFill>
                <a:effectLst/>
                <a:latin typeface="Corbel" panose="020B0503020204020204" pitchFamily="34" charset="0"/>
              </a:rPr>
              <a:t>Persmoment </a:t>
            </a:r>
            <a:r>
              <a:rPr lang="nl-NL" sz="2400" b="1" dirty="0">
                <a:solidFill>
                  <a:srgbClr val="13508D"/>
                </a:solidFill>
                <a:latin typeface="Corbel" panose="020B0503020204020204" pitchFamily="34" charset="0"/>
              </a:rPr>
              <a:t>met lokaal bestuur bij beslissing om</a:t>
            </a:r>
            <a:r>
              <a:rPr lang="nl-NL" sz="2400" b="1" dirty="0">
                <a:solidFill>
                  <a:srgbClr val="13508D"/>
                </a:solidFill>
                <a:effectLst/>
                <a:latin typeface="Corbel" panose="020B0503020204020204" pitchFamily="34" charset="0"/>
              </a:rPr>
              <a:t> ‘geëvalueerd’ punt te realiseren (of bij de realisatie)</a:t>
            </a:r>
          </a:p>
        </p:txBody>
      </p:sp>
      <p:pic>
        <p:nvPicPr>
          <p:cNvPr id="8" name="Tijdelijke aanduiding voor inhoud 6" descr="Afbeelding met Lettertype, logo, Graphics, symbool&#10;&#10;Automatisch gegenereerde beschrijving">
            <a:extLst>
              <a:ext uri="{FF2B5EF4-FFF2-40B4-BE49-F238E27FC236}">
                <a16:creationId xmlns:a16="http://schemas.microsoft.com/office/drawing/2014/main" id="{2873F143-D889-73EE-8FE6-26FB5C136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8074" y="5738054"/>
            <a:ext cx="841250" cy="1049269"/>
          </a:xfrm>
          <a:prstGeom prst="rect">
            <a:avLst/>
          </a:prstGeom>
        </p:spPr>
      </p:pic>
      <p:pic>
        <p:nvPicPr>
          <p:cNvPr id="9" name="Afbeelding 8" descr="Afbeelding met tekst, Lettertype, Graphics, schermopname&#10;&#10;Door AI gegenereerde inhoud is mogelijk onjuist.">
            <a:extLst>
              <a:ext uri="{FF2B5EF4-FFF2-40B4-BE49-F238E27FC236}">
                <a16:creationId xmlns:a16="http://schemas.microsoft.com/office/drawing/2014/main" id="{9E71090B-7E02-85D8-6D70-9D9F1AE3C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pic>
        <p:nvPicPr>
          <p:cNvPr id="5" name="Afbeelding 4" descr="Afbeelding met tekst, Lettertype, logo, Graphics">
            <a:extLst>
              <a:ext uri="{FF2B5EF4-FFF2-40B4-BE49-F238E27FC236}">
                <a16:creationId xmlns:a16="http://schemas.microsoft.com/office/drawing/2014/main" id="{2B20B886-42EC-0E65-F755-577388C25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239" y="5667379"/>
            <a:ext cx="3106006" cy="1190621"/>
          </a:xfrm>
          <a:prstGeom prst="rect">
            <a:avLst/>
          </a:prstGeom>
        </p:spPr>
      </p:pic>
    </p:spTree>
    <p:extLst>
      <p:ext uri="{BB962C8B-B14F-4D97-AF65-F5344CB8AC3E}">
        <p14:creationId xmlns:p14="http://schemas.microsoft.com/office/powerpoint/2010/main" val="701037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12A8-41AC-46C4-E7BB-8263B0D1011E}"/>
            </a:ext>
          </a:extLst>
        </p:cNvPr>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9344EFF8-9359-CFFB-0933-141948C53740}"/>
              </a:ext>
            </a:extLst>
          </p:cNvPr>
          <p:cNvSpPr/>
          <p:nvPr/>
        </p:nvSpPr>
        <p:spPr>
          <a:xfrm>
            <a:off x="477078" y="1749287"/>
            <a:ext cx="10982739" cy="3646752"/>
          </a:xfrm>
          <a:prstGeom prst="roundRect">
            <a:avLst>
              <a:gd name="adj" fmla="val 4335"/>
            </a:avLst>
          </a:prstGeom>
          <a:solidFill>
            <a:schemeClr val="bg1">
              <a:lumMod val="95000"/>
            </a:schemeClr>
          </a:solidFill>
          <a:ln>
            <a:solidFill>
              <a:srgbClr val="13508D"/>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6A5D01D-09B9-7E27-F3F7-4CCC0E49F412}"/>
              </a:ext>
            </a:extLst>
          </p:cNvPr>
          <p:cNvSpPr>
            <a:spLocks noGrp="1"/>
          </p:cNvSpPr>
          <p:nvPr>
            <p:ph type="title"/>
          </p:nvPr>
        </p:nvSpPr>
        <p:spPr>
          <a:xfrm>
            <a:off x="838200" y="756743"/>
            <a:ext cx="8022996" cy="685518"/>
          </a:xfrm>
        </p:spPr>
        <p:txBody>
          <a:bodyPr anchor="t">
            <a:normAutofit fontScale="90000"/>
          </a:bodyPr>
          <a:lstStyle/>
          <a:p>
            <a:r>
              <a:rPr lang="nl-NL" b="1" dirty="0">
                <a:solidFill>
                  <a:srgbClr val="13508D"/>
                </a:solidFill>
                <a:latin typeface="Corbel" panose="020B0503020204020204" pitchFamily="34" charset="0"/>
              </a:rPr>
              <a:t>Veilig Over: Hoe neem je deel?</a:t>
            </a:r>
            <a:endParaRPr lang="nl-BE"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CF5BF2BF-7302-A5EC-B214-3F20AA5370D9}"/>
              </a:ext>
            </a:extLst>
          </p:cNvPr>
          <p:cNvSpPr>
            <a:spLocks noGrp="1"/>
          </p:cNvSpPr>
          <p:nvPr>
            <p:ph idx="1"/>
          </p:nvPr>
        </p:nvSpPr>
        <p:spPr>
          <a:xfrm>
            <a:off x="655983" y="665922"/>
            <a:ext cx="11204831" cy="5665304"/>
          </a:xfrm>
        </p:spPr>
        <p:txBody>
          <a:bodyPr anchor="ctr">
            <a:normAutofit/>
          </a:bodyPr>
          <a:lstStyle/>
          <a:p>
            <a:r>
              <a:rPr lang="nl-NL" sz="2400" b="1" dirty="0">
                <a:solidFill>
                  <a:srgbClr val="13508D"/>
                </a:solidFill>
                <a:latin typeface="Corbel" panose="020B0503020204020204" pitchFamily="34" charset="0"/>
              </a:rPr>
              <a:t>Meld je aan bij Peter Heymans– Ouders van Verongelukte Kinderen-SAVE</a:t>
            </a:r>
          </a:p>
          <a:p>
            <a:pPr marL="0" indent="0">
              <a:buNone/>
            </a:pPr>
            <a:r>
              <a:rPr lang="nl-NL" sz="2400" b="1" dirty="0">
                <a:solidFill>
                  <a:srgbClr val="13508D"/>
                </a:solidFill>
                <a:latin typeface="Corbel" panose="020B0503020204020204" pitchFamily="34" charset="0"/>
              </a:rPr>
              <a:t>→ </a:t>
            </a:r>
            <a:r>
              <a:rPr lang="nl-NL" sz="2400" dirty="0">
                <a:solidFill>
                  <a:srgbClr val="13508D"/>
                </a:solidFill>
                <a:latin typeface="Corbel" panose="020B0503020204020204" pitchFamily="34" charset="0"/>
                <a:hlinkClick r:id="rId3"/>
              </a:rPr>
              <a:t>peter.heymans@ovk.be</a:t>
            </a:r>
            <a:r>
              <a:rPr lang="nl-NL" sz="2400" dirty="0">
                <a:solidFill>
                  <a:srgbClr val="13508D"/>
                </a:solidFill>
                <a:latin typeface="Corbel" panose="020B0503020204020204" pitchFamily="34" charset="0"/>
              </a:rPr>
              <a:t> – 0470 57 25 97</a:t>
            </a:r>
          </a:p>
          <a:p>
            <a:r>
              <a:rPr lang="nl-NL" sz="2400" b="1" dirty="0">
                <a:solidFill>
                  <a:srgbClr val="13508D"/>
                </a:solidFill>
                <a:latin typeface="Corbel" panose="020B0503020204020204" pitchFamily="34" charset="0"/>
              </a:rPr>
              <a:t>We plannen snel een kick-offmeeting in! </a:t>
            </a:r>
          </a:p>
          <a:p>
            <a:r>
              <a:rPr lang="nl-NL" sz="2400" b="1" dirty="0">
                <a:solidFill>
                  <a:srgbClr val="13508D"/>
                </a:solidFill>
                <a:latin typeface="Corbel" panose="020B0503020204020204" pitchFamily="34" charset="0"/>
              </a:rPr>
              <a:t>Deelname Veilig Over = ondertekening SAVE-charter én deelname aan SAVE Steden &amp; Gemeenten</a:t>
            </a:r>
          </a:p>
        </p:txBody>
      </p:sp>
      <p:pic>
        <p:nvPicPr>
          <p:cNvPr id="8" name="Tijdelijke aanduiding voor inhoud 6" descr="Afbeelding met Lettertype, logo, Graphics, symbool&#10;&#10;Automatisch gegenereerde beschrijving">
            <a:extLst>
              <a:ext uri="{FF2B5EF4-FFF2-40B4-BE49-F238E27FC236}">
                <a16:creationId xmlns:a16="http://schemas.microsoft.com/office/drawing/2014/main" id="{C76C7E6B-CED9-EB11-939D-DAD50445A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9" name="Afbeelding 8" descr="Afbeelding met tekst, Lettertype, Graphics, schermopname&#10;&#10;Door AI gegenereerde inhoud is mogelijk onjuist.">
            <a:extLst>
              <a:ext uri="{FF2B5EF4-FFF2-40B4-BE49-F238E27FC236}">
                <a16:creationId xmlns:a16="http://schemas.microsoft.com/office/drawing/2014/main" id="{6369F64E-0189-2276-2AB3-5A1A6D4F5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spTree>
    <p:extLst>
      <p:ext uri="{BB962C8B-B14F-4D97-AF65-F5344CB8AC3E}">
        <p14:creationId xmlns:p14="http://schemas.microsoft.com/office/powerpoint/2010/main" val="4160707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31895-6C01-D5E6-8852-6E3B959F1A8E}"/>
              </a:ext>
            </a:extLst>
          </p:cNvPr>
          <p:cNvSpPr>
            <a:spLocks noGrp="1"/>
          </p:cNvSpPr>
          <p:nvPr>
            <p:ph type="title"/>
          </p:nvPr>
        </p:nvSpPr>
        <p:spPr>
          <a:xfrm>
            <a:off x="838200" y="365125"/>
            <a:ext cx="10393017" cy="869491"/>
          </a:xfrm>
        </p:spPr>
        <p:txBody>
          <a:bodyPr>
            <a:normAutofit/>
          </a:bodyPr>
          <a:lstStyle/>
          <a:p>
            <a:r>
              <a:rPr lang="nl-BE" sz="2800" b="1" dirty="0">
                <a:solidFill>
                  <a:srgbClr val="13508D"/>
                </a:solidFill>
                <a:latin typeface="Corbel" panose="020B0503020204020204" pitchFamily="34" charset="0"/>
              </a:rPr>
              <a:t>Ouders van Verongelukte Kinderen-SAVE </a:t>
            </a:r>
            <a:r>
              <a:rPr lang="nl-BE" sz="1800" b="1" dirty="0">
                <a:solidFill>
                  <a:srgbClr val="13508D"/>
                </a:solidFill>
                <a:latin typeface="Corbel" panose="020B0503020204020204" pitchFamily="34" charset="0"/>
              </a:rPr>
              <a:t>vzw</a:t>
            </a:r>
            <a:br>
              <a:rPr lang="nl-BE" sz="2800" b="1" dirty="0">
                <a:solidFill>
                  <a:srgbClr val="13508D"/>
                </a:solidFill>
                <a:latin typeface="Corbel" panose="020B0503020204020204" pitchFamily="34" charset="0"/>
              </a:rPr>
            </a:br>
            <a:endParaRPr lang="nl-BE" sz="2800" b="1" dirty="0">
              <a:solidFill>
                <a:srgbClr val="13508D"/>
              </a:solidFill>
              <a:latin typeface="Corbel" panose="020B0503020204020204" pitchFamily="34" charset="0"/>
            </a:endParaRPr>
          </a:p>
        </p:txBody>
      </p:sp>
      <p:pic>
        <p:nvPicPr>
          <p:cNvPr id="7" name="Tijdelijke aanduiding voor inhoud 6" descr="Afbeelding met Lettertype, logo, Graphics, symbool&#10;&#10;Automatisch gegenereerde beschrijving">
            <a:extLst>
              <a:ext uri="{FF2B5EF4-FFF2-40B4-BE49-F238E27FC236}">
                <a16:creationId xmlns:a16="http://schemas.microsoft.com/office/drawing/2014/main" id="{6F8CBF2E-F231-BF4A-971B-CDF0DEDDF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sp>
        <p:nvSpPr>
          <p:cNvPr id="15" name="Tijdelijke aanduiding voor inhoud 14">
            <a:extLst>
              <a:ext uri="{FF2B5EF4-FFF2-40B4-BE49-F238E27FC236}">
                <a16:creationId xmlns:a16="http://schemas.microsoft.com/office/drawing/2014/main" id="{3E68F513-698E-0D1D-F514-0A389D2C26BD}"/>
              </a:ext>
            </a:extLst>
          </p:cNvPr>
          <p:cNvSpPr>
            <a:spLocks noGrp="1"/>
          </p:cNvSpPr>
          <p:nvPr>
            <p:ph sz="half" idx="1"/>
          </p:nvPr>
        </p:nvSpPr>
        <p:spPr>
          <a:xfrm>
            <a:off x="487018" y="1234617"/>
            <a:ext cx="4850295" cy="3625618"/>
          </a:xfrm>
        </p:spPr>
        <p:txBody>
          <a:bodyPr>
            <a:normAutofit/>
          </a:bodyPr>
          <a:lstStyle/>
          <a:p>
            <a:pPr algn="l">
              <a:spcAft>
                <a:spcPts val="750"/>
              </a:spcAft>
              <a:buFont typeface="Arial" panose="020B0604020202020204" pitchFamily="34" charset="0"/>
              <a:buChar char="•"/>
            </a:pPr>
            <a:r>
              <a:rPr lang="nl-NL" sz="2000" b="1" i="0" dirty="0">
                <a:solidFill>
                  <a:srgbClr val="13508D"/>
                </a:solidFill>
                <a:effectLst/>
                <a:latin typeface="Corbel" panose="020B0503020204020204" pitchFamily="34" charset="0"/>
              </a:rPr>
              <a:t>(H)erkenning van de stem </a:t>
            </a:r>
            <a:r>
              <a:rPr lang="nl-NL" sz="2000" b="1" dirty="0">
                <a:solidFill>
                  <a:srgbClr val="13508D"/>
                </a:solidFill>
                <a:latin typeface="Corbel" panose="020B0503020204020204" pitchFamily="34" charset="0"/>
              </a:rPr>
              <a:t>van </a:t>
            </a:r>
            <a:r>
              <a:rPr lang="nl-NL" sz="2000" b="1" i="0" dirty="0">
                <a:solidFill>
                  <a:srgbClr val="13508D"/>
                </a:solidFill>
                <a:effectLst/>
                <a:latin typeface="Corbel" panose="020B0503020204020204" pitchFamily="34" charset="0"/>
              </a:rPr>
              <a:t>lotgenoten </a:t>
            </a:r>
          </a:p>
          <a:p>
            <a:pPr algn="l">
              <a:spcAft>
                <a:spcPts val="750"/>
              </a:spcAft>
              <a:buFont typeface="Arial" panose="020B0604020202020204" pitchFamily="34" charset="0"/>
              <a:buChar char="•"/>
            </a:pPr>
            <a:r>
              <a:rPr lang="nl-NL" sz="2000" b="1" i="0" dirty="0">
                <a:solidFill>
                  <a:srgbClr val="13508D"/>
                </a:solidFill>
                <a:effectLst/>
                <a:latin typeface="Corbel" panose="020B0503020204020204" pitchFamily="34" charset="0"/>
              </a:rPr>
              <a:t>De opvang en begeleiding van nabestaanden van verkeersslachtoffers verbeteren </a:t>
            </a:r>
          </a:p>
          <a:p>
            <a:pPr algn="l">
              <a:spcAft>
                <a:spcPts val="750"/>
              </a:spcAft>
              <a:buFont typeface="Arial" panose="020B0604020202020204" pitchFamily="34" charset="0"/>
              <a:buChar char="•"/>
            </a:pPr>
            <a:r>
              <a:rPr lang="nl-NL" sz="2000" b="1" i="0" dirty="0">
                <a:solidFill>
                  <a:srgbClr val="13508D"/>
                </a:solidFill>
                <a:effectLst/>
                <a:latin typeface="Corbel" panose="020B0503020204020204" pitchFamily="34" charset="0"/>
              </a:rPr>
              <a:t>Sensibilisatie en bewustmaking inzake verkeersveiligheid</a:t>
            </a:r>
          </a:p>
          <a:p>
            <a:pPr algn="l">
              <a:spcAft>
                <a:spcPts val="750"/>
              </a:spcAft>
              <a:buFont typeface="Arial" panose="020B0604020202020204" pitchFamily="34" charset="0"/>
              <a:buChar char="•"/>
            </a:pPr>
            <a:r>
              <a:rPr lang="nl-NL" sz="2000" b="1" dirty="0">
                <a:solidFill>
                  <a:srgbClr val="13508D"/>
                </a:solidFill>
                <a:latin typeface="Corbel" panose="020B0503020204020204" pitchFamily="34" charset="0"/>
              </a:rPr>
              <a:t>Streven naar een menswaardige en collectieve rouwcultuur</a:t>
            </a:r>
            <a:endParaRPr lang="nl-NL" sz="2000" b="1" i="0" dirty="0">
              <a:solidFill>
                <a:srgbClr val="13508D"/>
              </a:solidFill>
              <a:effectLst/>
              <a:latin typeface="Corbel" panose="020B0503020204020204" pitchFamily="34" charset="0"/>
            </a:endParaRPr>
          </a:p>
          <a:p>
            <a:endParaRPr lang="nl-BE" dirty="0"/>
          </a:p>
        </p:txBody>
      </p:sp>
      <p:pic>
        <p:nvPicPr>
          <p:cNvPr id="4" name="Afbeelding 3" descr="Afbeelding met tekst, Lettertype, Graphics, schermopname&#10;&#10;Door AI gegenereerde inhoud is mogelijk onjuist.">
            <a:extLst>
              <a:ext uri="{FF2B5EF4-FFF2-40B4-BE49-F238E27FC236}">
                <a16:creationId xmlns:a16="http://schemas.microsoft.com/office/drawing/2014/main" id="{2B464202-1BB2-FF14-2DF5-0440C5F06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pic>
        <p:nvPicPr>
          <p:cNvPr id="8" name="Tijdelijke aanduiding voor inhoud 15" descr="Afbeelding met buitenshuis, kleding, persoon, schoeisel&#10;&#10;Automatisch gegenereerde beschrijving">
            <a:extLst>
              <a:ext uri="{FF2B5EF4-FFF2-40B4-BE49-F238E27FC236}">
                <a16:creationId xmlns:a16="http://schemas.microsoft.com/office/drawing/2014/main" id="{ED49DA0E-9928-2022-D30A-CDCC12FF242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804205" y="1100308"/>
            <a:ext cx="5715846" cy="41475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5894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4297E-9A73-E63D-56D8-595509CB5F56}"/>
              </a:ext>
            </a:extLst>
          </p:cNvPr>
          <p:cNvSpPr>
            <a:spLocks noGrp="1"/>
          </p:cNvSpPr>
          <p:nvPr>
            <p:ph type="title"/>
          </p:nvPr>
        </p:nvSpPr>
        <p:spPr>
          <a:xfrm>
            <a:off x="838200" y="365125"/>
            <a:ext cx="10515600" cy="834673"/>
          </a:xfrm>
        </p:spPr>
        <p:txBody>
          <a:bodyPr>
            <a:normAutofit fontScale="90000"/>
          </a:bodyPr>
          <a:lstStyle/>
          <a:p>
            <a:r>
              <a:rPr lang="nl-BE" sz="3100" b="1" dirty="0">
                <a:solidFill>
                  <a:srgbClr val="13508D"/>
                </a:solidFill>
                <a:latin typeface="Corbel" panose="020B0503020204020204" pitchFamily="34" charset="0"/>
              </a:rPr>
              <a:t>SAVE Steden &amp; Gemeenten – Samen Actief voor Veilig Verkeer</a:t>
            </a:r>
            <a:br>
              <a:rPr lang="nl-BE" sz="2800" b="1" dirty="0">
                <a:solidFill>
                  <a:srgbClr val="13508D"/>
                </a:solidFill>
                <a:latin typeface="Corbel" panose="020B0503020204020204" pitchFamily="34" charset="0"/>
              </a:rPr>
            </a:br>
            <a:endParaRPr lang="nl-BE" sz="2800" dirty="0"/>
          </a:p>
        </p:txBody>
      </p:sp>
      <p:sp>
        <p:nvSpPr>
          <p:cNvPr id="3" name="Tijdelijke aanduiding voor inhoud 2">
            <a:extLst>
              <a:ext uri="{FF2B5EF4-FFF2-40B4-BE49-F238E27FC236}">
                <a16:creationId xmlns:a16="http://schemas.microsoft.com/office/drawing/2014/main" id="{7E48AB1D-FD7E-0DF4-0BF4-033B3EB9C97A}"/>
              </a:ext>
            </a:extLst>
          </p:cNvPr>
          <p:cNvSpPr>
            <a:spLocks noGrp="1"/>
          </p:cNvSpPr>
          <p:nvPr>
            <p:ph sz="half" idx="1"/>
          </p:nvPr>
        </p:nvSpPr>
        <p:spPr>
          <a:xfrm flipH="1">
            <a:off x="6271587" y="1597890"/>
            <a:ext cx="5082211" cy="3646783"/>
          </a:xfrm>
        </p:spPr>
        <p:txBody>
          <a:bodyPr>
            <a:normAutofit/>
          </a:bodyPr>
          <a:lstStyle/>
          <a:p>
            <a:r>
              <a:rPr lang="nl-BE" sz="2000" b="1" dirty="0">
                <a:solidFill>
                  <a:srgbClr val="13508D"/>
                </a:solidFill>
                <a:latin typeface="Corbel" panose="020B0503020204020204" pitchFamily="34" charset="0"/>
              </a:rPr>
              <a:t>Ondersteuning van lokale besturen inzake verkeersveiligheid. </a:t>
            </a:r>
          </a:p>
          <a:p>
            <a:r>
              <a:rPr lang="nl-BE" sz="2000" b="1" dirty="0">
                <a:solidFill>
                  <a:srgbClr val="13508D"/>
                </a:solidFill>
                <a:latin typeface="Corbel" panose="020B0503020204020204" pitchFamily="34" charset="0"/>
              </a:rPr>
              <a:t>Engagement via ondertekening                        SAVE-charter </a:t>
            </a:r>
          </a:p>
          <a:p>
            <a:r>
              <a:rPr lang="nl-BE" sz="2000" b="1" dirty="0" err="1">
                <a:solidFill>
                  <a:srgbClr val="13508D"/>
                </a:solidFill>
                <a:latin typeface="Corbel" panose="020B0503020204020204" pitchFamily="34" charset="0"/>
              </a:rPr>
              <a:t>Kindnorm</a:t>
            </a:r>
            <a:r>
              <a:rPr lang="nl-BE" sz="2000" b="1" dirty="0">
                <a:solidFill>
                  <a:srgbClr val="13508D"/>
                </a:solidFill>
                <a:latin typeface="Corbel" panose="020B0503020204020204" pitchFamily="34" charset="0"/>
              </a:rPr>
              <a:t> als uitgangspunt</a:t>
            </a:r>
          </a:p>
          <a:p>
            <a:r>
              <a:rPr lang="nl-BE" sz="2000" b="1" dirty="0">
                <a:solidFill>
                  <a:srgbClr val="13508D"/>
                </a:solidFill>
                <a:latin typeface="Corbel" panose="020B0503020204020204" pitchFamily="34" charset="0"/>
              </a:rPr>
              <a:t>155 Vlaamse steden &amp; gemeenten hebben het SAVE-charter ondertekend (sinds 2011)</a:t>
            </a:r>
          </a:p>
          <a:p>
            <a:r>
              <a:rPr lang="nl-BE" sz="2000" b="1" dirty="0">
                <a:solidFill>
                  <a:srgbClr val="13508D"/>
                </a:solidFill>
                <a:latin typeface="Corbel" panose="020B0503020204020204" pitchFamily="34" charset="0"/>
              </a:rPr>
              <a:t>Erkenning aan bijna 100 lokale besturen   (via uitreiking SAVE-label)</a:t>
            </a:r>
          </a:p>
        </p:txBody>
      </p:sp>
      <p:pic>
        <p:nvPicPr>
          <p:cNvPr id="8" name="Afbeelding 7" descr="Afbeelding met kleding, persoon, person, vrouw&#10;&#10;Automatisch gegenereerde beschrijving">
            <a:extLst>
              <a:ext uri="{FF2B5EF4-FFF2-40B4-BE49-F238E27FC236}">
                <a16:creationId xmlns:a16="http://schemas.microsoft.com/office/drawing/2014/main" id="{91A732AE-8225-9BC9-7ECE-F45C24DFF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77569"/>
            <a:ext cx="5399968" cy="4067104"/>
          </a:xfrm>
          <a:prstGeom prst="rect">
            <a:avLst/>
          </a:prstGeom>
          <a:ln>
            <a:noFill/>
          </a:ln>
          <a:effectLst>
            <a:outerShdw blurRad="190500" algn="tl" rotWithShape="0">
              <a:srgbClr val="000000">
                <a:alpha val="70000"/>
              </a:srgbClr>
            </a:outerShdw>
            <a:softEdge rad="25400"/>
          </a:effectLst>
        </p:spPr>
      </p:pic>
      <p:pic>
        <p:nvPicPr>
          <p:cNvPr id="12" name="Tijdelijke aanduiding voor inhoud 6" descr="Afbeelding met Lettertype, logo, Graphics, symbool&#10;&#10;Automatisch gegenereerde beschrijving">
            <a:extLst>
              <a:ext uri="{FF2B5EF4-FFF2-40B4-BE49-F238E27FC236}">
                <a16:creationId xmlns:a16="http://schemas.microsoft.com/office/drawing/2014/main" id="{5F9C80AF-65CF-08B0-9B08-B35A240C6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13" name="Afbeelding 12" descr="Afbeelding met tekst, Lettertype, Graphics, schermopname&#10;&#10;Door AI gegenereerde inhoud is mogelijk onjuist.">
            <a:extLst>
              <a:ext uri="{FF2B5EF4-FFF2-40B4-BE49-F238E27FC236}">
                <a16:creationId xmlns:a16="http://schemas.microsoft.com/office/drawing/2014/main" id="{5AC8B3E5-3A45-9FC4-5A5C-B1A4894D7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spTree>
    <p:extLst>
      <p:ext uri="{BB962C8B-B14F-4D97-AF65-F5344CB8AC3E}">
        <p14:creationId xmlns:p14="http://schemas.microsoft.com/office/powerpoint/2010/main" val="11837819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6795-9576-660F-9DB3-80AC773F7B7A}"/>
            </a:ext>
          </a:extLst>
        </p:cNvPr>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04D64A6C-7306-251A-BB15-8A3C42A31CBD}"/>
              </a:ext>
            </a:extLst>
          </p:cNvPr>
          <p:cNvSpPr/>
          <p:nvPr/>
        </p:nvSpPr>
        <p:spPr>
          <a:xfrm>
            <a:off x="610202" y="1588656"/>
            <a:ext cx="9836125" cy="3843065"/>
          </a:xfrm>
          <a:prstGeom prst="roundRect">
            <a:avLst>
              <a:gd name="adj" fmla="val 2828"/>
            </a:avLst>
          </a:prstGeom>
          <a:solidFill>
            <a:schemeClr val="bg1">
              <a:lumMod val="95000"/>
            </a:schemeClr>
          </a:solidFill>
          <a:ln>
            <a:solidFill>
              <a:schemeClr val="tx1">
                <a:lumMod val="50000"/>
                <a:lumOff val="5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D0BBCB-FA4F-6EE4-957B-39A503D4EEB2}"/>
              </a:ext>
            </a:extLst>
          </p:cNvPr>
          <p:cNvSpPr>
            <a:spLocks noGrp="1"/>
          </p:cNvSpPr>
          <p:nvPr>
            <p:ph type="title"/>
          </p:nvPr>
        </p:nvSpPr>
        <p:spPr>
          <a:xfrm>
            <a:off x="513185" y="756742"/>
            <a:ext cx="11542979" cy="988082"/>
          </a:xfrm>
        </p:spPr>
        <p:txBody>
          <a:bodyPr anchor="t">
            <a:normAutofit/>
          </a:bodyPr>
          <a:lstStyle/>
          <a:p>
            <a:r>
              <a:rPr lang="nl-NL" sz="3600" b="1" dirty="0">
                <a:solidFill>
                  <a:srgbClr val="13508D"/>
                </a:solidFill>
                <a:latin typeface="Corbel" panose="020B0503020204020204" pitchFamily="34" charset="0"/>
              </a:rPr>
              <a:t>Veilig Over – Participatie &amp; </a:t>
            </a:r>
            <a:r>
              <a:rPr lang="nl-NL" sz="3600" b="1" dirty="0" err="1">
                <a:solidFill>
                  <a:srgbClr val="13508D"/>
                </a:solidFill>
                <a:latin typeface="Corbel" panose="020B0503020204020204" pitchFamily="34" charset="0"/>
              </a:rPr>
              <a:t>Citizen</a:t>
            </a:r>
            <a:r>
              <a:rPr lang="nl-NL" sz="3600" b="1" dirty="0">
                <a:solidFill>
                  <a:srgbClr val="13508D"/>
                </a:solidFill>
                <a:latin typeface="Corbel" panose="020B0503020204020204" pitchFamily="34" charset="0"/>
              </a:rPr>
              <a:t> </a:t>
            </a:r>
            <a:r>
              <a:rPr lang="nl-NL" sz="3600" b="1" dirty="0" err="1">
                <a:solidFill>
                  <a:srgbClr val="13508D"/>
                </a:solidFill>
                <a:latin typeface="Corbel" panose="020B0503020204020204" pitchFamily="34" charset="0"/>
              </a:rPr>
              <a:t>Science</a:t>
            </a:r>
            <a:r>
              <a:rPr lang="nl-NL" sz="3600" b="1" dirty="0">
                <a:solidFill>
                  <a:srgbClr val="13508D"/>
                </a:solidFill>
                <a:latin typeface="Corbel" panose="020B0503020204020204" pitchFamily="34" charset="0"/>
              </a:rPr>
              <a:t> &amp; Expertise </a:t>
            </a:r>
            <a:endParaRPr lang="nl-BE" sz="3600" b="1" dirty="0">
              <a:solidFill>
                <a:srgbClr val="13508D"/>
              </a:solidFill>
              <a:latin typeface="Corbel" panose="020B0503020204020204" pitchFamily="34" charset="0"/>
            </a:endParaRPr>
          </a:p>
        </p:txBody>
      </p:sp>
      <p:sp>
        <p:nvSpPr>
          <p:cNvPr id="3" name="Tijdelijke aanduiding voor inhoud 2">
            <a:extLst>
              <a:ext uri="{FF2B5EF4-FFF2-40B4-BE49-F238E27FC236}">
                <a16:creationId xmlns:a16="http://schemas.microsoft.com/office/drawing/2014/main" id="{0423DC86-713B-7860-EFA5-8720B144E853}"/>
              </a:ext>
            </a:extLst>
          </p:cNvPr>
          <p:cNvSpPr>
            <a:spLocks noGrp="1"/>
          </p:cNvSpPr>
          <p:nvPr>
            <p:ph idx="1"/>
          </p:nvPr>
        </p:nvSpPr>
        <p:spPr>
          <a:xfrm>
            <a:off x="794930" y="405760"/>
            <a:ext cx="9836125" cy="6611346"/>
          </a:xfrm>
        </p:spPr>
        <p:txBody>
          <a:bodyPr anchor="ctr">
            <a:normAutofit/>
          </a:bodyPr>
          <a:lstStyle/>
          <a:p>
            <a:r>
              <a:rPr lang="nl-NL" sz="2400" b="1" dirty="0">
                <a:solidFill>
                  <a:srgbClr val="13508D"/>
                </a:solidFill>
                <a:latin typeface="Corbel" panose="020B0503020204020204" pitchFamily="34" charset="0"/>
              </a:rPr>
              <a:t>Oproep aan lokale besturen &amp; SAVE-gemeenten = Doe mee én betrek je burgers!</a:t>
            </a:r>
          </a:p>
          <a:p>
            <a:pPr marL="0" indent="0">
              <a:buNone/>
            </a:pPr>
            <a:endParaRPr lang="nl-NL" sz="2400" b="1" dirty="0">
              <a:solidFill>
                <a:srgbClr val="13508D"/>
              </a:solidFill>
              <a:latin typeface="Corbel" panose="020B0503020204020204" pitchFamily="34" charset="0"/>
            </a:endParaRPr>
          </a:p>
          <a:p>
            <a:r>
              <a:rPr lang="nl-NL" sz="2400" b="1" dirty="0">
                <a:solidFill>
                  <a:srgbClr val="13508D"/>
                </a:solidFill>
                <a:latin typeface="Corbel" panose="020B0503020204020204" pitchFamily="34" charset="0"/>
              </a:rPr>
              <a:t>Burgerparticipatie via veiligover.be</a:t>
            </a:r>
          </a:p>
          <a:p>
            <a:pPr marL="0" indent="0">
              <a:buNone/>
            </a:pPr>
            <a:endParaRPr lang="nl-NL" sz="2400" b="1" dirty="0">
              <a:solidFill>
                <a:srgbClr val="13508D"/>
              </a:solidFill>
              <a:latin typeface="Corbel" panose="020B0503020204020204" pitchFamily="34" charset="0"/>
            </a:endParaRPr>
          </a:p>
          <a:p>
            <a:r>
              <a:rPr lang="nl-NL" sz="2400" b="1" dirty="0">
                <a:solidFill>
                  <a:srgbClr val="13508D"/>
                </a:solidFill>
                <a:latin typeface="Corbel" panose="020B0503020204020204" pitchFamily="34" charset="0"/>
              </a:rPr>
              <a:t>In samenwerking met </a:t>
            </a:r>
            <a:r>
              <a:rPr lang="nl-NL" sz="2400" b="1" dirty="0" err="1">
                <a:solidFill>
                  <a:srgbClr val="13508D"/>
                </a:solidFill>
                <a:latin typeface="Corbel" panose="020B0503020204020204" pitchFamily="34" charset="0"/>
              </a:rPr>
              <a:t>Vias</a:t>
            </a:r>
            <a:r>
              <a:rPr lang="nl-NL" sz="2400" b="1" dirty="0">
                <a:solidFill>
                  <a:srgbClr val="13508D"/>
                </a:solidFill>
                <a:latin typeface="Corbel" panose="020B0503020204020204" pitchFamily="34" charset="0"/>
              </a:rPr>
              <a:t> </a:t>
            </a:r>
            <a:r>
              <a:rPr lang="nl-NL" sz="2400" b="1" dirty="0" err="1">
                <a:solidFill>
                  <a:srgbClr val="13508D"/>
                </a:solidFill>
                <a:latin typeface="Corbel" panose="020B0503020204020204" pitchFamily="34" charset="0"/>
              </a:rPr>
              <a:t>Institute</a:t>
            </a:r>
            <a:r>
              <a:rPr lang="nl-NL" sz="2400" b="1" dirty="0">
                <a:solidFill>
                  <a:srgbClr val="13508D"/>
                </a:solidFill>
                <a:latin typeface="Corbel" panose="020B0503020204020204" pitchFamily="34" charset="0"/>
              </a:rPr>
              <a:t> </a:t>
            </a:r>
          </a:p>
          <a:p>
            <a:endParaRPr lang="nl-NL" sz="2400" b="1" dirty="0">
              <a:solidFill>
                <a:srgbClr val="13508D"/>
              </a:solidFill>
              <a:latin typeface="Corbel" panose="020B0503020204020204" pitchFamily="34" charset="0"/>
            </a:endParaRPr>
          </a:p>
          <a:p>
            <a:r>
              <a:rPr lang="nl-NL" sz="2400" b="1" dirty="0">
                <a:solidFill>
                  <a:srgbClr val="13508D"/>
                </a:solidFill>
                <a:latin typeface="Corbel" panose="020B0503020204020204" pitchFamily="34" charset="0"/>
              </a:rPr>
              <a:t>Wetenschappelijke evaluatie als basis voor de concrete realisatie van veilige oversteekplaatsen</a:t>
            </a:r>
          </a:p>
          <a:p>
            <a:pPr marL="261938" indent="-261938">
              <a:spcBef>
                <a:spcPts val="300"/>
              </a:spcBef>
              <a:spcAft>
                <a:spcPts val="300"/>
              </a:spcAft>
              <a:buSzPct val="120000"/>
              <a:buFont typeface="Wingdings" panose="05000000000000000000" pitchFamily="2" charset="2"/>
              <a:buChar char="§"/>
            </a:pPr>
            <a:endParaRPr lang="nl-NL" sz="2000" b="1" dirty="0">
              <a:solidFill>
                <a:srgbClr val="13508D"/>
              </a:solidFill>
              <a:latin typeface="Corbel" panose="020B0503020204020204" pitchFamily="34" charset="0"/>
            </a:endParaRPr>
          </a:p>
        </p:txBody>
      </p:sp>
      <p:pic>
        <p:nvPicPr>
          <p:cNvPr id="6" name="Tijdelijke aanduiding voor inhoud 6" descr="Afbeelding met Lettertype, logo, Graphics, symbool&#10;&#10;Automatisch gegenereerde beschrijving">
            <a:extLst>
              <a:ext uri="{FF2B5EF4-FFF2-40B4-BE49-F238E27FC236}">
                <a16:creationId xmlns:a16="http://schemas.microsoft.com/office/drawing/2014/main" id="{3C2385D0-218B-5892-A2EC-3E4AB2103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7" name="Afbeelding 6" descr="Afbeelding met tekst, Lettertype, Graphics, schermopname&#10;&#10;Door AI gegenereerde inhoud is mogelijk onjuist.">
            <a:extLst>
              <a:ext uri="{FF2B5EF4-FFF2-40B4-BE49-F238E27FC236}">
                <a16:creationId xmlns:a16="http://schemas.microsoft.com/office/drawing/2014/main" id="{A1672692-9D20-55F1-33BF-F9CC9F51C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spTree>
    <p:extLst>
      <p:ext uri="{BB962C8B-B14F-4D97-AF65-F5344CB8AC3E}">
        <p14:creationId xmlns:p14="http://schemas.microsoft.com/office/powerpoint/2010/main" val="3107373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7B33-55B6-7E8C-EAE5-3FAB8C5B65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DA0AE9-8D83-C71A-9898-2C97588028FE}"/>
              </a:ext>
            </a:extLst>
          </p:cNvPr>
          <p:cNvSpPr>
            <a:spLocks noGrp="1"/>
          </p:cNvSpPr>
          <p:nvPr>
            <p:ph type="title"/>
          </p:nvPr>
        </p:nvSpPr>
        <p:spPr>
          <a:xfrm>
            <a:off x="590331" y="387927"/>
            <a:ext cx="7609452" cy="794830"/>
          </a:xfrm>
        </p:spPr>
        <p:txBody>
          <a:bodyPr>
            <a:normAutofit fontScale="90000"/>
          </a:bodyPr>
          <a:lstStyle/>
          <a:p>
            <a:r>
              <a:rPr lang="nl-BE" sz="3600" b="1" dirty="0">
                <a:solidFill>
                  <a:srgbClr val="13508D"/>
                </a:solidFill>
                <a:latin typeface="Corbel" panose="020B0503020204020204" pitchFamily="34" charset="0"/>
              </a:rPr>
              <a:t>Veilig Over – Ontstaan</a:t>
            </a:r>
            <a:br>
              <a:rPr lang="nl-BE" sz="2800" b="1" dirty="0">
                <a:solidFill>
                  <a:srgbClr val="13508D"/>
                </a:solidFill>
                <a:latin typeface="Corbel" panose="020B0503020204020204" pitchFamily="34" charset="0"/>
              </a:rPr>
            </a:br>
            <a:endParaRPr lang="nl-BE" sz="2800" dirty="0"/>
          </a:p>
        </p:txBody>
      </p:sp>
      <p:sp>
        <p:nvSpPr>
          <p:cNvPr id="3" name="Tijdelijke aanduiding voor inhoud 2">
            <a:extLst>
              <a:ext uri="{FF2B5EF4-FFF2-40B4-BE49-F238E27FC236}">
                <a16:creationId xmlns:a16="http://schemas.microsoft.com/office/drawing/2014/main" id="{CE91D429-D56A-CC05-8B56-9D51B66D36E3}"/>
              </a:ext>
            </a:extLst>
          </p:cNvPr>
          <p:cNvSpPr>
            <a:spLocks noGrp="1"/>
          </p:cNvSpPr>
          <p:nvPr>
            <p:ph sz="half" idx="1"/>
          </p:nvPr>
        </p:nvSpPr>
        <p:spPr>
          <a:xfrm>
            <a:off x="775252" y="1385739"/>
            <a:ext cx="6818244" cy="4371081"/>
          </a:xfrm>
        </p:spPr>
        <p:txBody>
          <a:bodyPr>
            <a:normAutofit fontScale="55000" lnSpcReduction="20000"/>
          </a:bodyPr>
          <a:lstStyle/>
          <a:p>
            <a:r>
              <a:rPr lang="nl-BE" sz="3600" b="1" dirty="0">
                <a:solidFill>
                  <a:srgbClr val="13508D"/>
                </a:solidFill>
                <a:latin typeface="Corbel" panose="020B0503020204020204" pitchFamily="34" charset="0"/>
              </a:rPr>
              <a:t>Opgestart in 2022 met lotgenoten Martine en Filip, ouders van </a:t>
            </a:r>
            <a:r>
              <a:rPr lang="nl-BE" sz="3600" b="1" i="0" u="none" strike="noStrike" baseline="0" dirty="0">
                <a:solidFill>
                  <a:srgbClr val="13508E"/>
                </a:solidFill>
                <a:latin typeface="Corbel" panose="020B0503020204020204" pitchFamily="34" charset="0"/>
              </a:rPr>
              <a:t>† </a:t>
            </a:r>
            <a:r>
              <a:rPr lang="nl-BE" sz="1800" b="1" i="0" u="none" strike="noStrike" baseline="0" dirty="0">
                <a:solidFill>
                  <a:srgbClr val="13508E"/>
                </a:solidFill>
                <a:latin typeface="Corbel-Bold"/>
              </a:rPr>
              <a:t> </a:t>
            </a:r>
            <a:r>
              <a:rPr lang="nl-BE" sz="3600" b="1" dirty="0" err="1">
                <a:solidFill>
                  <a:srgbClr val="13508D"/>
                </a:solidFill>
                <a:latin typeface="Corbel" panose="020B0503020204020204" pitchFamily="34" charset="0"/>
              </a:rPr>
              <a:t>Valentien</a:t>
            </a:r>
            <a:r>
              <a:rPr lang="nl-BE" sz="3600" b="1" dirty="0">
                <a:solidFill>
                  <a:srgbClr val="13508D"/>
                </a:solidFill>
                <a:latin typeface="Corbel" panose="020B0503020204020204" pitchFamily="34" charset="0"/>
              </a:rPr>
              <a:t> (15)</a:t>
            </a:r>
            <a:endParaRPr lang="nl-BE" sz="3600" b="1" i="0" dirty="0">
              <a:solidFill>
                <a:srgbClr val="13508D"/>
              </a:solidFill>
              <a:effectLst/>
              <a:latin typeface="Corbel" panose="020B0503020204020204" pitchFamily="34" charset="0"/>
            </a:endParaRPr>
          </a:p>
          <a:p>
            <a:endParaRPr lang="nl-NL" sz="3600" b="1" i="0" dirty="0">
              <a:solidFill>
                <a:srgbClr val="13508D"/>
              </a:solidFill>
              <a:effectLst/>
              <a:latin typeface="Corbel" panose="020B0503020204020204" pitchFamily="34" charset="0"/>
            </a:endParaRPr>
          </a:p>
          <a:p>
            <a:r>
              <a:rPr lang="nl-NL" sz="3600" b="1" dirty="0">
                <a:solidFill>
                  <a:srgbClr val="13508D"/>
                </a:solidFill>
                <a:effectLst/>
                <a:latin typeface="Corbel" panose="020B0503020204020204" pitchFamily="34" charset="0"/>
              </a:rPr>
              <a:t>Veilig oversteken is een verantwoordelijkheid van elke weggebruiker én van de wegbeheerder(s).</a:t>
            </a:r>
          </a:p>
          <a:p>
            <a:endParaRPr lang="nl-NL" sz="3600" b="1" dirty="0">
              <a:solidFill>
                <a:srgbClr val="13508D"/>
              </a:solidFill>
              <a:effectLst/>
              <a:latin typeface="Corbel" panose="020B0503020204020204" pitchFamily="34" charset="0"/>
            </a:endParaRPr>
          </a:p>
          <a:p>
            <a:r>
              <a:rPr lang="nl-NL" sz="3600" b="1" dirty="0">
                <a:solidFill>
                  <a:srgbClr val="13508D"/>
                </a:solidFill>
                <a:latin typeface="Corbel" panose="020B0503020204020204" pitchFamily="34" charset="0"/>
              </a:rPr>
              <a:t>Veilig Over betrekt iedereen in een positief én participatief initiatief, zowel burgers als de wegbeheerder(s).</a:t>
            </a:r>
          </a:p>
          <a:p>
            <a:endParaRPr lang="nl-NL" sz="3600" b="1" dirty="0">
              <a:solidFill>
                <a:srgbClr val="13508D"/>
              </a:solidFill>
              <a:latin typeface="Corbel" panose="020B0503020204020204" pitchFamily="34" charset="0"/>
            </a:endParaRPr>
          </a:p>
          <a:p>
            <a:r>
              <a:rPr lang="nl-NL" sz="3600" b="1" dirty="0">
                <a:solidFill>
                  <a:srgbClr val="13508D"/>
                </a:solidFill>
                <a:latin typeface="Corbel" panose="020B0503020204020204" pitchFamily="34" charset="0"/>
              </a:rPr>
              <a:t>Oproep </a:t>
            </a:r>
            <a:r>
              <a:rPr lang="nl-NL" sz="3600" b="1" i="0" dirty="0">
                <a:solidFill>
                  <a:srgbClr val="13508D"/>
                </a:solidFill>
                <a:effectLst/>
                <a:latin typeface="Corbel" panose="020B0503020204020204" pitchFamily="34" charset="0"/>
              </a:rPr>
              <a:t>aan burgers om via </a:t>
            </a:r>
            <a:r>
              <a:rPr lang="nl-NL" sz="3600" b="1" i="0" u="sng" dirty="0">
                <a:solidFill>
                  <a:srgbClr val="13508D"/>
                </a:solidFill>
                <a:effectLst/>
                <a:latin typeface="Corbel" panose="020B0503020204020204" pitchFamily="34" charset="0"/>
                <a:hlinkClick r:id="rId2">
                  <a:extLst>
                    <a:ext uri="{A12FA001-AC4F-418D-AE19-62706E023703}">
                      <ahyp:hlinkClr xmlns:ahyp="http://schemas.microsoft.com/office/drawing/2018/hyperlinkcolor" val="tx"/>
                    </a:ext>
                  </a:extLst>
                </a:hlinkClick>
              </a:rPr>
              <a:t>VeiligOver.be</a:t>
            </a:r>
            <a:r>
              <a:rPr lang="nl-NL" sz="3600" b="1" i="0" dirty="0">
                <a:solidFill>
                  <a:srgbClr val="13508D"/>
                </a:solidFill>
                <a:effectLst/>
                <a:latin typeface="Corbel" panose="020B0503020204020204" pitchFamily="34" charset="0"/>
              </a:rPr>
              <a:t> concreet aan te duiden waar er nood is aan een veilige oversteekplaats </a:t>
            </a:r>
          </a:p>
          <a:p>
            <a:endParaRPr lang="nl-NL" sz="3200" b="1" dirty="0">
              <a:solidFill>
                <a:srgbClr val="13508D"/>
              </a:solidFill>
              <a:effectLst/>
              <a:latin typeface="Corbel" panose="020B0503020204020204" pitchFamily="34" charset="0"/>
            </a:endParaRPr>
          </a:p>
          <a:p>
            <a:pPr marL="0" indent="0">
              <a:buNone/>
            </a:pPr>
            <a:endParaRPr lang="nl-NL" sz="2000" b="1" i="0" dirty="0">
              <a:solidFill>
                <a:srgbClr val="13508D"/>
              </a:solidFill>
              <a:effectLst/>
              <a:latin typeface="Corbel" panose="020B0503020204020204" pitchFamily="34" charset="0"/>
            </a:endParaRPr>
          </a:p>
          <a:p>
            <a:endParaRPr lang="nl-NL" sz="2000" b="1" dirty="0">
              <a:solidFill>
                <a:srgbClr val="13508D"/>
              </a:solidFill>
              <a:latin typeface="Corbel" panose="020B0503020204020204" pitchFamily="34" charset="0"/>
            </a:endParaRPr>
          </a:p>
          <a:p>
            <a:pPr marL="0" indent="0">
              <a:buNone/>
            </a:pPr>
            <a:r>
              <a:rPr lang="nl-BE" sz="2000" b="1" dirty="0">
                <a:solidFill>
                  <a:srgbClr val="13508D"/>
                </a:solidFill>
                <a:latin typeface="Corbel" panose="020B0503020204020204" pitchFamily="34" charset="0"/>
              </a:rPr>
              <a:t>   </a:t>
            </a:r>
          </a:p>
        </p:txBody>
      </p:sp>
      <p:pic>
        <p:nvPicPr>
          <p:cNvPr id="12" name="Tijdelijke aanduiding voor inhoud 6" descr="Afbeelding met Lettertype, logo, Graphics, symbool&#10;&#10;Automatisch gegenereerde beschrijving">
            <a:extLst>
              <a:ext uri="{FF2B5EF4-FFF2-40B4-BE49-F238E27FC236}">
                <a16:creationId xmlns:a16="http://schemas.microsoft.com/office/drawing/2014/main" id="{7C5EBDB3-6685-2CAE-28CB-2B59D7C3F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13" name="Afbeelding 12" descr="Afbeelding met tekst, Lettertype, Graphics, schermopname&#10;&#10;Door AI gegenereerde inhoud is mogelijk onjuist.">
            <a:extLst>
              <a:ext uri="{FF2B5EF4-FFF2-40B4-BE49-F238E27FC236}">
                <a16:creationId xmlns:a16="http://schemas.microsoft.com/office/drawing/2014/main" id="{1C82728C-42B8-C113-86EB-EED61CCA0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pic>
        <p:nvPicPr>
          <p:cNvPr id="4" name="Tijdelijke aanduiding voor inhoud 6" descr="Afbeelding met tekst, buitenshuis, weg, plant&#10;&#10;Door AI gegenereerde inhoud is mogelijk onjuist.">
            <a:extLst>
              <a:ext uri="{FF2B5EF4-FFF2-40B4-BE49-F238E27FC236}">
                <a16:creationId xmlns:a16="http://schemas.microsoft.com/office/drawing/2014/main" id="{26194B43-12B5-A824-ACAD-88F4D4FB4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559" y="682105"/>
            <a:ext cx="3694884" cy="48595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2946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7D42E-67AD-6940-95C8-51F186647D44}"/>
              </a:ext>
            </a:extLst>
          </p:cNvPr>
          <p:cNvSpPr>
            <a:spLocks noGrp="1"/>
          </p:cNvSpPr>
          <p:nvPr>
            <p:ph type="title"/>
          </p:nvPr>
        </p:nvSpPr>
        <p:spPr>
          <a:xfrm>
            <a:off x="838200" y="365126"/>
            <a:ext cx="10515600" cy="794372"/>
          </a:xfrm>
        </p:spPr>
        <p:txBody>
          <a:bodyPr/>
          <a:lstStyle/>
          <a:p>
            <a:r>
              <a:rPr lang="nl-BE" b="1" dirty="0">
                <a:solidFill>
                  <a:srgbClr val="13508D"/>
                </a:solidFill>
                <a:latin typeface="Corbel" panose="020B0503020204020204" pitchFamily="34" charset="0"/>
              </a:rPr>
              <a:t>Burgerparticipatie via </a:t>
            </a:r>
            <a:r>
              <a:rPr lang="nl-BE" b="1" dirty="0">
                <a:solidFill>
                  <a:srgbClr val="13508D"/>
                </a:solidFill>
                <a:highlight>
                  <a:srgbClr val="FFFF00"/>
                </a:highlight>
                <a:latin typeface="Corbel" panose="020B0503020204020204" pitchFamily="34" charset="0"/>
                <a:hlinkClick r:id="rId3">
                  <a:extLst>
                    <a:ext uri="{A12FA001-AC4F-418D-AE19-62706E023703}">
                      <ahyp:hlinkClr xmlns:ahyp="http://schemas.microsoft.com/office/drawing/2018/hyperlinkcolor" val="tx"/>
                    </a:ext>
                  </a:extLst>
                </a:hlinkClick>
              </a:rPr>
              <a:t>VeiligOver.be</a:t>
            </a:r>
            <a:endParaRPr lang="nl-BE" b="1" dirty="0">
              <a:solidFill>
                <a:srgbClr val="13508D"/>
              </a:solidFill>
              <a:highlight>
                <a:srgbClr val="FFFF00"/>
              </a:highlight>
              <a:latin typeface="Corbel" panose="020B0503020204020204" pitchFamily="34" charset="0"/>
            </a:endParaRPr>
          </a:p>
        </p:txBody>
      </p:sp>
      <p:sp>
        <p:nvSpPr>
          <p:cNvPr id="5" name="Tijdelijke aanduiding voor voettekst 4">
            <a:extLst>
              <a:ext uri="{FF2B5EF4-FFF2-40B4-BE49-F238E27FC236}">
                <a16:creationId xmlns:a16="http://schemas.microsoft.com/office/drawing/2014/main" id="{D751A0BC-0A28-A228-5490-E4FDD86E8077}"/>
              </a:ext>
            </a:extLst>
          </p:cNvPr>
          <p:cNvSpPr>
            <a:spLocks noGrp="1"/>
          </p:cNvSpPr>
          <p:nvPr>
            <p:ph type="ftr" sz="quarter" idx="11"/>
          </p:nvPr>
        </p:nvSpPr>
        <p:spPr/>
        <p:txBody>
          <a:bodyPr/>
          <a:lstStyle/>
          <a:p>
            <a:endParaRPr lang="nl-BE"/>
          </a:p>
        </p:txBody>
      </p:sp>
      <p:pic>
        <p:nvPicPr>
          <p:cNvPr id="11" name="Afbeelding 10" descr="Afbeelding met tekst, kaart, schermopname">
            <a:extLst>
              <a:ext uri="{FF2B5EF4-FFF2-40B4-BE49-F238E27FC236}">
                <a16:creationId xmlns:a16="http://schemas.microsoft.com/office/drawing/2014/main" id="{22A24920-F134-3410-0999-9B4FB07E9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51" y="1278208"/>
            <a:ext cx="11616497" cy="5358426"/>
          </a:xfrm>
          <a:prstGeom prst="rect">
            <a:avLst/>
          </a:prstGeom>
          <a:ln>
            <a:noFill/>
          </a:ln>
          <a:effectLst>
            <a:softEdge rad="112500"/>
          </a:effectLst>
        </p:spPr>
      </p:pic>
    </p:spTree>
    <p:extLst>
      <p:ext uri="{BB962C8B-B14F-4D97-AF65-F5344CB8AC3E}">
        <p14:creationId xmlns:p14="http://schemas.microsoft.com/office/powerpoint/2010/main" val="20566929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E2F7F-EF9F-76E9-8CD5-9BD86E609154}"/>
              </a:ext>
            </a:extLst>
          </p:cNvPr>
          <p:cNvSpPr>
            <a:spLocks noGrp="1"/>
          </p:cNvSpPr>
          <p:nvPr>
            <p:ph type="title"/>
          </p:nvPr>
        </p:nvSpPr>
        <p:spPr>
          <a:xfrm>
            <a:off x="838200" y="365126"/>
            <a:ext cx="10515600" cy="698362"/>
          </a:xfrm>
        </p:spPr>
        <p:txBody>
          <a:bodyPr>
            <a:normAutofit/>
          </a:bodyPr>
          <a:lstStyle/>
          <a:p>
            <a:r>
              <a:rPr lang="nl-BE" sz="2800" b="1" dirty="0">
                <a:solidFill>
                  <a:srgbClr val="13508D"/>
                </a:solidFill>
                <a:latin typeface="Corbel" panose="020B0503020204020204" pitchFamily="34" charset="0"/>
              </a:rPr>
              <a:t>Veilig Over.be  &amp; Doe het zelf: </a:t>
            </a:r>
            <a:r>
              <a:rPr lang="nl-BE" sz="2800" b="1" dirty="0">
                <a:solidFill>
                  <a:srgbClr val="13508D"/>
                </a:solidFill>
                <a:highlight>
                  <a:srgbClr val="FFFF00"/>
                </a:highlight>
                <a:latin typeface="Corbel" panose="020B0503020204020204" pitchFamily="34" charset="0"/>
              </a:rPr>
              <a:t>Ga naar veiligover.be</a:t>
            </a:r>
            <a:endParaRPr lang="nl-BE" sz="2800" dirty="0">
              <a:highlight>
                <a:srgbClr val="FFFF00"/>
              </a:highlight>
            </a:endParaRPr>
          </a:p>
        </p:txBody>
      </p:sp>
      <p:sp>
        <p:nvSpPr>
          <p:cNvPr id="3" name="Tijdelijke aanduiding voor inhoud 2">
            <a:extLst>
              <a:ext uri="{FF2B5EF4-FFF2-40B4-BE49-F238E27FC236}">
                <a16:creationId xmlns:a16="http://schemas.microsoft.com/office/drawing/2014/main" id="{AEFB90DC-5BD1-0491-6DE7-59515C4C6498}"/>
              </a:ext>
            </a:extLst>
          </p:cNvPr>
          <p:cNvSpPr>
            <a:spLocks noGrp="1"/>
          </p:cNvSpPr>
          <p:nvPr>
            <p:ph sz="half" idx="1"/>
          </p:nvPr>
        </p:nvSpPr>
        <p:spPr>
          <a:xfrm>
            <a:off x="7682948" y="1918252"/>
            <a:ext cx="4509052" cy="3682319"/>
          </a:xfrm>
        </p:spPr>
        <p:txBody>
          <a:bodyPr>
            <a:normAutofit/>
          </a:bodyPr>
          <a:lstStyle/>
          <a:p>
            <a:r>
              <a:rPr lang="nl-NL" sz="3200" b="1" i="0" dirty="0">
                <a:solidFill>
                  <a:srgbClr val="13508D"/>
                </a:solidFill>
                <a:effectLst/>
                <a:latin typeface="Corbel" panose="020B0503020204020204" pitchFamily="34" charset="0"/>
              </a:rPr>
              <a:t>Bijna 1500 punten aangeduid in Vlaanderen! </a:t>
            </a:r>
          </a:p>
          <a:p>
            <a:r>
              <a:rPr lang="nl-NL" sz="3200" b="1" dirty="0">
                <a:solidFill>
                  <a:srgbClr val="13508D"/>
                </a:solidFill>
                <a:latin typeface="Corbel" panose="020B0503020204020204" pitchFamily="34" charset="0"/>
              </a:rPr>
              <a:t>Check of in jouw regio punten zijn aangeduid</a:t>
            </a:r>
          </a:p>
          <a:p>
            <a:pPr marL="0" indent="0">
              <a:buNone/>
            </a:pPr>
            <a:endParaRPr lang="nl-BE" altLang="en-US" b="1" dirty="0">
              <a:solidFill>
                <a:srgbClr val="13508D"/>
              </a:solidFill>
              <a:latin typeface="Corbel" panose="020B0503020204020204" pitchFamily="34" charset="0"/>
            </a:endParaRPr>
          </a:p>
          <a:p>
            <a:endParaRPr lang="nl-BE" b="1" dirty="0">
              <a:solidFill>
                <a:srgbClr val="13508D"/>
              </a:solidFill>
              <a:latin typeface="Corbel" panose="020B0503020204020204" pitchFamily="34" charset="0"/>
            </a:endParaRPr>
          </a:p>
        </p:txBody>
      </p:sp>
      <p:pic>
        <p:nvPicPr>
          <p:cNvPr id="7" name="Tijdelijke aanduiding voor inhoud 6" descr="Afbeelding met tekst, schermopname, kaart">
            <a:extLst>
              <a:ext uri="{FF2B5EF4-FFF2-40B4-BE49-F238E27FC236}">
                <a16:creationId xmlns:a16="http://schemas.microsoft.com/office/drawing/2014/main" id="{1EE1E3D9-EF5F-19C0-DF44-691B8BE533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8511" y="1140082"/>
            <a:ext cx="7305228" cy="4577835"/>
          </a:xfrm>
          <a:prstGeom prst="rect">
            <a:avLst/>
          </a:prstGeom>
          <a:ln>
            <a:noFill/>
          </a:ln>
          <a:effectLst>
            <a:outerShdw blurRad="190500" algn="tl" rotWithShape="0">
              <a:srgbClr val="000000">
                <a:alpha val="70000"/>
              </a:srgbClr>
            </a:outerShdw>
          </a:effectLst>
        </p:spPr>
      </p:pic>
      <p:pic>
        <p:nvPicPr>
          <p:cNvPr id="9" name="Tijdelijke aanduiding voor inhoud 6" descr="Afbeelding met Lettertype, logo, Graphics, symbool&#10;&#10;Automatisch gegenereerde beschrijving">
            <a:extLst>
              <a:ext uri="{FF2B5EF4-FFF2-40B4-BE49-F238E27FC236}">
                <a16:creationId xmlns:a16="http://schemas.microsoft.com/office/drawing/2014/main" id="{7FFDB2D9-71F5-2DFD-6FB4-F2ABB0AAA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52" y="5756820"/>
            <a:ext cx="841250" cy="1049269"/>
          </a:xfrm>
          <a:prstGeom prst="rect">
            <a:avLst/>
          </a:prstGeom>
        </p:spPr>
      </p:pic>
      <p:pic>
        <p:nvPicPr>
          <p:cNvPr id="10" name="Afbeelding 9" descr="Afbeelding met tekst, Lettertype, Graphics, schermopname&#10;&#10;Door AI gegenereerde inhoud is mogelijk onjuist.">
            <a:extLst>
              <a:ext uri="{FF2B5EF4-FFF2-40B4-BE49-F238E27FC236}">
                <a16:creationId xmlns:a16="http://schemas.microsoft.com/office/drawing/2014/main" id="{44A7ACDC-4931-52E7-6A0E-35BA46D94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31" y="5600570"/>
            <a:ext cx="3427949" cy="1257430"/>
          </a:xfrm>
          <a:prstGeom prst="rect">
            <a:avLst/>
          </a:prstGeom>
        </p:spPr>
      </p:pic>
    </p:spTree>
    <p:extLst>
      <p:ext uri="{BB962C8B-B14F-4D97-AF65-F5344CB8AC3E}">
        <p14:creationId xmlns:p14="http://schemas.microsoft.com/office/powerpoint/2010/main" val="17552353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AC73D-C3D0-1A8B-08B8-191706C3D854}"/>
            </a:ext>
          </a:extLst>
        </p:cNvPr>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0C4236-C619-AC74-5021-8636ABC7D2D4}"/>
              </a:ext>
            </a:extLst>
          </p:cNvPr>
          <p:cNvSpPr>
            <a:spLocks noGrp="1"/>
          </p:cNvSpPr>
          <p:nvPr>
            <p:ph type="title"/>
          </p:nvPr>
        </p:nvSpPr>
        <p:spPr>
          <a:xfrm>
            <a:off x="301658" y="184805"/>
            <a:ext cx="11632676" cy="1505883"/>
          </a:xfrm>
        </p:spPr>
        <p:txBody>
          <a:bodyPr vert="horz" lIns="91440" tIns="45720" rIns="91440" bIns="45720" rtlCol="0" anchor="ctr">
            <a:normAutofit/>
          </a:bodyPr>
          <a:lstStyle/>
          <a:p>
            <a:r>
              <a:rPr lang="en-US" sz="4800" b="1" kern="1200" dirty="0" err="1">
                <a:solidFill>
                  <a:srgbClr val="13508D"/>
                </a:solidFill>
                <a:latin typeface="Corbel" panose="020B0503020204020204" pitchFamily="34" charset="0"/>
              </a:rPr>
              <a:t>Veilig</a:t>
            </a:r>
            <a:r>
              <a:rPr lang="en-US" sz="4800" b="1" kern="1200" dirty="0">
                <a:solidFill>
                  <a:srgbClr val="13508D"/>
                </a:solidFill>
                <a:latin typeface="Corbel" panose="020B0503020204020204" pitchFamily="34" charset="0"/>
              </a:rPr>
              <a:t> Over.be → Hoe </a:t>
            </a:r>
            <a:r>
              <a:rPr lang="en-US" sz="4800" b="1" kern="1200" dirty="0" err="1">
                <a:solidFill>
                  <a:srgbClr val="13508D"/>
                </a:solidFill>
                <a:latin typeface="Corbel" panose="020B0503020204020204" pitchFamily="34" charset="0"/>
              </a:rPr>
              <a:t>duid</a:t>
            </a:r>
            <a:r>
              <a:rPr lang="en-US" sz="4800" b="1" kern="1200" dirty="0">
                <a:solidFill>
                  <a:srgbClr val="13508D"/>
                </a:solidFill>
                <a:latin typeface="Corbel" panose="020B0503020204020204" pitchFamily="34" charset="0"/>
              </a:rPr>
              <a:t> je </a:t>
            </a:r>
            <a:r>
              <a:rPr lang="en-US" sz="4800" b="1" kern="1200" dirty="0" err="1">
                <a:solidFill>
                  <a:srgbClr val="13508D"/>
                </a:solidFill>
                <a:latin typeface="Corbel" panose="020B0503020204020204" pitchFamily="34" charset="0"/>
              </a:rPr>
              <a:t>punten</a:t>
            </a:r>
            <a:r>
              <a:rPr lang="en-US" sz="4800" b="1" kern="1200" dirty="0">
                <a:solidFill>
                  <a:srgbClr val="13508D"/>
                </a:solidFill>
                <a:latin typeface="Corbel" panose="020B0503020204020204" pitchFamily="34" charset="0"/>
              </a:rPr>
              <a:t> </a:t>
            </a:r>
            <a:r>
              <a:rPr lang="en-US" sz="4800" b="1" kern="1200" dirty="0" err="1">
                <a:solidFill>
                  <a:srgbClr val="13508D"/>
                </a:solidFill>
                <a:latin typeface="Corbel" panose="020B0503020204020204" pitchFamily="34" charset="0"/>
              </a:rPr>
              <a:t>aan</a:t>
            </a:r>
            <a:r>
              <a:rPr lang="en-US" sz="4800" b="1" kern="1200" dirty="0">
                <a:solidFill>
                  <a:srgbClr val="13508D"/>
                </a:solidFill>
                <a:latin typeface="Corbel" panose="020B0503020204020204" pitchFamily="34" charset="0"/>
              </a:rPr>
              <a:t>? </a:t>
            </a:r>
          </a:p>
        </p:txBody>
      </p:sp>
      <p:pic>
        <p:nvPicPr>
          <p:cNvPr id="4" name="Afbeelding 3" descr="Afbeelding met buitenshuis, boom, weg, hemel&#10;&#10;Door AI gegenereerde inhoud is mogelijk onjuist.">
            <a:extLst>
              <a:ext uri="{FF2B5EF4-FFF2-40B4-BE49-F238E27FC236}">
                <a16:creationId xmlns:a16="http://schemas.microsoft.com/office/drawing/2014/main" id="{D9FE63F6-D433-94A1-5878-6F5480200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815" y="1483298"/>
            <a:ext cx="7117866" cy="4982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kstvak 8">
            <a:extLst>
              <a:ext uri="{FF2B5EF4-FFF2-40B4-BE49-F238E27FC236}">
                <a16:creationId xmlns:a16="http://schemas.microsoft.com/office/drawing/2014/main" id="{F4D9C7E8-AFD2-F236-30F0-6D4E501E6D07}"/>
              </a:ext>
            </a:extLst>
          </p:cNvPr>
          <p:cNvSpPr txBox="1"/>
          <p:nvPr/>
        </p:nvSpPr>
        <p:spPr>
          <a:xfrm>
            <a:off x="3047215" y="3246690"/>
            <a:ext cx="6094428" cy="369332"/>
          </a:xfrm>
          <a:prstGeom prst="rect">
            <a:avLst/>
          </a:prstGeom>
          <a:noFill/>
        </p:spPr>
        <p:txBody>
          <a:bodyPr wrap="square">
            <a:spAutoFit/>
          </a:bodyPr>
          <a:lstStyle/>
          <a:p>
            <a:r>
              <a:rPr lang="nl-BE" sz="1800" b="1" dirty="0">
                <a:solidFill>
                  <a:srgbClr val="13508D"/>
                </a:solidFill>
                <a:latin typeface="Corbel" panose="020B0503020204020204" pitchFamily="34" charset="0"/>
              </a:rPr>
              <a:t>Veilig Over.be </a:t>
            </a:r>
            <a:endParaRPr lang="nl-BE" dirty="0"/>
          </a:p>
        </p:txBody>
      </p:sp>
    </p:spTree>
    <p:extLst>
      <p:ext uri="{BB962C8B-B14F-4D97-AF65-F5344CB8AC3E}">
        <p14:creationId xmlns:p14="http://schemas.microsoft.com/office/powerpoint/2010/main" val="24288092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2118</TotalTime>
  <Words>801</Words>
  <Application>Microsoft Office PowerPoint</Application>
  <PresentationFormat>Breedbeeld</PresentationFormat>
  <Paragraphs>135</Paragraphs>
  <Slides>21</Slides>
  <Notes>15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21</vt:i4>
      </vt:variant>
    </vt:vector>
  </HeadingPairs>
  <TitlesOfParts>
    <vt:vector size="29" baseType="lpstr">
      <vt:lpstr>Aptos</vt:lpstr>
      <vt:lpstr>Arial</vt:lpstr>
      <vt:lpstr>Calibri</vt:lpstr>
      <vt:lpstr>Calibri Light</vt:lpstr>
      <vt:lpstr>Corbel</vt:lpstr>
      <vt:lpstr>Corbel-Bold</vt:lpstr>
      <vt:lpstr>Wingdings</vt:lpstr>
      <vt:lpstr>Office 2013 - 2022 Thema</vt:lpstr>
      <vt:lpstr>PowerPoint-presentatie</vt:lpstr>
      <vt:lpstr>Ouders van Verongelukte Kinderen-SAVE vzw Parents d’Enfants Victimes de la Route-SAVE asbl</vt:lpstr>
      <vt:lpstr>Ouders van Verongelukte Kinderen-SAVE vzw </vt:lpstr>
      <vt:lpstr>SAVE Steden &amp; Gemeenten – Samen Actief voor Veilig Verkeer </vt:lpstr>
      <vt:lpstr>Veilig Over – Participatie &amp; Citizen Science &amp; Expertise </vt:lpstr>
      <vt:lpstr>Veilig Over – Ontstaan </vt:lpstr>
      <vt:lpstr>Burgerparticipatie via VeiligOver.be</vt:lpstr>
      <vt:lpstr>Veilig Over.be  &amp; Doe het zelf: Ga naar veiligover.be</vt:lpstr>
      <vt:lpstr>Veilig Over.be → Hoe duid je punten aan? </vt:lpstr>
      <vt:lpstr>→ Wetenschappelijke Evaluatie van aangeduide punten in samenwerking met Vias</vt:lpstr>
      <vt:lpstr> Subjectieve verkeersveiligheid </vt:lpstr>
      <vt:lpstr>Hoe evalueert Vias de aangeduide punten? </vt:lpstr>
      <vt:lpstr>Pilootproject Gent</vt:lpstr>
      <vt:lpstr>PowerPoint-presentatie</vt:lpstr>
      <vt:lpstr>Illustratie prioriteitsscore</vt:lpstr>
      <vt:lpstr>Illustratie prioriteitsscore</vt:lpstr>
      <vt:lpstr>Conclusie</vt:lpstr>
      <vt:lpstr>Veilig Over &amp; Concrete realisatie van 1ste Veilig Oversteekplaats in Destelbergen – september 2024  → Inhuldiging oversteekplaats met lokaal bestuur van Destelbergen → Samen met Lotgenoten Martine en Filip, ouders van Valentien → Persmoment</vt:lpstr>
      <vt:lpstr>Burgerparticipatie → Wetenschappelijke evaluatie → Realisatie op het terrein</vt:lpstr>
      <vt:lpstr>Veilig Over: Wat bieden we jou aan?</vt:lpstr>
      <vt:lpstr>Veilig Over: Hoe neem je deel?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Peter Heymans</dc:creator>
  <cp:lastModifiedBy>Peter Heymans</cp:lastModifiedBy>
  <cp:revision>141</cp:revision>
  <dcterms:created xsi:type="dcterms:W3CDTF">2024-01-23T11:43:04Z</dcterms:created>
  <dcterms:modified xsi:type="dcterms:W3CDTF">2025-03-11T10:59:20Z</dcterms:modified>
</cp:coreProperties>
</file>