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861" r:id="rId2"/>
    <p:sldId id="874" r:id="rId3"/>
    <p:sldId id="873" r:id="rId4"/>
    <p:sldId id="872" r:id="rId5"/>
    <p:sldId id="875" r:id="rId6"/>
    <p:sldId id="877" r:id="rId7"/>
    <p:sldId id="876" r:id="rId8"/>
    <p:sldId id="871" r:id="rId9"/>
    <p:sldId id="867" r:id="rId10"/>
    <p:sldId id="868" r:id="rId11"/>
    <p:sldId id="878" r:id="rId12"/>
    <p:sldId id="880" r:id="rId13"/>
    <p:sldId id="881" r:id="rId14"/>
    <p:sldId id="879" r:id="rId15"/>
    <p:sldId id="865" r:id="rId16"/>
  </p:sldIdLst>
  <p:sldSz cx="9144000" cy="6858000" type="screen4x3"/>
  <p:notesSz cx="6797675" cy="9926638"/>
  <p:custDataLst>
    <p:tags r:id="rId19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3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3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3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3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3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3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3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3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3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261"/>
    <a:srgbClr val="FF892B"/>
    <a:srgbClr val="6DED2A"/>
    <a:srgbClr val="D63AFF"/>
    <a:srgbClr val="F1AC27"/>
    <a:srgbClr val="E5C376"/>
    <a:srgbClr val="AA721C"/>
    <a:srgbClr val="ED9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396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9800992\Desktop\UE%2014%20sept\v16%20INGLIES\Peaton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72667949175238E-2"/>
          <c:y val="4.1341795356071548E-2"/>
          <c:w val="0.95232111776783113"/>
          <c:h val="0.87407914554310884"/>
        </c:manualLayout>
      </c:layout>
      <c:lineChart>
        <c:grouping val="standard"/>
        <c:varyColors val="0"/>
        <c:ser>
          <c:idx val="0"/>
          <c:order val="0"/>
          <c:tx>
            <c:strRef>
              <c:f>'Peatones fallecidos a 30 días'!$I$18</c:f>
              <c:strCache>
                <c:ptCount val="1"/>
                <c:pt idx="0">
                  <c:v>d</c:v>
                </c:pt>
              </c:strCache>
            </c:strRef>
          </c:tx>
          <c:spPr>
            <a:ln w="60325" cap="rnd">
              <a:solidFill>
                <a:schemeClr val="accent1">
                  <a:lumMod val="25000"/>
                </a:schemeClr>
              </a:solidFill>
              <a:round/>
            </a:ln>
            <a:effectLst>
              <a:softEdge rad="0"/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-5.6393444348436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630598275990161E-2"/>
                  <c:y val="-6.4748028696352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574773743088375E-2"/>
                  <c:y val="-6.3827813681079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7269123922493949E-2"/>
                  <c:y val="-4.803886000051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'Peatones fallecidos a 30 días'!$H$19:$H$22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'Peatones fallecidos a 30 días'!$I$19:$I$22</c:f>
              <c:numCache>
                <c:formatCode>General</c:formatCode>
                <c:ptCount val="4"/>
                <c:pt idx="0">
                  <c:v>21</c:v>
                </c:pt>
                <c:pt idx="1">
                  <c:v>18</c:v>
                </c:pt>
                <c:pt idx="2">
                  <c:v>23</c:v>
                </c:pt>
                <c:pt idx="3">
                  <c:v>26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45842112"/>
        <c:axId val="-345839936"/>
      </c:lineChart>
      <c:catAx>
        <c:axId val="-34584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345839936"/>
        <c:crosses val="autoZero"/>
        <c:auto val="1"/>
        <c:lblAlgn val="ctr"/>
        <c:lblOffset val="100"/>
        <c:noMultiLvlLbl val="0"/>
      </c:catAx>
      <c:valAx>
        <c:axId val="-34583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34584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64125D9-078F-474B-8B89-F2282EC8BABC}" type="datetimeFigureOut">
              <a:rPr lang="en-US" altLang="es-ES"/>
              <a:pPr>
                <a:defRPr/>
              </a:pPr>
              <a:t>9/9/2022</a:t>
            </a:fld>
            <a:endParaRPr lang="en-US" alt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839E9D1-6CC0-47FD-9691-C2CF3987BB81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609615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smtClean="0"/>
            </a:lvl1pPr>
          </a:lstStyle>
          <a:p>
            <a:pPr>
              <a:defRPr/>
            </a:pPr>
            <a:fld id="{C3AFC3BC-9A59-4246-9B3D-66C532BBD4C6}" type="datetimeFigureOut">
              <a:rPr lang="es-ES" altLang="es-ES"/>
              <a:pPr>
                <a:defRPr/>
              </a:pPr>
              <a:t>09/09/2022</a:t>
            </a:fld>
            <a:endParaRPr lang="es-ES" altLang="es-E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noProof="0" smtClean="0"/>
              <a:t>Haga clic para modificar el estilo de texto del patrón</a:t>
            </a:r>
          </a:p>
          <a:p>
            <a:pPr lvl="1"/>
            <a:r>
              <a:rPr lang="es-ES" altLang="es-ES" noProof="0" smtClean="0"/>
              <a:t>Segundo nivel</a:t>
            </a:r>
          </a:p>
          <a:p>
            <a:pPr lvl="2"/>
            <a:r>
              <a:rPr lang="es-ES" altLang="es-ES" noProof="0" smtClean="0"/>
              <a:t>Tercer nivel</a:t>
            </a:r>
          </a:p>
          <a:p>
            <a:pPr lvl="3"/>
            <a:r>
              <a:rPr lang="es-ES" altLang="es-ES" noProof="0" smtClean="0"/>
              <a:t>Cuarto nivel</a:t>
            </a:r>
          </a:p>
          <a:p>
            <a:pPr lvl="4"/>
            <a:r>
              <a:rPr lang="es-ES" altLang="es-ES" noProof="0" smtClean="0"/>
              <a:t>Quinto nivel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 smtClean="0"/>
            </a:lvl1pPr>
          </a:lstStyle>
          <a:p>
            <a:pPr>
              <a:defRPr/>
            </a:pPr>
            <a:fld id="{A2BE03EF-A08D-453E-B198-DF34D736893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47801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Si analizamos el detalle dentro</a:t>
            </a:r>
            <a:r>
              <a:rPr lang="es-ES" baseline="0" dirty="0" smtClean="0"/>
              <a:t> de los 118 nos encontramos a muchas personas que trabajan en la vía: 5 operarios de </a:t>
            </a:r>
            <a:r>
              <a:rPr lang="es-ES" baseline="0" dirty="0" err="1" smtClean="0"/>
              <a:t>grua</a:t>
            </a:r>
            <a:r>
              <a:rPr lang="es-ES" baseline="0" dirty="0" smtClean="0"/>
              <a:t>, 2 personas dedicadas a la conservación de la carretera y 1 policía. </a:t>
            </a:r>
            <a:r>
              <a:rPr lang="es-ES" baseline="0" dirty="0" err="1" smtClean="0"/>
              <a:t>Tambien</a:t>
            </a:r>
            <a:r>
              <a:rPr lang="es-ES" baseline="0" dirty="0" smtClean="0"/>
              <a:t> gente que sencillamente decidió pasear por la carretera …. Pero  ….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E03EF-A08D-453E-B198-DF34D7368934}" type="slidenum">
              <a:rPr lang="es-ES" altLang="es-ES" smtClean="0"/>
              <a:pPr>
                <a:defRPr/>
              </a:pPr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960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26 personas perdieron la vida tras bajarse de su vehículo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E03EF-A08D-453E-B198-DF34D7368934}" type="slidenum">
              <a:rPr lang="es-ES" altLang="es-ES" smtClean="0"/>
              <a:pPr>
                <a:defRPr/>
              </a:pPr>
              <a:t>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9843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Por que en</a:t>
            </a:r>
            <a:r>
              <a:rPr lang="es-ES" baseline="0" dirty="0" smtClean="0"/>
              <a:t> autopistas y autovías deberás recorrer 50 metros para colocar el triángulo por detrás del coche. Pero en convencionales con dos sentidos deberás recorrer 50 metros delante y 50 detrás, sometiéndote a un riesgo innecesario.</a:t>
            </a:r>
          </a:p>
          <a:p>
            <a:r>
              <a:rPr lang="es-ES" baseline="0" dirty="0" smtClean="0"/>
              <a:t>Además … tal es la sensación de riesgo que los titulares de la vía nos trasladas que es frecuente encontrarse los triángulos de aquellos que decidieron no regresar a retirarlo.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E03EF-A08D-453E-B198-DF34D7368934}" type="slidenum">
              <a:rPr lang="es-ES" altLang="es-ES" smtClean="0"/>
              <a:pPr>
                <a:defRPr/>
              </a:pPr>
              <a:t>4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46974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Por que con condiciones climatológicas adversas, el triángulo se cae.</a:t>
            </a:r>
          </a:p>
          <a:p>
            <a:r>
              <a:rPr lang="es-ES" dirty="0" smtClean="0"/>
              <a:t>Por que solo</a:t>
            </a:r>
            <a:r>
              <a:rPr lang="es-ES" baseline="0" dirty="0" smtClean="0"/>
              <a:t> se le exige que sean visibles a 100 metros de distancia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E03EF-A08D-453E-B198-DF34D7368934}" type="slidenum">
              <a:rPr lang="es-ES" altLang="es-ES" smtClean="0"/>
              <a:pPr>
                <a:defRPr/>
              </a:pPr>
              <a:t>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606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Sistemas alimentados</a:t>
            </a:r>
            <a:r>
              <a:rPr lang="es-ES" baseline="0" dirty="0" smtClean="0"/>
              <a:t> por los 800 personas que trabajan en los CGT y por el conocimiento de lo que sucede con el que cuenta la Agrupación de Tráfico de la </a:t>
            </a:r>
            <a:r>
              <a:rPr lang="es-ES" baseline="0" dirty="0" err="1" smtClean="0"/>
              <a:t>Gurdia</a:t>
            </a:r>
            <a:r>
              <a:rPr lang="es-ES" baseline="0" dirty="0" smtClean="0"/>
              <a:t> Civil.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BE03EF-A08D-453E-B198-DF34D7368934}" type="slidenum">
              <a:rPr lang="es-ES" altLang="es-ES" smtClean="0"/>
              <a:pPr>
                <a:defRPr/>
              </a:pPr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17984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133600"/>
            <a:ext cx="7239000" cy="8382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s-ES_tradnl"/>
              <a:t>Clic para editar estilo título patrón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6400800" cy="304800"/>
          </a:xfrm>
        </p:spPr>
        <p:txBody>
          <a:bodyPr/>
          <a:lstStyle>
            <a:lvl1pPr marL="0" indent="0">
              <a:defRPr sz="1500">
                <a:solidFill>
                  <a:schemeClr val="bg1"/>
                </a:solidFill>
              </a:defRPr>
            </a:lvl1pPr>
          </a:lstStyle>
          <a:p>
            <a:r>
              <a:rPr lang="es-ES_tradnl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4650" y="609600"/>
            <a:ext cx="211455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619125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1529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6096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 smtClean="0"/>
              <a:t>Haga clic para modificar el estilo de texto del patrón</a:t>
            </a:r>
          </a:p>
          <a:p>
            <a:pPr lvl="1"/>
            <a:r>
              <a:rPr lang="es-ES_tradnl" altLang="es-ES" smtClean="0"/>
              <a:t>Segundo nivel</a:t>
            </a:r>
          </a:p>
          <a:p>
            <a:pPr lvl="2"/>
            <a:r>
              <a:rPr lang="es-ES_tradnl" altLang="es-ES" smtClean="0"/>
              <a:t>Tercer nivel</a:t>
            </a:r>
          </a:p>
          <a:p>
            <a:pPr lvl="3"/>
            <a:r>
              <a:rPr lang="es-ES_tradnl" altLang="es-ES" smtClean="0"/>
              <a:t>Cuarto nivel</a:t>
            </a:r>
          </a:p>
          <a:p>
            <a:pPr lvl="4"/>
            <a:r>
              <a:rPr lang="es-ES_tradnl" altLang="es-ES" smtClean="0"/>
              <a:t>Quinto nivel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23850" y="6308725"/>
            <a:ext cx="8496300" cy="360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87" r:id="rId1"/>
    <p:sldLayoutId id="2147485588" r:id="rId2"/>
    <p:sldLayoutId id="2147485589" r:id="rId3"/>
    <p:sldLayoutId id="2147485590" r:id="rId4"/>
    <p:sldLayoutId id="2147485591" r:id="rId5"/>
    <p:sldLayoutId id="2147485592" r:id="rId6"/>
    <p:sldLayoutId id="2147485593" r:id="rId7"/>
    <p:sldLayoutId id="2147485594" r:id="rId8"/>
    <p:sldLayoutId id="2147485595" r:id="rId9"/>
    <p:sldLayoutId id="2147485596" r:id="rId10"/>
    <p:sldLayoutId id="2147485597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 Helvetica Bold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 Helvetica Bold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 Helvetica Bold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 Helvetica Bold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B Helvetica 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2.png"/><Relationship Id="rId5" Type="http://schemas.openxmlformats.org/officeDocument/2006/relationships/image" Target="../media/image10.jpe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1.png"/><Relationship Id="rId5" Type="http://schemas.openxmlformats.org/officeDocument/2006/relationships/image" Target="../media/image10.jpeg"/><Relationship Id="rId10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284984"/>
            <a:ext cx="8568952" cy="457200"/>
          </a:xfrm>
        </p:spPr>
        <p:txBody>
          <a:bodyPr/>
          <a:lstStyle/>
          <a:p>
            <a:pPr algn="ctr"/>
            <a:r>
              <a:rPr lang="es-ES" b="1" dirty="0" smtClean="0"/>
              <a:t>Baliza v16</a:t>
            </a:r>
            <a:br>
              <a:rPr lang="es-ES" b="1" dirty="0" smtClean="0"/>
            </a:br>
            <a:r>
              <a:rPr lang="es-ES" b="1" dirty="0" smtClean="0"/>
              <a:t>(Vehículo conectado -DGT 3.0-)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800" dirty="0" smtClean="0"/>
              <a:t>Bruselas,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7960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58200" cy="5256212"/>
          </a:xfrm>
        </p:spPr>
        <p:txBody>
          <a:bodyPr/>
          <a:lstStyle/>
          <a:p>
            <a:pPr eaLnBrk="1" hangingPunct="1"/>
            <a:endParaRPr lang="es-ES_tradnl" sz="1600" dirty="0" smtClean="0">
              <a:latin typeface="Calibri" pitchFamily="34" charset="0"/>
            </a:endParaRPr>
          </a:p>
          <a:p>
            <a:pPr eaLnBrk="1" hangingPunct="1"/>
            <a:endParaRPr lang="es-ES_tradnl" sz="1600" dirty="0" smtClean="0">
              <a:latin typeface="Calibri" pitchFamily="34" charset="0"/>
            </a:endParaRPr>
          </a:p>
        </p:txBody>
      </p:sp>
      <p:pic>
        <p:nvPicPr>
          <p:cNvPr id="20" name="Picture 22" descr="Imagen relacionad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69A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" y="1941056"/>
            <a:ext cx="525399" cy="6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Resultado de imagen para TA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69A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0734">
            <a:off x="1164719" y="2169881"/>
            <a:ext cx="741363" cy="3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745" y="1665852"/>
            <a:ext cx="1331280" cy="87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road horizontal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7" y="3379503"/>
            <a:ext cx="8663803" cy="327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n relacionada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965" y="5501745"/>
            <a:ext cx="1148507" cy="11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218" y="5655524"/>
            <a:ext cx="889116" cy="88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breakdown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0401" y="5877272"/>
            <a:ext cx="893069" cy="8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029712">
            <a:off x="776165" y="2823682"/>
            <a:ext cx="1440121" cy="2435987"/>
          </a:xfrm>
          <a:prstGeom prst="rect">
            <a:avLst/>
          </a:prstGeom>
        </p:spPr>
      </p:pic>
      <p:pic>
        <p:nvPicPr>
          <p:cNvPr id="35" name="Picture 2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39878"/>
            <a:ext cx="525399" cy="6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Imagen relacionad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69A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235" y="5344059"/>
            <a:ext cx="525399" cy="6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2" descr="Imagen relacionad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69A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054" y="5254343"/>
            <a:ext cx="525399" cy="6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Imagen relacionad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72" y="4090815"/>
            <a:ext cx="963050" cy="84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571" y="1296505"/>
            <a:ext cx="525399" cy="6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Resultado de imagen para CLOUD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436"/>
            <a:ext cx="4291081" cy="28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943880">
            <a:off x="4401349" y="3200466"/>
            <a:ext cx="1440121" cy="1440121"/>
          </a:xfrm>
          <a:prstGeom prst="rect">
            <a:avLst/>
          </a:prstGeom>
        </p:spPr>
      </p:pic>
      <p:pic>
        <p:nvPicPr>
          <p:cNvPr id="23" name="Imagen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61930"/>
            <a:ext cx="2176994" cy="149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595970">
            <a:off x="4350120" y="1123243"/>
            <a:ext cx="1440121" cy="144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0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Democratizamos la conectividad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556792"/>
            <a:ext cx="3324225" cy="12668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717032"/>
            <a:ext cx="5573988" cy="229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6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0908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891971" y="1333034"/>
            <a:ext cx="4011929" cy="61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400" lvl="2" indent="0">
              <a:buNone/>
            </a:pPr>
            <a:r>
              <a:rPr lang="es-ES" dirty="0"/>
              <a:t>Opcionalmente, la V-16 </a:t>
            </a:r>
            <a:r>
              <a:rPr lang="es-ES" b="1" u="sng" dirty="0"/>
              <a:t>podrá comunicarse con el NAP (DGT 3.0)</a:t>
            </a:r>
          </a:p>
          <a:p>
            <a:pPr lvl="3"/>
            <a:endParaRPr lang="es-ES" dirty="0"/>
          </a:p>
        </p:txBody>
      </p:sp>
      <p:pic>
        <p:nvPicPr>
          <p:cNvPr id="5" name="Picture 22" descr="Imagen relacionad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69A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849" y="1941056"/>
            <a:ext cx="525399" cy="6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4" descr="Resultado de imagen para TA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69A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0734">
            <a:off x="2319751" y="2169881"/>
            <a:ext cx="741363" cy="3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n relaciona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77" y="1665852"/>
            <a:ext cx="1331280" cy="87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para road horizontal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7" y="3379503"/>
            <a:ext cx="8663803" cy="327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n relacionada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965" y="5501745"/>
            <a:ext cx="1148507" cy="11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sultado de imagen para breakdown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0401" y="5877272"/>
            <a:ext cx="893069" cy="8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2029712">
            <a:off x="776165" y="2823682"/>
            <a:ext cx="1440121" cy="2435987"/>
          </a:xfrm>
          <a:prstGeom prst="rect">
            <a:avLst/>
          </a:prstGeom>
        </p:spPr>
      </p:pic>
      <p:pic>
        <p:nvPicPr>
          <p:cNvPr id="13" name="Picture 2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139878"/>
            <a:ext cx="525399" cy="6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Imagen relacionada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69A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46" y="5089277"/>
            <a:ext cx="525399" cy="6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Imagen relacionad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72" y="4090815"/>
            <a:ext cx="963050" cy="84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603" y="1296505"/>
            <a:ext cx="525399" cy="6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Resultado de imagen para CLOUD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218" y="465377"/>
            <a:ext cx="4291081" cy="28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943880">
            <a:off x="4401349" y="3200466"/>
            <a:ext cx="1440121" cy="144012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4326" y="5803316"/>
            <a:ext cx="410640" cy="3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696"/>
            <a:ext cx="2787688" cy="198022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117316" y="2642952"/>
            <a:ext cx="2789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i="1" dirty="0" smtClean="0"/>
              <a:t>“Sustituir </a:t>
            </a:r>
            <a:r>
              <a:rPr lang="es-ES" b="1" i="1" dirty="0"/>
              <a:t>un riesgo </a:t>
            </a:r>
            <a:endParaRPr lang="es-ES" b="1" i="1" dirty="0" smtClean="0"/>
          </a:p>
          <a:p>
            <a:pPr algn="ctr"/>
            <a:r>
              <a:rPr lang="es-ES" b="1" i="1" dirty="0" smtClean="0"/>
              <a:t>por </a:t>
            </a:r>
            <a:r>
              <a:rPr lang="es-ES" b="1" i="1" dirty="0"/>
              <a:t>un </a:t>
            </a:r>
            <a:r>
              <a:rPr lang="es-ES" b="1" i="1" dirty="0" smtClean="0"/>
              <a:t>gesto”</a:t>
            </a:r>
            <a:endParaRPr lang="es-ES" b="1" i="1" dirty="0"/>
          </a:p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7" y="3501008"/>
            <a:ext cx="4320480" cy="2498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637535" y="6165304"/>
            <a:ext cx="2252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i="1" dirty="0" smtClean="0"/>
              <a:t>“… salva vidas”</a:t>
            </a:r>
            <a:endParaRPr lang="es-ES" b="1" i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4731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607812">
            <a:off x="2122732" y="3515572"/>
            <a:ext cx="4476415" cy="457200"/>
          </a:xfrm>
        </p:spPr>
        <p:txBody>
          <a:bodyPr/>
          <a:lstStyle/>
          <a:p>
            <a:pPr algn="just"/>
            <a:r>
              <a:rPr lang="es-ES" sz="8000" dirty="0" smtClean="0">
                <a:latin typeface="Brush Script MT" panose="03060802040406070304" pitchFamily="66" charset="0"/>
              </a:rPr>
              <a:t>Muchas </a:t>
            </a:r>
            <a:br>
              <a:rPr lang="es-ES" sz="8000" dirty="0" smtClean="0">
                <a:latin typeface="Brush Script MT" panose="03060802040406070304" pitchFamily="66" charset="0"/>
              </a:rPr>
            </a:br>
            <a:r>
              <a:rPr lang="es-ES" sz="8000" dirty="0" smtClean="0">
                <a:latin typeface="Brush Script MT" panose="03060802040406070304" pitchFamily="66" charset="0"/>
              </a:rPr>
              <a:t>   gracias</a:t>
            </a:r>
            <a:endParaRPr lang="es-ES" sz="80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</a:t>
            </a:r>
            <a:r>
              <a:rPr lang="es-ES" b="1" dirty="0"/>
              <a:t>P</a:t>
            </a:r>
            <a:r>
              <a:rPr lang="es-ES" b="1" dirty="0" smtClean="0"/>
              <a:t>or qué?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2021 fallecieron </a:t>
            </a:r>
            <a:r>
              <a:rPr lang="es-ES" u="sng" dirty="0" smtClean="0"/>
              <a:t>301 peatones </a:t>
            </a:r>
            <a:r>
              <a:rPr lang="es-ES" dirty="0" smtClean="0"/>
              <a:t>en nuestras carreteras.</a:t>
            </a:r>
          </a:p>
          <a:p>
            <a:endParaRPr lang="es-ES" dirty="0"/>
          </a:p>
          <a:p>
            <a:endParaRPr lang="es-ES" dirty="0"/>
          </a:p>
          <a:p>
            <a:endParaRPr lang="es-ES" dirty="0" smtClean="0"/>
          </a:p>
          <a:p>
            <a:pPr lvl="2"/>
            <a:r>
              <a:rPr lang="es-ES" sz="3600" dirty="0" smtClean="0"/>
              <a:t>183 en vías urbanas</a:t>
            </a:r>
          </a:p>
          <a:p>
            <a:pPr marL="914400" lvl="2" indent="0">
              <a:buNone/>
            </a:pPr>
            <a:endParaRPr lang="es-ES" sz="3600" dirty="0" smtClean="0"/>
          </a:p>
          <a:p>
            <a:pPr lvl="2"/>
            <a:r>
              <a:rPr lang="es-ES" sz="3600" dirty="0" smtClean="0"/>
              <a:t>118 en vías interurbanas</a:t>
            </a:r>
            <a:endParaRPr lang="es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924944"/>
            <a:ext cx="3146104" cy="107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5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382000" cy="457200"/>
          </a:xfrm>
        </p:spPr>
        <p:txBody>
          <a:bodyPr/>
          <a:lstStyle/>
          <a:p>
            <a:pPr algn="ctr"/>
            <a:r>
              <a:rPr lang="es-ES" sz="2400" b="1" dirty="0" smtClean="0"/>
              <a:t>Número de peatones </a:t>
            </a:r>
            <a:r>
              <a:rPr lang="es-ES" sz="2400" b="1" dirty="0" smtClean="0"/>
              <a:t>fallecidos por atropello </a:t>
            </a:r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tras </a:t>
            </a:r>
            <a:r>
              <a:rPr lang="es-ES" sz="2400" b="1" dirty="0" smtClean="0"/>
              <a:t>bajarse del vehículo</a:t>
            </a:r>
            <a:endParaRPr lang="es-ES" sz="2400" b="1" dirty="0"/>
          </a:p>
        </p:txBody>
      </p:sp>
      <p:graphicFrame>
        <p:nvGraphicFramePr>
          <p:cNvPr id="4" name="Gráfic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776665"/>
              </p:ext>
            </p:extLst>
          </p:nvPr>
        </p:nvGraphicFramePr>
        <p:xfrm>
          <a:off x="1634208" y="2545872"/>
          <a:ext cx="561662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251520" y="692696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B Helvetica Bold" charset="0"/>
                <a:ea typeface="MS PGothic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B Helvetica Bold" charset="0"/>
                <a:ea typeface="MS PGothic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B Helvetica Bold" charset="0"/>
                <a:ea typeface="MS PGothic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B Helvetica Bold" charset="0"/>
                <a:ea typeface="MS PGothic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B Helvetica Bold" charset="0"/>
              </a:defRPr>
            </a:lvl9pPr>
          </a:lstStyle>
          <a:p>
            <a:r>
              <a:rPr lang="es-ES" b="1" kern="0" dirty="0" smtClean="0"/>
              <a:t>¿Por qué?</a:t>
            </a:r>
            <a:endParaRPr lang="es-ES" b="1" kern="0" dirty="0"/>
          </a:p>
        </p:txBody>
      </p:sp>
    </p:spTree>
    <p:extLst>
      <p:ext uri="{BB962C8B-B14F-4D97-AF65-F5344CB8AC3E}">
        <p14:creationId xmlns:p14="http://schemas.microsoft.com/office/powerpoint/2010/main" val="433126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382000" cy="576064"/>
          </a:xfrm>
        </p:spPr>
        <p:txBody>
          <a:bodyPr/>
          <a:lstStyle/>
          <a:p>
            <a:r>
              <a:rPr lang="es-ES"/>
              <a:t>¿Por qué?</a:t>
            </a:r>
            <a:br>
              <a:rPr lang="es-ES"/>
            </a:br>
            <a:r>
              <a:rPr lang="es-ES"/>
              <a:t/>
            </a:r>
            <a:br>
              <a:rPr lang="es-ES"/>
            </a:b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56792"/>
            <a:ext cx="6848475" cy="2219325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77072"/>
            <a:ext cx="3114116" cy="2337048"/>
          </a:xfrm>
        </p:spPr>
      </p:pic>
    </p:spTree>
    <p:extLst>
      <p:ext uri="{BB962C8B-B14F-4D97-AF65-F5344CB8AC3E}">
        <p14:creationId xmlns:p14="http://schemas.microsoft.com/office/powerpoint/2010/main" val="278132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82000" cy="457200"/>
          </a:xfrm>
        </p:spPr>
        <p:txBody>
          <a:bodyPr/>
          <a:lstStyle/>
          <a:p>
            <a:r>
              <a:rPr lang="es-ES" b="1" dirty="0" smtClean="0"/>
              <a:t>¿</a:t>
            </a:r>
            <a:r>
              <a:rPr lang="es-ES" b="1" dirty="0"/>
              <a:t>P</a:t>
            </a:r>
            <a:r>
              <a:rPr lang="es-ES" b="1" dirty="0" smtClean="0"/>
              <a:t>or qué?</a:t>
            </a:r>
            <a:endParaRPr lang="es-E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556792"/>
            <a:ext cx="3658369" cy="228543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5085184"/>
            <a:ext cx="1847850" cy="16002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665" y="5013176"/>
            <a:ext cx="2095500" cy="1600200"/>
          </a:xfrm>
          <a:prstGeom prst="rect">
            <a:avLst/>
          </a:prstGeom>
        </p:spPr>
      </p:pic>
      <p:cxnSp>
        <p:nvCxnSpPr>
          <p:cNvPr id="12" name="Conector recto de flecha 11"/>
          <p:cNvCxnSpPr/>
          <p:nvPr/>
        </p:nvCxnSpPr>
        <p:spPr bwMode="auto">
          <a:xfrm>
            <a:off x="2699792" y="6021288"/>
            <a:ext cx="309634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triangle"/>
            <a:tailEnd type="triangle"/>
          </a:ln>
          <a:effectLst/>
        </p:spPr>
      </p:cxnSp>
      <p:sp>
        <p:nvSpPr>
          <p:cNvPr id="13" name="CuadroTexto 12"/>
          <p:cNvSpPr txBox="1"/>
          <p:nvPr/>
        </p:nvSpPr>
        <p:spPr>
          <a:xfrm>
            <a:off x="3751066" y="5556299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100 m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407841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Porque es un caso </a:t>
            </a:r>
            <a:r>
              <a:rPr lang="es-ES" dirty="0" err="1" smtClean="0"/>
              <a:t>prático</a:t>
            </a:r>
            <a:r>
              <a:rPr lang="es-ES" dirty="0" smtClean="0"/>
              <a:t> y real de vehículo conectado.</a:t>
            </a:r>
          </a:p>
          <a:p>
            <a:r>
              <a:rPr lang="es-ES" dirty="0" smtClean="0"/>
              <a:t>Porque se entiende.</a:t>
            </a:r>
          </a:p>
          <a:p>
            <a:r>
              <a:rPr lang="es-ES" dirty="0" smtClean="0"/>
              <a:t>Por que es cómodo y sencillo.</a:t>
            </a:r>
          </a:p>
          <a:p>
            <a:r>
              <a:rPr lang="es-ES" dirty="0" smtClean="0"/>
              <a:t>Por que es el regalo perfecto.</a:t>
            </a:r>
            <a:endParaRPr lang="es-ES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</a:t>
            </a:r>
            <a:r>
              <a:rPr lang="es-ES" b="1" dirty="0"/>
              <a:t>P</a:t>
            </a:r>
            <a:r>
              <a:rPr lang="es-ES" b="1" dirty="0" smtClean="0"/>
              <a:t>or qué?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27697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¿Cómo?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543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382000" cy="457200"/>
          </a:xfrm>
        </p:spPr>
        <p:txBody>
          <a:bodyPr/>
          <a:lstStyle/>
          <a:p>
            <a:r>
              <a:rPr lang="es-ES" dirty="0" smtClean="0"/>
              <a:t>Gestión tradicional del tráfico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204864"/>
            <a:ext cx="67913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7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Resultado de imagen para road horizontal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7" y="3379503"/>
            <a:ext cx="8663803" cy="327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47720">
            <a:off x="1749836" y="3106682"/>
            <a:ext cx="1440121" cy="1440121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458200" cy="5256212"/>
          </a:xfrm>
        </p:spPr>
        <p:txBody>
          <a:bodyPr/>
          <a:lstStyle/>
          <a:p>
            <a:pPr eaLnBrk="1" hangingPunct="1"/>
            <a:endParaRPr lang="es-ES_tradnl" sz="1600" dirty="0" smtClean="0">
              <a:latin typeface="Calibri" pitchFamily="34" charset="0"/>
            </a:endParaRPr>
          </a:p>
          <a:p>
            <a:pPr eaLnBrk="1" hangingPunct="1"/>
            <a:endParaRPr lang="es-ES_tradnl" sz="1600" dirty="0" smtClean="0">
              <a:latin typeface="Calibri" pitchFamily="34" charset="0"/>
            </a:endParaRPr>
          </a:p>
        </p:txBody>
      </p:sp>
      <p:pic>
        <p:nvPicPr>
          <p:cNvPr id="1036" name="Picture 12" descr="Resultado de imagen para CLOUD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91" y="4214456"/>
            <a:ext cx="1411526" cy="9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95344" y="3106681"/>
            <a:ext cx="1440121" cy="1440121"/>
          </a:xfrm>
          <a:prstGeom prst="rect">
            <a:avLst/>
          </a:prstGeom>
        </p:spPr>
      </p:pic>
      <p:pic>
        <p:nvPicPr>
          <p:cNvPr id="1046" name="Picture 22" descr="Imagen relacionada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73" y="4575995"/>
            <a:ext cx="270679" cy="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Resultado de imagen para TA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0734">
            <a:off x="1579406" y="4650136"/>
            <a:ext cx="381941" cy="2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Resultado de imagen para CLOUD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39" y="4264989"/>
            <a:ext cx="1411526" cy="9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543" y="4642693"/>
            <a:ext cx="270679" cy="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4" descr="Resultado de imagen para TA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0734">
            <a:off x="3969808" y="4700670"/>
            <a:ext cx="381941" cy="2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Resultado de imagen para CLOUD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295" y="4214456"/>
            <a:ext cx="1411526" cy="9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943880">
            <a:off x="5173328" y="3077327"/>
            <a:ext cx="1440121" cy="1440121"/>
          </a:xfrm>
          <a:prstGeom prst="rect">
            <a:avLst/>
          </a:prstGeom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676" y="1749723"/>
            <a:ext cx="1781761" cy="11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magen relacionada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278" y="4558614"/>
            <a:ext cx="270679" cy="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4" descr="Resultado de imagen para TA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0734">
            <a:off x="6655212" y="4624066"/>
            <a:ext cx="381941" cy="2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Resultado de imagen para CLOUD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040" y="640991"/>
            <a:ext cx="4291081" cy="28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Imagen relacionada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60" y="2111723"/>
            <a:ext cx="525399" cy="6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4" descr="Resultado de imagen para TA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0734">
            <a:off x="3098891" y="2283266"/>
            <a:ext cx="741363" cy="39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3190" y="5325962"/>
            <a:ext cx="2214263" cy="850743"/>
          </a:xfrm>
          <a:prstGeom prst="rect">
            <a:avLst/>
          </a:prstGeom>
        </p:spPr>
      </p:pic>
      <p:pic>
        <p:nvPicPr>
          <p:cNvPr id="33" name="Picture 20" descr="Resultado de imagen para breakdown ICON"/>
          <p:cNvPicPr>
            <a:picLocks noChangeAspect="1" noChangeArrowheads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" y="5310451"/>
            <a:ext cx="1462487" cy="14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Resultado de imagen para ambulance icon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845" y="5311589"/>
            <a:ext cx="1305652" cy="130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n relacionad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30" y="4729671"/>
            <a:ext cx="849197" cy="3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8" descr="Imagen relacionad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503" y="5128056"/>
            <a:ext cx="608308" cy="62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1516684" y="1913111"/>
            <a:ext cx="609153" cy="63960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5542" y="1742596"/>
            <a:ext cx="1441558" cy="107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6d22df11-9a80-43e6-ab95-8dedbc103f07"/>
</p:tagLst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B Helvetica Bol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BLANCA</Template>
  <TotalTime>11417</TotalTime>
  <Words>309</Words>
  <Application>Microsoft Office PowerPoint</Application>
  <PresentationFormat>Presentación en pantalla (4:3)</PresentationFormat>
  <Paragraphs>43</Paragraphs>
  <Slides>15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MS PGothic</vt:lpstr>
      <vt:lpstr>MS PGothic</vt:lpstr>
      <vt:lpstr>B Helvetica Bold</vt:lpstr>
      <vt:lpstr>Brush Script MT</vt:lpstr>
      <vt:lpstr>Calibri</vt:lpstr>
      <vt:lpstr>Helvetica</vt:lpstr>
      <vt:lpstr>Times</vt:lpstr>
      <vt:lpstr>Presentación en blanco</vt:lpstr>
      <vt:lpstr>Baliza v16 (Vehículo conectado -DGT 3.0-)  Bruselas,</vt:lpstr>
      <vt:lpstr>¿Por qué?</vt:lpstr>
      <vt:lpstr>Número de peatones fallecidos por atropello  tras bajarse del vehículo</vt:lpstr>
      <vt:lpstr>¿Por qué?  </vt:lpstr>
      <vt:lpstr>¿Por qué?</vt:lpstr>
      <vt:lpstr>¿Por qué?</vt:lpstr>
      <vt:lpstr>¿Cómo?</vt:lpstr>
      <vt:lpstr>Gestión tradicional del tráfico</vt:lpstr>
      <vt:lpstr>Presentación de PowerPoint</vt:lpstr>
      <vt:lpstr>Presentación de PowerPoint</vt:lpstr>
      <vt:lpstr>Democratizamos la conectividad</vt:lpstr>
      <vt:lpstr>Presentación de PowerPoint</vt:lpstr>
      <vt:lpstr>Presentación de PowerPoint</vt:lpstr>
      <vt:lpstr>Presentación de PowerPoint</vt:lpstr>
      <vt:lpstr>Muchas     gracias</vt:lpstr>
    </vt:vector>
  </TitlesOfParts>
  <Company>DGT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Oficina</dc:creator>
  <cp:lastModifiedBy>Jorge Ordás Alonso</cp:lastModifiedBy>
  <cp:revision>594</cp:revision>
  <cp:lastPrinted>2015-11-16T16:00:35Z</cp:lastPrinted>
  <dcterms:created xsi:type="dcterms:W3CDTF">2009-04-26T21:13:37Z</dcterms:created>
  <dcterms:modified xsi:type="dcterms:W3CDTF">2022-09-09T15:38:18Z</dcterms:modified>
</cp:coreProperties>
</file>