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59" r:id="rId3"/>
    <p:sldId id="260" r:id="rId4"/>
    <p:sldId id="274" r:id="rId5"/>
    <p:sldId id="264" r:id="rId6"/>
    <p:sldId id="272" r:id="rId7"/>
    <p:sldId id="275" r:id="rId8"/>
    <p:sldId id="276" r:id="rId9"/>
    <p:sldId id="277" r:id="rId10"/>
    <p:sldId id="270" r:id="rId11"/>
    <p:sldId id="273" r:id="rId12"/>
    <p:sldId id="271" r:id="rId13"/>
    <p:sldId id="265" r:id="rId14"/>
    <p:sldId id="269" r:id="rId15"/>
    <p:sldId id="279" r:id="rId16"/>
    <p:sldId id="278" r:id="rId17"/>
    <p:sldId id="281" r:id="rId18"/>
    <p:sldId id="280" r:id="rId19"/>
  </p:sldIdLst>
  <p:sldSz cx="9144000" cy="6858000" type="screen4x3"/>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CE488557-8B9E-4DB7-A971-A1F529F3EB81}" type="datetimeFigureOut">
              <a:rPr lang="de-DE" smtClean="0"/>
              <a:pPr/>
              <a:t>21.05.2024</a:t>
            </a:fld>
            <a:endParaRPr lang="de-DE"/>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D0F607A6-D7D6-4E5B-8A38-22F6FFF57AE1}"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10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11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14</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0F607A6-D7D6-4E5B-8A38-22F6FFF57AE1}" type="slidenum">
              <a:rPr lang="de-DE" smtClean="0"/>
              <a:pPr/>
              <a:t>15</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0F607A6-D7D6-4E5B-8A38-22F6FFF57AE1}" type="slidenum">
              <a:rPr lang="de-DE" smtClean="0"/>
              <a:pPr/>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D0B0D3F-5772-4640-8228-AFDACB24A470}" type="datetimeFigureOut">
              <a:rPr lang="de-DE" smtClean="0"/>
              <a:pPr/>
              <a:t>21.05.2024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BB7D46-E8DB-459E-A0D4-87A9F88228D4}"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B0D3F-5772-4640-8228-AFDACB24A470}" type="datetimeFigureOut">
              <a:rPr lang="de-DE" smtClean="0"/>
              <a:pPr/>
              <a:t>21.05.2024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B7D46-E8DB-459E-A0D4-87A9F88228D4}"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4" cstate="print"/>
          <a:stretch>
            <a:fillRect/>
          </a:stretch>
        </p:blipFill>
        <p:spPr>
          <a:xfrm>
            <a:off x="7479787" y="0"/>
            <a:ext cx="1664213" cy="2852936"/>
          </a:xfrm>
          <a:prstGeom prst="rect">
            <a:avLst/>
          </a:prstGeom>
        </p:spPr>
      </p:pic>
      <p:sp>
        <p:nvSpPr>
          <p:cNvPr id="10" name="Rechteck 9"/>
          <p:cNvSpPr/>
          <p:nvPr/>
        </p:nvSpPr>
        <p:spPr>
          <a:xfrm>
            <a:off x="2483768" y="2132856"/>
            <a:ext cx="246734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de-DE" sz="9600" b="1" cap="none" spc="0" dirty="0" smtClean="0">
                <a:ln w="11430"/>
                <a:solidFill>
                  <a:srgbClr val="FFFF00"/>
                </a:solidFill>
                <a:effectLst>
                  <a:outerShdw blurRad="50800" dist="39000" dir="5460000" algn="tl">
                    <a:srgbClr val="000000">
                      <a:alpha val="38000"/>
                    </a:srgbClr>
                  </a:outerShdw>
                </a:effectLst>
              </a:rPr>
              <a:t>?</a:t>
            </a:r>
            <a:r>
              <a:rPr lang="de-DE" sz="9600" b="1" cap="none" spc="0" dirty="0" smtClean="0">
                <a:ln w="11430"/>
                <a:solidFill>
                  <a:srgbClr val="00B050"/>
                </a:solidFill>
                <a:effectLst>
                  <a:outerShdw blurRad="50800" dist="39000" dir="5460000" algn="tl">
                    <a:srgbClr val="000000">
                      <a:alpha val="38000"/>
                    </a:srgbClr>
                  </a:outerShdw>
                </a:effectLst>
              </a:rPr>
              <a:t>?</a:t>
            </a:r>
            <a:r>
              <a:rPr lang="de-DE" sz="9600" b="1" cap="none" spc="0" dirty="0" smtClean="0">
                <a:ln w="11430"/>
                <a:effectLst>
                  <a:outerShdw blurRad="50800" dist="39000" dir="5460000" algn="tl">
                    <a:srgbClr val="000000">
                      <a:alpha val="38000"/>
                    </a:srgbClr>
                  </a:outerShdw>
                </a:effectLst>
              </a:rPr>
              <a:t>?</a:t>
            </a:r>
            <a:endParaRPr lang="de-DE" sz="9600" b="1" cap="none" spc="0" dirty="0">
              <a:ln w="11430"/>
              <a:effectLst>
                <a:outerShdw blurRad="50800" dist="39000" dir="5460000" algn="tl">
                  <a:srgbClr val="000000">
                    <a:alpha val="38000"/>
                  </a:srgbClr>
                </a:outerShdw>
              </a:effectLst>
            </a:endParaRPr>
          </a:p>
        </p:txBody>
      </p:sp>
      <p:pic>
        <p:nvPicPr>
          <p:cNvPr id="11" name="Grafik 10" descr="Max entsetzt.jpg"/>
          <p:cNvPicPr>
            <a:picLocks noChangeAspect="1"/>
          </p:cNvPicPr>
          <p:nvPr/>
        </p:nvPicPr>
        <p:blipFill>
          <a:blip r:embed="rId5" cstate="print"/>
          <a:stretch>
            <a:fillRect/>
          </a:stretch>
        </p:blipFill>
        <p:spPr>
          <a:xfrm>
            <a:off x="1043608" y="3933056"/>
            <a:ext cx="630936" cy="975360"/>
          </a:xfrm>
          <a:prstGeom prst="rect">
            <a:avLst/>
          </a:prstGeom>
        </p:spPr>
      </p:pic>
      <p:pic>
        <p:nvPicPr>
          <p:cNvPr id="12" name="Grafik 11" descr="Max Hä.jpg"/>
          <p:cNvPicPr>
            <a:picLocks noChangeAspect="1"/>
          </p:cNvPicPr>
          <p:nvPr/>
        </p:nvPicPr>
        <p:blipFill>
          <a:blip r:embed="rId6" cstate="print"/>
          <a:stretch>
            <a:fillRect/>
          </a:stretch>
        </p:blipFill>
        <p:spPr>
          <a:xfrm>
            <a:off x="1979712" y="3933056"/>
            <a:ext cx="731520" cy="960120"/>
          </a:xfrm>
          <a:prstGeom prst="rect">
            <a:avLst/>
          </a:prstGeom>
        </p:spPr>
      </p:pic>
      <p:pic>
        <p:nvPicPr>
          <p:cNvPr id="16" name="Grafik 15" descr="Max beobachtet.jpg"/>
          <p:cNvPicPr>
            <a:picLocks noChangeAspect="1"/>
          </p:cNvPicPr>
          <p:nvPr/>
        </p:nvPicPr>
        <p:blipFill>
          <a:blip r:embed="rId7" cstate="print"/>
          <a:stretch>
            <a:fillRect/>
          </a:stretch>
        </p:blipFill>
        <p:spPr>
          <a:xfrm>
            <a:off x="6948264" y="4077072"/>
            <a:ext cx="591312" cy="975360"/>
          </a:xfrm>
          <a:prstGeom prst="rect">
            <a:avLst/>
          </a:prstGeom>
        </p:spPr>
      </p:pic>
      <p:pic>
        <p:nvPicPr>
          <p:cNvPr id="17" name="Grafik 16" descr="Max Denkblase.jpg"/>
          <p:cNvPicPr>
            <a:picLocks noChangeAspect="1"/>
          </p:cNvPicPr>
          <p:nvPr/>
        </p:nvPicPr>
        <p:blipFill>
          <a:blip r:embed="rId8" cstate="print"/>
          <a:stretch>
            <a:fillRect/>
          </a:stretch>
        </p:blipFill>
        <p:spPr>
          <a:xfrm>
            <a:off x="3203848" y="3933056"/>
            <a:ext cx="544068" cy="975360"/>
          </a:xfrm>
          <a:prstGeom prst="rect">
            <a:avLst/>
          </a:prstGeom>
        </p:spPr>
      </p:pic>
      <p:pic>
        <p:nvPicPr>
          <p:cNvPr id="18" name="Grafik 17" descr="Max präsentiert links.jpg"/>
          <p:cNvPicPr>
            <a:picLocks noChangeAspect="1"/>
          </p:cNvPicPr>
          <p:nvPr/>
        </p:nvPicPr>
        <p:blipFill>
          <a:blip r:embed="rId9" cstate="print"/>
          <a:stretch>
            <a:fillRect/>
          </a:stretch>
        </p:blipFill>
        <p:spPr>
          <a:xfrm>
            <a:off x="4932040" y="4077072"/>
            <a:ext cx="733044" cy="832104"/>
          </a:xfrm>
          <a:prstGeom prst="rect">
            <a:avLst/>
          </a:prstGeom>
        </p:spPr>
      </p:pic>
      <p:pic>
        <p:nvPicPr>
          <p:cNvPr id="19" name="Grafik 18" descr="Max Achtzig.JPG"/>
          <p:cNvPicPr>
            <a:picLocks noChangeAspect="1"/>
          </p:cNvPicPr>
          <p:nvPr/>
        </p:nvPicPr>
        <p:blipFill>
          <a:blip r:embed="rId10" cstate="print"/>
          <a:stretch>
            <a:fillRect/>
          </a:stretch>
        </p:blipFill>
        <p:spPr>
          <a:xfrm>
            <a:off x="5796136" y="4005064"/>
            <a:ext cx="821283" cy="941660"/>
          </a:xfrm>
          <a:prstGeom prst="rect">
            <a:avLst/>
          </a:prstGeom>
        </p:spPr>
      </p:pic>
      <p:pic>
        <p:nvPicPr>
          <p:cNvPr id="20" name="Grafik 19" descr="Max Achtzig Daumen hoch.jpg"/>
          <p:cNvPicPr>
            <a:picLocks noChangeAspect="1"/>
          </p:cNvPicPr>
          <p:nvPr/>
        </p:nvPicPr>
        <p:blipFill>
          <a:blip r:embed="rId11" cstate="print"/>
          <a:stretch>
            <a:fillRect/>
          </a:stretch>
        </p:blipFill>
        <p:spPr>
          <a:xfrm>
            <a:off x="3347864" y="5013176"/>
            <a:ext cx="880454" cy="1300982"/>
          </a:xfrm>
          <a:prstGeom prst="rect">
            <a:avLst/>
          </a:prstGeom>
        </p:spPr>
      </p:pic>
      <p:pic>
        <p:nvPicPr>
          <p:cNvPr id="21" name="Grafik 20" descr="Max Willkommen.jpg"/>
          <p:cNvPicPr>
            <a:picLocks noChangeAspect="1"/>
          </p:cNvPicPr>
          <p:nvPr/>
        </p:nvPicPr>
        <p:blipFill>
          <a:blip r:embed="rId12" cstate="print"/>
          <a:stretch>
            <a:fillRect/>
          </a:stretch>
        </p:blipFill>
        <p:spPr>
          <a:xfrm>
            <a:off x="3995936" y="4149080"/>
            <a:ext cx="731520" cy="7376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sp>
        <p:nvSpPr>
          <p:cNvPr id="15" name="Inhaltsplatzhalter 14"/>
          <p:cNvSpPr>
            <a:spLocks noGrp="1"/>
          </p:cNvSpPr>
          <p:nvPr>
            <p:ph idx="1"/>
          </p:nvPr>
        </p:nvSpPr>
        <p:spPr>
          <a:xfrm>
            <a:off x="4067944" y="1628800"/>
            <a:ext cx="3960440" cy="4525963"/>
          </a:xfrm>
        </p:spPr>
        <p:txBody>
          <a:bodyPr>
            <a:normAutofit/>
          </a:bodyPr>
          <a:lstStyle/>
          <a:p>
            <a:pPr>
              <a:buNone/>
            </a:pPr>
            <a:r>
              <a:rPr lang="de-DE" sz="2400" b="1" dirty="0" smtClean="0"/>
              <a:t>Bewusstes Verändern </a:t>
            </a:r>
            <a:br>
              <a:rPr lang="de-DE" sz="2400" b="1" dirty="0" smtClean="0"/>
            </a:br>
            <a:r>
              <a:rPr lang="de-DE" sz="2400" b="1" dirty="0" smtClean="0"/>
              <a:t>von Routinen und Verkehrsverhalten</a:t>
            </a:r>
          </a:p>
          <a:p>
            <a:endParaRPr lang="de-DE" sz="1800" dirty="0" smtClean="0"/>
          </a:p>
          <a:p>
            <a:r>
              <a:rPr lang="de-DE" sz="1800" dirty="0" smtClean="0"/>
              <a:t>Kläre Deine Tagesroute auf, wo Dauerbaustellen sind. </a:t>
            </a:r>
          </a:p>
          <a:p>
            <a:r>
              <a:rPr lang="de-DE" sz="1800" dirty="0" smtClean="0"/>
              <a:t>Die Autobahn-</a:t>
            </a:r>
            <a:r>
              <a:rPr lang="de-DE" sz="1800" dirty="0" err="1" smtClean="0"/>
              <a:t>App</a:t>
            </a:r>
            <a:r>
              <a:rPr lang="de-DE" sz="1800" dirty="0" smtClean="0"/>
              <a:t> hilft Dir dabei.</a:t>
            </a:r>
          </a:p>
          <a:p>
            <a:r>
              <a:rPr lang="de-DE" sz="1800" dirty="0" smtClean="0"/>
              <a:t>Nimm Dir vor, genau dort besonders aufmerksam und vorausschauend zu fahren</a:t>
            </a:r>
          </a:p>
          <a:p>
            <a:r>
              <a:rPr lang="de-DE" sz="1800" dirty="0" smtClean="0"/>
              <a:t>Mach Gelassenheit zum Bestandteil Deiner Tagesroutine</a:t>
            </a:r>
          </a:p>
          <a:p>
            <a:r>
              <a:rPr lang="de-DE" sz="1800" dirty="0" smtClean="0"/>
              <a:t>Lasse Dich nicht hetzen!</a:t>
            </a:r>
            <a:endParaRPr lang="de-DE" sz="1800" dirty="0"/>
          </a:p>
        </p:txBody>
      </p:sp>
      <p:pic>
        <p:nvPicPr>
          <p:cNvPr id="16" name="Inhaltsplatzhalter 10" descr="Nur Du ....JPG"/>
          <p:cNvPicPr>
            <a:picLocks noChangeAspect="1"/>
          </p:cNvPicPr>
          <p:nvPr/>
        </p:nvPicPr>
        <p:blipFill>
          <a:blip r:embed="rId6" cstate="print"/>
          <a:stretch>
            <a:fillRect/>
          </a:stretch>
        </p:blipFill>
        <p:spPr>
          <a:xfrm>
            <a:off x="323528" y="1412776"/>
            <a:ext cx="3275702" cy="53279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07504" y="1412776"/>
            <a:ext cx="7855478" cy="4968552"/>
          </a:xfrm>
          <a:prstGeom prst="rect">
            <a:avLst/>
          </a:prstGeom>
          <a:noFill/>
          <a:ln w="9525">
            <a:noFill/>
            <a:miter lim="800000"/>
            <a:headEnd/>
            <a:tailEnd/>
          </a:ln>
        </p:spPr>
      </p:pic>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0" name="Grafik 9" descr="Unfall.png"/>
          <p:cNvPicPr>
            <a:picLocks noChangeAspect="1"/>
          </p:cNvPicPr>
          <p:nvPr/>
        </p:nvPicPr>
        <p:blipFill>
          <a:blip r:embed="rId4" cstate="print"/>
          <a:stretch>
            <a:fillRect/>
          </a:stretch>
        </p:blipFill>
        <p:spPr>
          <a:xfrm>
            <a:off x="8244408" y="3933056"/>
            <a:ext cx="666754" cy="840110"/>
          </a:xfrm>
          <a:prstGeom prst="rect">
            <a:avLst/>
          </a:prstGeom>
        </p:spPr>
      </p:pic>
      <p:pic>
        <p:nvPicPr>
          <p:cNvPr id="11" name="Grafik 10" descr="Stau.png"/>
          <p:cNvPicPr>
            <a:picLocks noChangeAspect="1"/>
          </p:cNvPicPr>
          <p:nvPr/>
        </p:nvPicPr>
        <p:blipFill>
          <a:blip r:embed="rId5"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6" cstate="print"/>
          <a:stretch>
            <a:fillRect/>
          </a:stretch>
        </p:blipFill>
        <p:spPr>
          <a:xfrm>
            <a:off x="7353773" y="0"/>
            <a:ext cx="1790227" cy="3068960"/>
          </a:xfrm>
          <a:prstGeom prst="rect">
            <a:avLst/>
          </a:prstGeom>
        </p:spPr>
      </p:pic>
      <p:sp>
        <p:nvSpPr>
          <p:cNvPr id="12" name="Textfeld 11"/>
          <p:cNvSpPr txBox="1"/>
          <p:nvPr/>
        </p:nvSpPr>
        <p:spPr>
          <a:xfrm>
            <a:off x="323528" y="6453336"/>
            <a:ext cx="3816424" cy="276999"/>
          </a:xfrm>
          <a:prstGeom prst="rect">
            <a:avLst/>
          </a:prstGeom>
          <a:noFill/>
        </p:spPr>
        <p:txBody>
          <a:bodyPr wrap="square" rtlCol="0">
            <a:spAutoFit/>
          </a:bodyPr>
          <a:lstStyle/>
          <a:p>
            <a:r>
              <a:rPr lang="de-DE" sz="1200" dirty="0" smtClean="0"/>
              <a:t>Foto-Quellen: Herstellerwerbung</a:t>
            </a:r>
            <a:endParaRPr lang="de-DE"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16" name="Inhaltsplatzhalter 15" descr="Stressoren_Max_Achtzig_Idee_2022.JPG"/>
          <p:cNvPicPr>
            <a:picLocks noGrp="1" noChangeAspect="1"/>
          </p:cNvPicPr>
          <p:nvPr>
            <p:ph idx="1"/>
          </p:nvPr>
        </p:nvPicPr>
        <p:blipFill>
          <a:blip r:embed="rId4" cstate="print"/>
          <a:stretch>
            <a:fillRect/>
          </a:stretch>
        </p:blipFill>
        <p:spPr>
          <a:xfrm>
            <a:off x="251520" y="2055342"/>
            <a:ext cx="7128792" cy="4555191"/>
          </a:xfr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sp>
        <p:nvSpPr>
          <p:cNvPr id="10" name="Textfeld 9"/>
          <p:cNvSpPr txBox="1"/>
          <p:nvPr/>
        </p:nvSpPr>
        <p:spPr>
          <a:xfrm>
            <a:off x="323528" y="1556792"/>
            <a:ext cx="6984776" cy="400110"/>
          </a:xfrm>
          <a:prstGeom prst="rect">
            <a:avLst/>
          </a:prstGeom>
          <a:noFill/>
        </p:spPr>
        <p:txBody>
          <a:bodyPr wrap="square" rtlCol="0">
            <a:spAutoFit/>
          </a:bodyPr>
          <a:lstStyle/>
          <a:p>
            <a:r>
              <a:rPr lang="de-DE" sz="2000" b="1" dirty="0" smtClean="0"/>
              <a:t>Identifiziere Deine Stressoren und hilf mit diese zu beseitigen!</a:t>
            </a:r>
            <a:endParaRPr lang="de-DE"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pic>
        <p:nvPicPr>
          <p:cNvPr id="6" name="Grafik 5" descr="Buchcover_Unterstützer.JPG"/>
          <p:cNvPicPr>
            <a:picLocks noChangeAspect="1"/>
          </p:cNvPicPr>
          <p:nvPr/>
        </p:nvPicPr>
        <p:blipFill>
          <a:blip r:embed="rId2" cstate="print"/>
          <a:stretch>
            <a:fillRect/>
          </a:stretch>
        </p:blipFill>
        <p:spPr>
          <a:xfrm>
            <a:off x="7479787" y="0"/>
            <a:ext cx="1664213" cy="2852936"/>
          </a:xfrm>
          <a:prstGeom prst="rect">
            <a:avLst/>
          </a:prstGeom>
        </p:spPr>
      </p:pic>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2" name="Inhaltsplatzhalter 11" descr="Sicherheitsregister.JPG"/>
          <p:cNvPicPr>
            <a:picLocks noGrp="1" noChangeAspect="1"/>
          </p:cNvPicPr>
          <p:nvPr>
            <p:ph idx="1"/>
          </p:nvPr>
        </p:nvPicPr>
        <p:blipFill>
          <a:blip r:embed="rId3" cstate="print"/>
          <a:stretch>
            <a:fillRect/>
          </a:stretch>
        </p:blipFill>
        <p:spPr>
          <a:xfrm>
            <a:off x="179512" y="1341438"/>
            <a:ext cx="7392640" cy="5516562"/>
          </a:xfrm>
        </p:spPr>
      </p:pic>
      <p:pic>
        <p:nvPicPr>
          <p:cNvPr id="13" name="Grafik 12" descr="Unfall.png"/>
          <p:cNvPicPr>
            <a:picLocks noChangeAspect="1"/>
          </p:cNvPicPr>
          <p:nvPr/>
        </p:nvPicPr>
        <p:blipFill>
          <a:blip r:embed="rId4"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5" cstate="print"/>
          <a:stretch>
            <a:fillRect/>
          </a:stretch>
        </p:blipFill>
        <p:spPr>
          <a:xfrm>
            <a:off x="8244408" y="5445224"/>
            <a:ext cx="741813" cy="6490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pic>
        <p:nvPicPr>
          <p:cNvPr id="12" name="Grafik 11" descr="Wild West auf BAB2.jpg"/>
          <p:cNvPicPr>
            <a:picLocks noChangeAspect="1"/>
          </p:cNvPicPr>
          <p:nvPr/>
        </p:nvPicPr>
        <p:blipFill>
          <a:blip r:embed="rId6" cstate="print"/>
          <a:stretch>
            <a:fillRect/>
          </a:stretch>
        </p:blipFill>
        <p:spPr>
          <a:xfrm>
            <a:off x="323528" y="1700808"/>
            <a:ext cx="3960440" cy="5073986"/>
          </a:xfrm>
          <a:prstGeom prst="rect">
            <a:avLst/>
          </a:prstGeom>
        </p:spPr>
      </p:pic>
      <p:sp>
        <p:nvSpPr>
          <p:cNvPr id="15" name="Inhaltsplatzhalter 14"/>
          <p:cNvSpPr>
            <a:spLocks noGrp="1"/>
          </p:cNvSpPr>
          <p:nvPr>
            <p:ph idx="1"/>
          </p:nvPr>
        </p:nvSpPr>
        <p:spPr>
          <a:xfrm>
            <a:off x="4067944" y="1628800"/>
            <a:ext cx="3960440" cy="4525963"/>
          </a:xfrm>
        </p:spPr>
        <p:txBody>
          <a:bodyPr>
            <a:normAutofit/>
          </a:bodyPr>
          <a:lstStyle/>
          <a:p>
            <a:pPr>
              <a:buNone/>
            </a:pPr>
            <a:r>
              <a:rPr lang="de-DE" sz="2400" b="1" dirty="0" smtClean="0"/>
              <a:t>Polizeilichen Kontrolldruck erhöhen</a:t>
            </a:r>
          </a:p>
          <a:p>
            <a:endParaRPr lang="de-DE" sz="1800" dirty="0" smtClean="0"/>
          </a:p>
          <a:p>
            <a:r>
              <a:rPr lang="de-DE" sz="1800" dirty="0" smtClean="0"/>
              <a:t>entlang der Transitrouten mehr konzertierte Überwachungsaktionen der benachbarten Verkehrspolizeien der Länder</a:t>
            </a:r>
          </a:p>
          <a:p>
            <a:r>
              <a:rPr lang="de-DE" sz="1800" dirty="0" smtClean="0"/>
              <a:t>dabei weg von ganzheitlichen, hin zu unfallursächlichen Kontrollen</a:t>
            </a:r>
          </a:p>
          <a:p>
            <a:r>
              <a:rPr lang="de-DE" sz="1800" dirty="0" smtClean="0"/>
              <a:t>Wiederholungen in unbestimmten Abständen</a:t>
            </a:r>
          </a:p>
          <a:p>
            <a:r>
              <a:rPr lang="de-DE" sz="1800" dirty="0" smtClean="0"/>
              <a:t>mehr gezielte </a:t>
            </a:r>
            <a:r>
              <a:rPr lang="de-DE" sz="1800" dirty="0" err="1" smtClean="0"/>
              <a:t>Social</a:t>
            </a:r>
            <a:r>
              <a:rPr lang="de-DE" sz="1800" dirty="0" smtClean="0"/>
              <a:t>-Media-Arbeit</a:t>
            </a:r>
            <a:endParaRPr lang="de-DE"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10" name="Inhaltsplatzhalter 9" descr="Baustellenwarnanhänger.jpg"/>
          <p:cNvPicPr>
            <a:picLocks noGrp="1" noChangeAspect="1"/>
          </p:cNvPicPr>
          <p:nvPr>
            <p:ph idx="1"/>
          </p:nvPr>
        </p:nvPicPr>
        <p:blipFill>
          <a:blip r:embed="rId5" cstate="print"/>
          <a:stretch>
            <a:fillRect/>
          </a:stretch>
        </p:blipFill>
        <p:spPr>
          <a:xfrm>
            <a:off x="251520" y="1988840"/>
            <a:ext cx="3586606" cy="1872208"/>
          </a:xfrm>
        </p:spPr>
      </p:pic>
      <p:pic>
        <p:nvPicPr>
          <p:cNvPr id="6" name="Grafik 5" descr="Buchcover_Unterstützer.JPG"/>
          <p:cNvPicPr>
            <a:picLocks noChangeAspect="1"/>
          </p:cNvPicPr>
          <p:nvPr/>
        </p:nvPicPr>
        <p:blipFill>
          <a:blip r:embed="rId6" cstate="print"/>
          <a:stretch>
            <a:fillRect/>
          </a:stretch>
        </p:blipFill>
        <p:spPr>
          <a:xfrm>
            <a:off x="7479787" y="0"/>
            <a:ext cx="1664213" cy="2852936"/>
          </a:xfrm>
          <a:prstGeom prst="rect">
            <a:avLst/>
          </a:prstGeom>
        </p:spPr>
      </p:pic>
      <p:sp>
        <p:nvSpPr>
          <p:cNvPr id="11" name="Textfeld 10"/>
          <p:cNvSpPr txBox="1"/>
          <p:nvPr/>
        </p:nvSpPr>
        <p:spPr>
          <a:xfrm>
            <a:off x="179512" y="1556792"/>
            <a:ext cx="7200800" cy="400110"/>
          </a:xfrm>
          <a:prstGeom prst="rect">
            <a:avLst/>
          </a:prstGeom>
          <a:noFill/>
        </p:spPr>
        <p:txBody>
          <a:bodyPr wrap="square" rtlCol="0">
            <a:spAutoFit/>
          </a:bodyPr>
          <a:lstStyle/>
          <a:p>
            <a:r>
              <a:rPr lang="de-DE" sz="2000" b="1" dirty="0" smtClean="0"/>
              <a:t>Warum krachen immer wieder LKW in Baustellenwarnanhänger?</a:t>
            </a:r>
            <a:endParaRPr lang="de-DE" sz="2000" b="1" dirty="0"/>
          </a:p>
        </p:txBody>
      </p:sp>
      <p:sp>
        <p:nvSpPr>
          <p:cNvPr id="12" name="Textfeld 11"/>
          <p:cNvSpPr txBox="1"/>
          <p:nvPr/>
        </p:nvSpPr>
        <p:spPr>
          <a:xfrm>
            <a:off x="251520" y="4149080"/>
            <a:ext cx="3600400" cy="2585323"/>
          </a:xfrm>
          <a:prstGeom prst="rect">
            <a:avLst/>
          </a:prstGeom>
          <a:noFill/>
        </p:spPr>
        <p:txBody>
          <a:bodyPr wrap="square" rtlCol="0">
            <a:spAutoFit/>
          </a:bodyPr>
          <a:lstStyle/>
          <a:p>
            <a:r>
              <a:rPr lang="de-DE" dirty="0" smtClean="0"/>
              <a:t>Kein aktuelles AEBS erkennt den Sicherungs-Anhänger als Hindernis, sondern den ziehenden LKW.</a:t>
            </a:r>
          </a:p>
          <a:p>
            <a:r>
              <a:rPr lang="de-DE" dirty="0" smtClean="0"/>
              <a:t>Der Bremspunkt wird dadurch zu spät gewählt.</a:t>
            </a:r>
          </a:p>
          <a:p>
            <a:r>
              <a:rPr lang="de-DE" dirty="0" smtClean="0"/>
              <a:t>Der abgelenkte Fahrer kracht unweigerlich in den Hänger. </a:t>
            </a:r>
          </a:p>
          <a:p>
            <a:endParaRPr lang="de-DE" dirty="0" smtClean="0"/>
          </a:p>
          <a:p>
            <a:endParaRPr lang="de-DE" dirty="0"/>
          </a:p>
        </p:txBody>
      </p:sp>
      <p:sp>
        <p:nvSpPr>
          <p:cNvPr id="16" name="Textfeld 15"/>
          <p:cNvSpPr txBox="1"/>
          <p:nvPr/>
        </p:nvSpPr>
        <p:spPr>
          <a:xfrm>
            <a:off x="4067944" y="2132856"/>
            <a:ext cx="3024336" cy="3970318"/>
          </a:xfrm>
          <a:prstGeom prst="rect">
            <a:avLst/>
          </a:prstGeom>
          <a:noFill/>
        </p:spPr>
        <p:txBody>
          <a:bodyPr wrap="square" rtlCol="0">
            <a:spAutoFit/>
          </a:bodyPr>
          <a:lstStyle/>
          <a:p>
            <a:r>
              <a:rPr lang="de-DE" dirty="0" smtClean="0"/>
              <a:t>Empfehlungen des DVR 2023:</a:t>
            </a:r>
          </a:p>
          <a:p>
            <a:pPr>
              <a:buFont typeface="Wingdings" pitchFamily="2" charset="2"/>
              <a:buChar char="Ø"/>
            </a:pPr>
            <a:r>
              <a:rPr lang="de-DE" dirty="0" smtClean="0"/>
              <a:t>Einsatz C-ITS Technik zur Nahbereichskommunikation über WLAN </a:t>
            </a:r>
          </a:p>
          <a:p>
            <a:pPr>
              <a:buFont typeface="Wingdings" pitchFamily="2" charset="2"/>
              <a:buChar char="Ø"/>
            </a:pPr>
            <a:r>
              <a:rPr lang="de-DE" dirty="0" smtClean="0"/>
              <a:t>Echtzeitdaten über </a:t>
            </a:r>
            <a:r>
              <a:rPr lang="de-DE" dirty="0" err="1" smtClean="0"/>
              <a:t>Mobilithek</a:t>
            </a:r>
            <a:r>
              <a:rPr lang="de-DE" dirty="0" smtClean="0"/>
              <a:t> durch Service-Provider</a:t>
            </a:r>
          </a:p>
          <a:p>
            <a:pPr>
              <a:buFont typeface="Wingdings" pitchFamily="2" charset="2"/>
              <a:buChar char="Ø"/>
            </a:pPr>
            <a:r>
              <a:rPr lang="de-DE" dirty="0" smtClean="0"/>
              <a:t>LKW-Hersteller sollen Neu-</a:t>
            </a:r>
            <a:r>
              <a:rPr lang="de-DE" dirty="0" err="1" smtClean="0"/>
              <a:t>Fzge</a:t>
            </a:r>
            <a:r>
              <a:rPr lang="de-DE" dirty="0" smtClean="0"/>
              <a:t> konsequent mit C-ITS ausstatten</a:t>
            </a:r>
          </a:p>
          <a:p>
            <a:pPr>
              <a:buFont typeface="Wingdings" pitchFamily="2" charset="2"/>
              <a:buChar char="Ø"/>
            </a:pPr>
            <a:r>
              <a:rPr lang="de-DE" dirty="0" smtClean="0"/>
              <a:t>Transportunternehmen sollen C-ITS im LKW-Bestand nachrüsten </a:t>
            </a:r>
          </a:p>
          <a:p>
            <a:endParaRPr lang="de-DE" dirty="0"/>
          </a:p>
        </p:txBody>
      </p:sp>
      <p:sp>
        <p:nvSpPr>
          <p:cNvPr id="17" name="Textfeld 16"/>
          <p:cNvSpPr txBox="1"/>
          <p:nvPr/>
        </p:nvSpPr>
        <p:spPr>
          <a:xfrm>
            <a:off x="4067944" y="6021288"/>
            <a:ext cx="3240360" cy="461665"/>
          </a:xfrm>
          <a:prstGeom prst="rect">
            <a:avLst/>
          </a:prstGeom>
          <a:noFill/>
        </p:spPr>
        <p:txBody>
          <a:bodyPr wrap="square" rtlCol="0">
            <a:spAutoFit/>
          </a:bodyPr>
          <a:lstStyle/>
          <a:p>
            <a:r>
              <a:rPr lang="de-DE" sz="2400" b="1" dirty="0" smtClean="0"/>
              <a:t>Was geschieht:  </a:t>
            </a:r>
            <a:r>
              <a:rPr lang="de-DE" sz="2400" b="1" dirty="0" smtClean="0">
                <a:solidFill>
                  <a:srgbClr val="FF0000"/>
                </a:solidFill>
              </a:rPr>
              <a:t>NICHTS</a:t>
            </a:r>
            <a:endParaRPr lang="de-DE" sz="2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131840" y="2204864"/>
            <a:ext cx="1728192" cy="1400054"/>
          </a:xfrm>
          <a:prstGeom prst="rect">
            <a:avLst/>
          </a:prstGeom>
          <a:noFill/>
          <a:ln w="9525">
            <a:noFill/>
            <a:miter lim="800000"/>
            <a:headEnd/>
            <a:tailEnd/>
          </a:ln>
        </p:spPr>
      </p:pic>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4"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5" cstate="print"/>
          <a:stretch>
            <a:fillRect/>
          </a:stretch>
        </p:blipFill>
        <p:spPr>
          <a:xfrm>
            <a:off x="8244408" y="5445224"/>
            <a:ext cx="741813" cy="649086"/>
          </a:xfrm>
          <a:prstGeom prst="rect">
            <a:avLst/>
          </a:prstGeom>
        </p:spPr>
      </p:pic>
      <p:sp>
        <p:nvSpPr>
          <p:cNvPr id="15" name="Inhaltsplatzhalter 14"/>
          <p:cNvSpPr>
            <a:spLocks noGrp="1"/>
          </p:cNvSpPr>
          <p:nvPr>
            <p:ph idx="1"/>
          </p:nvPr>
        </p:nvSpPr>
        <p:spPr>
          <a:xfrm>
            <a:off x="0" y="1340768"/>
            <a:ext cx="8028384" cy="5517232"/>
          </a:xfrm>
        </p:spPr>
        <p:txBody>
          <a:bodyPr/>
          <a:lstStyle/>
          <a:p>
            <a:pPr>
              <a:buNone/>
            </a:pPr>
            <a:r>
              <a:rPr lang="de-DE" dirty="0" smtClean="0"/>
              <a:t>   Die letzten </a:t>
            </a:r>
            <a:r>
              <a:rPr lang="de-DE" sz="4400" b="1" dirty="0" smtClean="0">
                <a:solidFill>
                  <a:srgbClr val="FF0000"/>
                </a:solidFill>
              </a:rPr>
              <a:t>3 </a:t>
            </a:r>
            <a:r>
              <a:rPr lang="de-DE" b="1" dirty="0" smtClean="0">
                <a:solidFill>
                  <a:srgbClr val="FF0000"/>
                </a:solidFill>
              </a:rPr>
              <a:t>Sekunden</a:t>
            </a:r>
            <a:r>
              <a:rPr lang="de-DE" sz="4400" b="1" dirty="0" smtClean="0">
                <a:solidFill>
                  <a:srgbClr val="FF0000"/>
                </a:solidFill>
              </a:rPr>
              <a:t> </a:t>
            </a:r>
            <a:r>
              <a:rPr lang="de-DE" dirty="0" smtClean="0"/>
              <a:t>vor dem </a:t>
            </a:r>
            <a:r>
              <a:rPr lang="de-DE" b="1" dirty="0" smtClean="0">
                <a:solidFill>
                  <a:srgbClr val="FF0000"/>
                </a:solidFill>
              </a:rPr>
              <a:t>Einschlag</a:t>
            </a:r>
          </a:p>
          <a:p>
            <a:pPr>
              <a:buNone/>
            </a:pPr>
            <a:r>
              <a:rPr lang="de-DE" dirty="0" smtClean="0"/>
              <a:t>   Kann </a:t>
            </a:r>
            <a:r>
              <a:rPr lang="de-DE" sz="4400" b="1" dirty="0" smtClean="0"/>
              <a:t>KI</a:t>
            </a:r>
            <a:r>
              <a:rPr lang="de-DE" dirty="0" smtClean="0"/>
              <a:t> helfen?*</a:t>
            </a:r>
            <a:endParaRPr lang="de-DE" dirty="0"/>
          </a:p>
        </p:txBody>
      </p:sp>
      <p:pic>
        <p:nvPicPr>
          <p:cNvPr id="6" name="Grafik 5" descr="Buchcover_Unterstützer.JPG"/>
          <p:cNvPicPr>
            <a:picLocks noChangeAspect="1"/>
          </p:cNvPicPr>
          <p:nvPr/>
        </p:nvPicPr>
        <p:blipFill>
          <a:blip r:embed="rId6" cstate="print"/>
          <a:stretch>
            <a:fillRect/>
          </a:stretch>
        </p:blipFill>
        <p:spPr>
          <a:xfrm>
            <a:off x="7479787" y="0"/>
            <a:ext cx="1664213" cy="2852936"/>
          </a:xfrm>
          <a:prstGeom prst="rect">
            <a:avLst/>
          </a:prstGeom>
        </p:spPr>
      </p:pic>
      <p:sp>
        <p:nvSpPr>
          <p:cNvPr id="10" name="Textfeld 9"/>
          <p:cNvSpPr txBox="1"/>
          <p:nvPr/>
        </p:nvSpPr>
        <p:spPr>
          <a:xfrm>
            <a:off x="395536" y="3573016"/>
            <a:ext cx="3312368" cy="2585323"/>
          </a:xfrm>
          <a:prstGeom prst="rect">
            <a:avLst/>
          </a:prstGeom>
          <a:noFill/>
        </p:spPr>
        <p:txBody>
          <a:bodyPr wrap="square" rtlCol="0">
            <a:spAutoFit/>
          </a:bodyPr>
          <a:lstStyle/>
          <a:p>
            <a:r>
              <a:rPr lang="de-DE" b="1" dirty="0" smtClean="0"/>
              <a:t>Wie funktioniert das?</a:t>
            </a:r>
          </a:p>
          <a:p>
            <a:r>
              <a:rPr lang="de-DE" dirty="0" smtClean="0"/>
              <a:t>Ein lernender Algorithmus erkennt gefährliche Verkehrs-</a:t>
            </a:r>
            <a:r>
              <a:rPr lang="de-DE" dirty="0" err="1" smtClean="0"/>
              <a:t>situationen</a:t>
            </a:r>
            <a:r>
              <a:rPr lang="de-DE" dirty="0" smtClean="0"/>
              <a:t> und warnt den Fahrer</a:t>
            </a:r>
          </a:p>
          <a:p>
            <a:r>
              <a:rPr lang="de-DE" dirty="0" smtClean="0"/>
              <a:t>Er erkennt aber auch Fehler beim Fahrer und warnt ihn, dokumentiert jedoch auch den Fehler für die </a:t>
            </a:r>
            <a:r>
              <a:rPr lang="de-DE" dirty="0" err="1" smtClean="0"/>
              <a:t>Fuhrparkleitung</a:t>
            </a:r>
            <a:r>
              <a:rPr lang="de-DE" dirty="0" smtClean="0"/>
              <a:t> </a:t>
            </a:r>
          </a:p>
          <a:p>
            <a:endParaRPr lang="de-DE" dirty="0"/>
          </a:p>
        </p:txBody>
      </p:sp>
      <p:sp>
        <p:nvSpPr>
          <p:cNvPr id="12" name="Textfeld 11"/>
          <p:cNvSpPr txBox="1"/>
          <p:nvPr/>
        </p:nvSpPr>
        <p:spPr>
          <a:xfrm>
            <a:off x="4860032" y="3573016"/>
            <a:ext cx="3096344" cy="3416320"/>
          </a:xfrm>
          <a:prstGeom prst="rect">
            <a:avLst/>
          </a:prstGeom>
          <a:noFill/>
        </p:spPr>
        <p:txBody>
          <a:bodyPr wrap="square" rtlCol="0">
            <a:spAutoFit/>
          </a:bodyPr>
          <a:lstStyle/>
          <a:p>
            <a:r>
              <a:rPr lang="de-DE" b="1" dirty="0" smtClean="0"/>
              <a:t>Werde ich ständig überwacht?</a:t>
            </a:r>
          </a:p>
          <a:p>
            <a:r>
              <a:rPr lang="de-DE" dirty="0" smtClean="0"/>
              <a:t>-Aufzeichnung nur in Gefahrensituationen</a:t>
            </a:r>
          </a:p>
          <a:p>
            <a:r>
              <a:rPr lang="de-DE" dirty="0" smtClean="0"/>
              <a:t>-Hilfe vor Gericht im Schadensfall</a:t>
            </a:r>
          </a:p>
          <a:p>
            <a:r>
              <a:rPr lang="de-DE" dirty="0" smtClean="0"/>
              <a:t>-Abschaltmodus zum Schutz der Privatsphäre</a:t>
            </a:r>
          </a:p>
          <a:p>
            <a:r>
              <a:rPr lang="de-DE" dirty="0" smtClean="0">
                <a:solidFill>
                  <a:srgbClr val="FF0000"/>
                </a:solidFill>
              </a:rPr>
              <a:t>-Überlebenshilfe bei Augenblicksversagen wie Sekundenschlaf oder Ablenkung im Gefahrenfall </a:t>
            </a:r>
          </a:p>
          <a:p>
            <a:endParaRPr lang="de-DE" dirty="0"/>
          </a:p>
        </p:txBody>
      </p:sp>
      <p:sp>
        <p:nvSpPr>
          <p:cNvPr id="16" name="Textfeld 15"/>
          <p:cNvSpPr txBox="1"/>
          <p:nvPr/>
        </p:nvSpPr>
        <p:spPr>
          <a:xfrm>
            <a:off x="467544" y="6165304"/>
            <a:ext cx="3528392" cy="276999"/>
          </a:xfrm>
          <a:prstGeom prst="rect">
            <a:avLst/>
          </a:prstGeom>
          <a:noFill/>
        </p:spPr>
        <p:txBody>
          <a:bodyPr wrap="square" rtlCol="0">
            <a:spAutoFit/>
          </a:bodyPr>
          <a:lstStyle/>
          <a:p>
            <a:r>
              <a:rPr lang="de-DE" sz="1200" dirty="0" smtClean="0"/>
              <a:t>*Hersteller auf Anfrage</a:t>
            </a:r>
            <a:endParaRPr lang="de-DE"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10" name="Inhaltsplatzhalter 9" descr="Max Achtzig Idee vorausschauend und defensiv.JPG"/>
          <p:cNvPicPr>
            <a:picLocks noGrp="1" noChangeAspect="1"/>
          </p:cNvPicPr>
          <p:nvPr>
            <p:ph idx="1"/>
          </p:nvPr>
        </p:nvPicPr>
        <p:blipFill>
          <a:blip r:embed="rId4" cstate="print"/>
          <a:stretch>
            <a:fillRect/>
          </a:stretch>
        </p:blipFill>
        <p:spPr>
          <a:xfrm>
            <a:off x="251520" y="1556792"/>
            <a:ext cx="3547858" cy="5301208"/>
          </a:xfr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sp>
        <p:nvSpPr>
          <p:cNvPr id="11" name="Textfeld 10"/>
          <p:cNvSpPr txBox="1"/>
          <p:nvPr/>
        </p:nvSpPr>
        <p:spPr>
          <a:xfrm>
            <a:off x="4572000" y="1988840"/>
            <a:ext cx="2448272" cy="3970318"/>
          </a:xfrm>
          <a:prstGeom prst="rect">
            <a:avLst/>
          </a:prstGeom>
          <a:noFill/>
        </p:spPr>
        <p:txBody>
          <a:bodyPr wrap="square" rtlCol="0">
            <a:spAutoFit/>
          </a:bodyPr>
          <a:lstStyle/>
          <a:p>
            <a:r>
              <a:rPr lang="de-DE" sz="3600" dirty="0" smtClean="0">
                <a:latin typeface="Muyao-Softbrush" pitchFamily="2" charset="-122"/>
                <a:ea typeface="Muyao-Softbrush" pitchFamily="2" charset="-122"/>
              </a:rPr>
              <a:t>Verlust schmerzt! Wenn Dein Herz weint,</a:t>
            </a:r>
          </a:p>
          <a:p>
            <a:r>
              <a:rPr lang="de-DE" sz="3600" dirty="0" smtClean="0">
                <a:latin typeface="Muyao-Softbrush" pitchFamily="2" charset="-122"/>
                <a:ea typeface="Muyao-Softbrush" pitchFamily="2" charset="-122"/>
              </a:rPr>
              <a:t>f</a:t>
            </a:r>
            <a:r>
              <a:rPr lang="de-DE" sz="3200" dirty="0" smtClean="0">
                <a:latin typeface="Muyao-Softbrush" pitchFamily="2" charset="-122"/>
                <a:ea typeface="Muyao-Softbrush" pitchFamily="2" charset="-122"/>
              </a:rPr>
              <a:t>ä</a:t>
            </a:r>
            <a:r>
              <a:rPr lang="de-DE" sz="3600" dirty="0" smtClean="0">
                <a:latin typeface="Muyao-Softbrush" pitchFamily="2" charset="-122"/>
                <a:ea typeface="Muyao-Softbrush" pitchFamily="2" charset="-122"/>
              </a:rPr>
              <a:t>ngst Du an Dich zu ver</a:t>
            </a:r>
            <a:r>
              <a:rPr lang="de-DE" sz="3200" dirty="0" smtClean="0">
                <a:latin typeface="Muyao-Softbrush" pitchFamily="2" charset="-122"/>
                <a:ea typeface="Muyao-Softbrush" pitchFamily="2" charset="-122"/>
              </a:rPr>
              <a:t>ä</a:t>
            </a:r>
            <a:r>
              <a:rPr lang="de-DE" sz="3600" dirty="0" smtClean="0">
                <a:latin typeface="Muyao-Softbrush" pitchFamily="2" charset="-122"/>
                <a:ea typeface="Muyao-Softbrush" pitchFamily="2" charset="-122"/>
              </a:rPr>
              <a:t>ndern. </a:t>
            </a:r>
            <a:endParaRPr lang="de-DE" sz="3600" dirty="0">
              <a:latin typeface="Muyao-Softbrush" pitchFamily="2" charset="-122"/>
              <a:ea typeface="Muyao-Softbrush"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sp>
        <p:nvSpPr>
          <p:cNvPr id="15" name="Inhaltsplatzhalter 14"/>
          <p:cNvSpPr>
            <a:spLocks noGrp="1"/>
          </p:cNvSpPr>
          <p:nvPr>
            <p:ph idx="1"/>
          </p:nvPr>
        </p:nvSpPr>
        <p:spPr>
          <a:xfrm>
            <a:off x="0" y="1340768"/>
            <a:ext cx="8028384" cy="5517232"/>
          </a:xfrm>
        </p:spPr>
        <p:txBody>
          <a:bodyPr/>
          <a:lstStyle/>
          <a:p>
            <a:endParaRPr lang="de-DE" dirty="0"/>
          </a:p>
        </p:txBody>
      </p:sp>
      <p:pic>
        <p:nvPicPr>
          <p:cNvPr id="6" name="Grafik 5" descr="Buchcover_Unterstützer.JPG"/>
          <p:cNvPicPr>
            <a:picLocks noChangeAspect="1"/>
          </p:cNvPicPr>
          <p:nvPr/>
        </p:nvPicPr>
        <p:blipFill>
          <a:blip r:embed="rId4" cstate="print"/>
          <a:stretch>
            <a:fillRect/>
          </a:stretch>
        </p:blipFill>
        <p:spPr>
          <a:xfrm>
            <a:off x="7479787" y="0"/>
            <a:ext cx="1664213" cy="28529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sp>
        <p:nvSpPr>
          <p:cNvPr id="15" name="Inhaltsplatzhalter 14"/>
          <p:cNvSpPr>
            <a:spLocks noGrp="1"/>
          </p:cNvSpPr>
          <p:nvPr>
            <p:ph idx="1"/>
          </p:nvPr>
        </p:nvSpPr>
        <p:spPr>
          <a:xfrm>
            <a:off x="0" y="1340768"/>
            <a:ext cx="8028384" cy="5517232"/>
          </a:xfrm>
        </p:spPr>
        <p:txBody>
          <a:bodyPr/>
          <a:lstStyle/>
          <a:p>
            <a:r>
              <a:rPr lang="de-DE" sz="4000" dirty="0" smtClean="0"/>
              <a:t>Was ist die Max Achtzig Idee?</a:t>
            </a:r>
          </a:p>
          <a:p>
            <a:endParaRPr lang="de-DE" dirty="0" smtClean="0"/>
          </a:p>
          <a:p>
            <a:r>
              <a:rPr lang="de-DE" dirty="0" smtClean="0"/>
              <a:t>Die persönliche Bereitschaft</a:t>
            </a:r>
          </a:p>
          <a:p>
            <a:r>
              <a:rPr lang="de-DE" dirty="0" smtClean="0"/>
              <a:t>mit einfachen Mitteln</a:t>
            </a:r>
          </a:p>
          <a:p>
            <a:r>
              <a:rPr lang="de-DE" dirty="0" smtClean="0"/>
              <a:t>mit geringfügigen Verhaltens-</a:t>
            </a:r>
            <a:br>
              <a:rPr lang="de-DE" dirty="0" smtClean="0"/>
            </a:br>
            <a:r>
              <a:rPr lang="de-DE" dirty="0" err="1" smtClean="0"/>
              <a:t>änderungen</a:t>
            </a:r>
            <a:r>
              <a:rPr lang="de-DE" dirty="0" smtClean="0"/>
              <a:t> im Straßenverkehr </a:t>
            </a:r>
          </a:p>
          <a:p>
            <a:r>
              <a:rPr lang="de-DE" dirty="0" smtClean="0"/>
              <a:t>der Vision Zero näher zu kommen!</a:t>
            </a:r>
            <a:endParaRPr lang="de-DE" dirty="0"/>
          </a:p>
        </p:txBody>
      </p:sp>
      <p:pic>
        <p:nvPicPr>
          <p:cNvPr id="6" name="Grafik 5" descr="Buchcover_Unterstützer.JPG"/>
          <p:cNvPicPr>
            <a:picLocks noChangeAspect="1"/>
          </p:cNvPicPr>
          <p:nvPr/>
        </p:nvPicPr>
        <p:blipFill>
          <a:blip r:embed="rId4" cstate="print"/>
          <a:stretch>
            <a:fillRect/>
          </a:stretch>
        </p:blipFill>
        <p:spPr>
          <a:xfrm>
            <a:off x="7479787" y="0"/>
            <a:ext cx="1664213" cy="28529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17" name="Inhaltsplatzhalter 16" descr="Augen auf die Straße.JPG"/>
          <p:cNvPicPr>
            <a:picLocks noGrp="1" noChangeAspect="1"/>
          </p:cNvPicPr>
          <p:nvPr>
            <p:ph idx="1"/>
          </p:nvPr>
        </p:nvPicPr>
        <p:blipFill>
          <a:blip r:embed="rId4" cstate="print"/>
          <a:stretch>
            <a:fillRect/>
          </a:stretch>
        </p:blipFill>
        <p:spPr>
          <a:xfrm>
            <a:off x="179512" y="1700808"/>
            <a:ext cx="3362325" cy="4638675"/>
          </a:xfr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pic>
        <p:nvPicPr>
          <p:cNvPr id="19" name="Grafik 18" descr="Zeit für Veränderung.JPG"/>
          <p:cNvPicPr>
            <a:picLocks noChangeAspect="1"/>
          </p:cNvPicPr>
          <p:nvPr/>
        </p:nvPicPr>
        <p:blipFill>
          <a:blip r:embed="rId6" cstate="print"/>
          <a:stretch>
            <a:fillRect/>
          </a:stretch>
        </p:blipFill>
        <p:spPr>
          <a:xfrm>
            <a:off x="3635896" y="1700808"/>
            <a:ext cx="3907614" cy="49685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pic>
        <p:nvPicPr>
          <p:cNvPr id="16" name="Grafik 15" descr="Baustellenanhänger.JPG"/>
          <p:cNvPicPr>
            <a:picLocks noChangeAspect="1"/>
          </p:cNvPicPr>
          <p:nvPr/>
        </p:nvPicPr>
        <p:blipFill>
          <a:blip r:embed="rId6" cstate="print"/>
          <a:stretch>
            <a:fillRect/>
          </a:stretch>
        </p:blipFill>
        <p:spPr>
          <a:xfrm>
            <a:off x="395536" y="2492896"/>
            <a:ext cx="3266392" cy="2592288"/>
          </a:xfrm>
          <a:prstGeom prst="rect">
            <a:avLst/>
          </a:prstGeom>
        </p:spPr>
      </p:pic>
      <p:sp>
        <p:nvSpPr>
          <p:cNvPr id="17" name="Textfeld 16"/>
          <p:cNvSpPr txBox="1"/>
          <p:nvPr/>
        </p:nvSpPr>
        <p:spPr>
          <a:xfrm>
            <a:off x="323528" y="1556792"/>
            <a:ext cx="6552728" cy="646331"/>
          </a:xfrm>
          <a:prstGeom prst="rect">
            <a:avLst/>
          </a:prstGeom>
          <a:noFill/>
        </p:spPr>
        <p:txBody>
          <a:bodyPr wrap="square" rtlCol="0">
            <a:spAutoFit/>
          </a:bodyPr>
          <a:lstStyle/>
          <a:p>
            <a:r>
              <a:rPr lang="de-DE" sz="3600" b="1" dirty="0" smtClean="0"/>
              <a:t>Nachtfahrten und Monotonie</a:t>
            </a:r>
            <a:endParaRPr lang="de-DE" sz="3600" b="1" dirty="0"/>
          </a:p>
        </p:txBody>
      </p:sp>
      <p:sp>
        <p:nvSpPr>
          <p:cNvPr id="18" name="Textfeld 17"/>
          <p:cNvSpPr txBox="1"/>
          <p:nvPr/>
        </p:nvSpPr>
        <p:spPr>
          <a:xfrm>
            <a:off x="3995936" y="2348880"/>
            <a:ext cx="3096344" cy="3139321"/>
          </a:xfrm>
          <a:prstGeom prst="rect">
            <a:avLst/>
          </a:prstGeom>
          <a:noFill/>
        </p:spPr>
        <p:txBody>
          <a:bodyPr wrap="square" rtlCol="0">
            <a:spAutoFit/>
          </a:bodyPr>
          <a:lstStyle/>
          <a:p>
            <a:r>
              <a:rPr lang="de-DE" dirty="0" smtClean="0"/>
              <a:t>Geringer Verkehr fördert besonders nachts den Drang zur Ablenkung</a:t>
            </a:r>
          </a:p>
          <a:p>
            <a:r>
              <a:rPr lang="de-DE" dirty="0" smtClean="0"/>
              <a:t>Beim </a:t>
            </a:r>
            <a:r>
              <a:rPr lang="de-DE" dirty="0" err="1" smtClean="0"/>
              <a:t>periphären</a:t>
            </a:r>
            <a:r>
              <a:rPr lang="de-DE" dirty="0" smtClean="0"/>
              <a:t> Sehen wird die Beleuchtung eines stehenden Fahrzeuges falsch wahrgenommen</a:t>
            </a:r>
          </a:p>
          <a:p>
            <a:r>
              <a:rPr lang="de-DE" dirty="0" smtClean="0"/>
              <a:t>Nur 3 Sekunden nach dem letzten flüchtigen Blick kannst Du tot sein!</a:t>
            </a:r>
          </a:p>
          <a:p>
            <a:pPr>
              <a:buFont typeface="Arial" pitchFamily="34" charset="0"/>
              <a:buChar char="•"/>
            </a:pPr>
            <a:endParaRPr lang="de-DE" dirty="0"/>
          </a:p>
        </p:txBody>
      </p:sp>
      <p:sp>
        <p:nvSpPr>
          <p:cNvPr id="19" name="Textfeld 18"/>
          <p:cNvSpPr txBox="1"/>
          <p:nvPr/>
        </p:nvSpPr>
        <p:spPr>
          <a:xfrm>
            <a:off x="539552" y="5589240"/>
            <a:ext cx="6264696" cy="830997"/>
          </a:xfrm>
          <a:prstGeom prst="rect">
            <a:avLst/>
          </a:prstGeom>
          <a:noFill/>
        </p:spPr>
        <p:txBody>
          <a:bodyPr wrap="square" rtlCol="0">
            <a:spAutoFit/>
          </a:bodyPr>
          <a:lstStyle/>
          <a:p>
            <a:r>
              <a:rPr lang="de-DE" sz="2400" b="1" dirty="0" smtClean="0">
                <a:solidFill>
                  <a:srgbClr val="0070C0"/>
                </a:solidFill>
              </a:rPr>
              <a:t>Schärfe Dein Gefahrenradar – </a:t>
            </a:r>
          </a:p>
          <a:p>
            <a:r>
              <a:rPr lang="de-DE" sz="2400" b="1" dirty="0" smtClean="0">
                <a:solidFill>
                  <a:srgbClr val="0070C0"/>
                </a:solidFill>
              </a:rPr>
              <a:t>Zwing Dich zu vorausschauendem Fahren</a:t>
            </a:r>
            <a:endParaRPr lang="de-DE" sz="2400" b="1" dirty="0">
              <a:solidFill>
                <a:srgbClr val="0070C0"/>
              </a:solidFill>
            </a:endParaRPr>
          </a:p>
        </p:txBody>
      </p:sp>
      <p:pic>
        <p:nvPicPr>
          <p:cNvPr id="20" name="Grafik 19" descr="Max präsentiert rechts.jpg"/>
          <p:cNvPicPr>
            <a:picLocks noChangeAspect="1"/>
          </p:cNvPicPr>
          <p:nvPr/>
        </p:nvPicPr>
        <p:blipFill>
          <a:blip r:embed="rId7" cstate="print"/>
          <a:stretch>
            <a:fillRect/>
          </a:stretch>
        </p:blipFill>
        <p:spPr>
          <a:xfrm>
            <a:off x="5957012" y="5157192"/>
            <a:ext cx="1362732" cy="1584176"/>
          </a:xfrm>
          <a:prstGeom prst="rect">
            <a:avLst/>
          </a:prstGeom>
        </p:spPr>
      </p:pic>
      <p:pic>
        <p:nvPicPr>
          <p:cNvPr id="1027" name="Picture 3"/>
          <p:cNvPicPr>
            <a:picLocks noChangeAspect="1" noChangeArrowheads="1"/>
          </p:cNvPicPr>
          <p:nvPr/>
        </p:nvPicPr>
        <p:blipFill>
          <a:blip r:embed="rId8" cstate="print"/>
          <a:srcRect/>
          <a:stretch>
            <a:fillRect/>
          </a:stretch>
        </p:blipFill>
        <p:spPr bwMode="auto">
          <a:xfrm>
            <a:off x="6084168" y="5301208"/>
            <a:ext cx="514429" cy="31282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10" name="Inhaltsplatzhalter 9" descr="0,00 Promille.JPG"/>
          <p:cNvPicPr>
            <a:picLocks noGrp="1" noChangeAspect="1"/>
          </p:cNvPicPr>
          <p:nvPr>
            <p:ph idx="1"/>
          </p:nvPr>
        </p:nvPicPr>
        <p:blipFill>
          <a:blip r:embed="rId5" cstate="print"/>
          <a:stretch>
            <a:fillRect/>
          </a:stretch>
        </p:blipFill>
        <p:spPr>
          <a:xfrm>
            <a:off x="1979712" y="1412776"/>
            <a:ext cx="5895975" cy="4800600"/>
          </a:xfrm>
        </p:spPr>
      </p:pic>
      <p:pic>
        <p:nvPicPr>
          <p:cNvPr id="6" name="Grafik 5" descr="Buchcover_Unterstützer.JPG"/>
          <p:cNvPicPr>
            <a:picLocks noChangeAspect="1"/>
          </p:cNvPicPr>
          <p:nvPr/>
        </p:nvPicPr>
        <p:blipFill>
          <a:blip r:embed="rId6" cstate="print"/>
          <a:stretch>
            <a:fillRect/>
          </a:stretch>
        </p:blipFill>
        <p:spPr>
          <a:xfrm>
            <a:off x="7479787" y="0"/>
            <a:ext cx="1664213" cy="2852936"/>
          </a:xfrm>
          <a:prstGeom prst="rect">
            <a:avLst/>
          </a:prstGeom>
        </p:spPr>
      </p:pic>
      <p:sp>
        <p:nvSpPr>
          <p:cNvPr id="11" name="Textfeld 10"/>
          <p:cNvSpPr txBox="1"/>
          <p:nvPr/>
        </p:nvSpPr>
        <p:spPr>
          <a:xfrm>
            <a:off x="179512" y="1556792"/>
            <a:ext cx="2123728" cy="5078313"/>
          </a:xfrm>
          <a:prstGeom prst="rect">
            <a:avLst/>
          </a:prstGeom>
          <a:noFill/>
        </p:spPr>
        <p:txBody>
          <a:bodyPr wrap="square" rtlCol="0">
            <a:spAutoFit/>
          </a:bodyPr>
          <a:lstStyle/>
          <a:p>
            <a:r>
              <a:rPr lang="de-DE" sz="2400" b="1" dirty="0" smtClean="0"/>
              <a:t>2 Prozent </a:t>
            </a:r>
            <a:r>
              <a:rPr lang="de-DE" dirty="0" smtClean="0"/>
              <a:t>der osteuropäischen BKF</a:t>
            </a:r>
          </a:p>
          <a:p>
            <a:r>
              <a:rPr lang="de-DE" dirty="0" smtClean="0"/>
              <a:t>müssen als Alkohol-</a:t>
            </a:r>
          </a:p>
          <a:p>
            <a:r>
              <a:rPr lang="de-DE" dirty="0" smtClean="0"/>
              <a:t>krank gelten!</a:t>
            </a:r>
          </a:p>
          <a:p>
            <a:endParaRPr lang="de-DE" dirty="0" smtClean="0"/>
          </a:p>
          <a:p>
            <a:r>
              <a:rPr lang="de-DE" dirty="0" smtClean="0"/>
              <a:t>Das sind mehr als</a:t>
            </a:r>
          </a:p>
          <a:p>
            <a:r>
              <a:rPr lang="de-DE" sz="2400" b="1" dirty="0" smtClean="0"/>
              <a:t>6.000 </a:t>
            </a:r>
            <a:r>
              <a:rPr lang="de-DE" dirty="0" smtClean="0"/>
              <a:t>am Tag.</a:t>
            </a:r>
          </a:p>
          <a:p>
            <a:endParaRPr lang="de-DE" dirty="0" smtClean="0"/>
          </a:p>
          <a:p>
            <a:r>
              <a:rPr lang="de-DE" sz="2400" b="1" dirty="0" smtClean="0"/>
              <a:t>Gleichstellung</a:t>
            </a:r>
            <a:r>
              <a:rPr lang="de-DE" dirty="0" smtClean="0"/>
              <a:t> mit nationalen </a:t>
            </a:r>
          </a:p>
          <a:p>
            <a:r>
              <a:rPr lang="de-DE" dirty="0" smtClean="0"/>
              <a:t>FE- Inhabern auch </a:t>
            </a:r>
          </a:p>
          <a:p>
            <a:r>
              <a:rPr lang="de-DE" smtClean="0"/>
              <a:t>in </a:t>
            </a:r>
            <a:r>
              <a:rPr lang="de-DE" dirty="0" smtClean="0"/>
              <a:t>der Prävention!</a:t>
            </a:r>
            <a:br>
              <a:rPr lang="de-DE" dirty="0" smtClean="0"/>
            </a:br>
            <a:r>
              <a:rPr lang="de-DE" dirty="0" smtClean="0"/>
              <a:t>Die deutsche </a:t>
            </a:r>
          </a:p>
          <a:p>
            <a:r>
              <a:rPr lang="de-DE" dirty="0" smtClean="0"/>
              <a:t>Verwaltungspraxis</a:t>
            </a:r>
          </a:p>
          <a:p>
            <a:r>
              <a:rPr lang="de-DE" dirty="0" smtClean="0"/>
              <a:t>ist zu unbeweglich.</a:t>
            </a:r>
          </a:p>
          <a:p>
            <a:endParaRPr lang="de-DE" dirty="0" smtClean="0"/>
          </a:p>
          <a:p>
            <a:r>
              <a:rPr lang="de-DE" b="1" dirty="0" smtClean="0"/>
              <a:t>Bitte passt auf!</a:t>
            </a:r>
            <a:endParaRPr lang="de-DE" b="1" dirty="0"/>
          </a:p>
        </p:txBody>
      </p:sp>
      <p:sp>
        <p:nvSpPr>
          <p:cNvPr id="12" name="Textfeld 11"/>
          <p:cNvSpPr txBox="1"/>
          <p:nvPr/>
        </p:nvSpPr>
        <p:spPr>
          <a:xfrm>
            <a:off x="2483768" y="5934670"/>
            <a:ext cx="4536504" cy="584775"/>
          </a:xfrm>
          <a:prstGeom prst="rect">
            <a:avLst/>
          </a:prstGeom>
          <a:noFill/>
        </p:spPr>
        <p:txBody>
          <a:bodyPr wrap="square" rtlCol="0">
            <a:spAutoFit/>
          </a:bodyPr>
          <a:lstStyle/>
          <a:p>
            <a:r>
              <a:rPr lang="de-DE" dirty="0" smtClean="0"/>
              <a:t/>
            </a:r>
            <a:br>
              <a:rPr lang="de-DE" dirty="0" smtClean="0"/>
            </a:br>
            <a:r>
              <a:rPr lang="de-DE" sz="1400" b="1" dirty="0" smtClean="0">
                <a:solidFill>
                  <a:srgbClr val="0070C0"/>
                </a:solidFill>
              </a:rPr>
              <a:t>https://youtu.be/1PhR5P_jovA?si=MA8Gy_g5YLguRINj</a:t>
            </a:r>
            <a:endParaRPr lang="de-DE" sz="14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3"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4" cstate="print"/>
          <a:stretch>
            <a:fillRect/>
          </a:stretch>
        </p:blipFill>
        <p:spPr>
          <a:xfrm>
            <a:off x="8244408" y="5445224"/>
            <a:ext cx="741813" cy="649086"/>
          </a:xfrm>
          <a:prstGeom prst="rect">
            <a:avLst/>
          </a:prstGeom>
        </p:spPr>
      </p:pic>
      <p:pic>
        <p:nvPicPr>
          <p:cNvPr id="10" name="Inhaltsplatzhalter 9" descr="Ich geb Gas!.JPG"/>
          <p:cNvPicPr>
            <a:picLocks noGrp="1" noChangeAspect="1"/>
          </p:cNvPicPr>
          <p:nvPr>
            <p:ph idx="1"/>
          </p:nvPr>
        </p:nvPicPr>
        <p:blipFill>
          <a:blip r:embed="rId5" cstate="print"/>
          <a:stretch>
            <a:fillRect/>
          </a:stretch>
        </p:blipFill>
        <p:spPr>
          <a:xfrm>
            <a:off x="395536" y="1412776"/>
            <a:ext cx="3201756" cy="4653136"/>
          </a:xfrm>
        </p:spPr>
      </p:pic>
      <p:pic>
        <p:nvPicPr>
          <p:cNvPr id="6" name="Grafik 5" descr="Buchcover_Unterstützer.JPG"/>
          <p:cNvPicPr>
            <a:picLocks noChangeAspect="1"/>
          </p:cNvPicPr>
          <p:nvPr/>
        </p:nvPicPr>
        <p:blipFill>
          <a:blip r:embed="rId6" cstate="print"/>
          <a:stretch>
            <a:fillRect/>
          </a:stretch>
        </p:blipFill>
        <p:spPr>
          <a:xfrm>
            <a:off x="7479787" y="0"/>
            <a:ext cx="1664213" cy="2852936"/>
          </a:xfrm>
          <a:prstGeom prst="rect">
            <a:avLst/>
          </a:prstGeom>
        </p:spPr>
      </p:pic>
      <p:pic>
        <p:nvPicPr>
          <p:cNvPr id="11" name="Grafik 10" descr="Supertrucker.jpg"/>
          <p:cNvPicPr>
            <a:picLocks noChangeAspect="1"/>
          </p:cNvPicPr>
          <p:nvPr/>
        </p:nvPicPr>
        <p:blipFill>
          <a:blip r:embed="rId7" cstate="print"/>
          <a:stretch>
            <a:fillRect/>
          </a:stretch>
        </p:blipFill>
        <p:spPr>
          <a:xfrm>
            <a:off x="3923928" y="1340768"/>
            <a:ext cx="3219123" cy="4769942"/>
          </a:xfrm>
          <a:prstGeom prst="rect">
            <a:avLst/>
          </a:prstGeom>
        </p:spPr>
      </p:pic>
      <p:sp>
        <p:nvSpPr>
          <p:cNvPr id="12" name="Textfeld 11"/>
          <p:cNvSpPr txBox="1"/>
          <p:nvPr/>
        </p:nvSpPr>
        <p:spPr>
          <a:xfrm>
            <a:off x="611560" y="6021288"/>
            <a:ext cx="7128792" cy="400110"/>
          </a:xfrm>
          <a:prstGeom prst="rect">
            <a:avLst/>
          </a:prstGeom>
          <a:noFill/>
        </p:spPr>
        <p:txBody>
          <a:bodyPr wrap="square" rtlCol="0">
            <a:spAutoFit/>
          </a:bodyPr>
          <a:lstStyle/>
          <a:p>
            <a:r>
              <a:rPr lang="de-DE" sz="2000" b="1" dirty="0" smtClean="0"/>
              <a:t>Verschaffe Dir ausreichend Bremsweg – jeder Meter Straße zählt! </a:t>
            </a:r>
            <a:endParaRPr lang="de-DE"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10" name="Inhaltsplatzhalter 9" descr="BAB Ausfahrt 500 m.gif"/>
          <p:cNvPicPr>
            <a:picLocks noGrp="1" noChangeAspect="1"/>
          </p:cNvPicPr>
          <p:nvPr>
            <p:ph idx="1"/>
          </p:nvPr>
        </p:nvPicPr>
        <p:blipFill>
          <a:blip r:embed="rId4" cstate="print"/>
          <a:stretch>
            <a:fillRect/>
          </a:stretch>
        </p:blipFill>
        <p:spPr>
          <a:xfrm>
            <a:off x="827584" y="1772816"/>
            <a:ext cx="1809750" cy="1981200"/>
          </a:xfr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sp>
        <p:nvSpPr>
          <p:cNvPr id="11" name="Textfeld 10"/>
          <p:cNvSpPr txBox="1"/>
          <p:nvPr/>
        </p:nvSpPr>
        <p:spPr>
          <a:xfrm>
            <a:off x="755576" y="4005064"/>
            <a:ext cx="2088232" cy="2308324"/>
          </a:xfrm>
          <a:prstGeom prst="rect">
            <a:avLst/>
          </a:prstGeom>
          <a:noFill/>
        </p:spPr>
        <p:txBody>
          <a:bodyPr wrap="square" rtlCol="0">
            <a:spAutoFit/>
          </a:bodyPr>
          <a:lstStyle/>
          <a:p>
            <a:r>
              <a:rPr lang="de-DE" b="1" dirty="0" smtClean="0">
                <a:solidFill>
                  <a:srgbClr val="FF0000"/>
                </a:solidFill>
              </a:rPr>
              <a:t>Hallo Autofahrer!</a:t>
            </a:r>
          </a:p>
          <a:p>
            <a:r>
              <a:rPr lang="de-DE" b="1" dirty="0" smtClean="0">
                <a:solidFill>
                  <a:srgbClr val="0070C0"/>
                </a:solidFill>
              </a:rPr>
              <a:t>Rechts vor dir fahren LKW in Kolonne.</a:t>
            </a:r>
          </a:p>
          <a:p>
            <a:r>
              <a:rPr lang="de-DE" b="1" dirty="0" smtClean="0">
                <a:solidFill>
                  <a:srgbClr val="0070C0"/>
                </a:solidFill>
              </a:rPr>
              <a:t>Musst du jetzt noch vor der Ausfahrt überholen?</a:t>
            </a:r>
          </a:p>
          <a:p>
            <a:endParaRPr lang="de-DE" dirty="0"/>
          </a:p>
        </p:txBody>
      </p:sp>
      <p:sp>
        <p:nvSpPr>
          <p:cNvPr id="12" name="Textfeld 11"/>
          <p:cNvSpPr txBox="1"/>
          <p:nvPr/>
        </p:nvSpPr>
        <p:spPr>
          <a:xfrm>
            <a:off x="3563888" y="1700808"/>
            <a:ext cx="3816424" cy="4247317"/>
          </a:xfrm>
          <a:prstGeom prst="rect">
            <a:avLst/>
          </a:prstGeom>
          <a:noFill/>
        </p:spPr>
        <p:txBody>
          <a:bodyPr wrap="square" rtlCol="0">
            <a:spAutoFit/>
          </a:bodyPr>
          <a:lstStyle/>
          <a:p>
            <a:pPr>
              <a:buFont typeface="Arial" pitchFamily="34" charset="0"/>
              <a:buChar char="•"/>
            </a:pPr>
            <a:r>
              <a:rPr lang="de-DE" dirty="0" smtClean="0"/>
              <a:t> Viele PKW Führer wissen nicht, wie ein Abstandsregeltempomat  (ART) oder ein Notbremsassistent (AEBS) im LKW reagiert!</a:t>
            </a:r>
          </a:p>
          <a:p>
            <a:pPr>
              <a:buFont typeface="Arial" pitchFamily="34" charset="0"/>
              <a:buChar char="•"/>
            </a:pPr>
            <a:r>
              <a:rPr lang="de-DE" dirty="0" smtClean="0"/>
              <a:t> Bremse ich mich scharf in die Ausfahrt, erfasst mich die Radarkeule des LKW und wenn ich diese nicht schnell genug verlasse, bremst der ART mit der Hälfte seiner Bremskraft, um den Abstand schnell wieder auszugleichen.</a:t>
            </a:r>
          </a:p>
          <a:p>
            <a:pPr>
              <a:buFont typeface="Arial" pitchFamily="34" charset="0"/>
              <a:buChar char="•"/>
            </a:pPr>
            <a:r>
              <a:rPr lang="de-DE" dirty="0" smtClean="0"/>
              <a:t> Werde ich nur 0,5 km/h langsamer als der LKW, macht das AEBS mit der Kraft von 7,5 m/ s</a:t>
            </a:r>
            <a:r>
              <a:rPr lang="de-DE" baseline="30000" dirty="0" smtClean="0"/>
              <a:t>2</a:t>
            </a:r>
            <a:r>
              <a:rPr lang="de-DE" dirty="0" smtClean="0"/>
              <a:t> eine Vollbremsung.</a:t>
            </a:r>
          </a:p>
          <a:p>
            <a:pPr>
              <a:buFont typeface="Arial" pitchFamily="34" charset="0"/>
              <a:buChar char="•"/>
            </a:pPr>
            <a:r>
              <a:rPr lang="de-DE" dirty="0" smtClean="0"/>
              <a:t> Wer hinten zu dicht  dran ist, verliert!</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6" name="Grafik 5" descr="Buchcover_Unterstützer.JPG"/>
          <p:cNvPicPr>
            <a:picLocks noChangeAspect="1"/>
          </p:cNvPicPr>
          <p:nvPr/>
        </p:nvPicPr>
        <p:blipFill>
          <a:blip r:embed="rId4" cstate="print"/>
          <a:stretch>
            <a:fillRect/>
          </a:stretch>
        </p:blipFill>
        <p:spPr>
          <a:xfrm>
            <a:off x="7479787" y="0"/>
            <a:ext cx="1664213" cy="2852936"/>
          </a:xfrm>
          <a:prstGeom prst="rect">
            <a:avLst/>
          </a:prstGeom>
        </p:spPr>
      </p:pic>
      <p:sp>
        <p:nvSpPr>
          <p:cNvPr id="11" name="Textfeld 10"/>
          <p:cNvSpPr txBox="1"/>
          <p:nvPr/>
        </p:nvSpPr>
        <p:spPr>
          <a:xfrm>
            <a:off x="755576" y="3573016"/>
            <a:ext cx="2088232" cy="2862322"/>
          </a:xfrm>
          <a:prstGeom prst="rect">
            <a:avLst/>
          </a:prstGeom>
          <a:noFill/>
        </p:spPr>
        <p:txBody>
          <a:bodyPr wrap="square" rtlCol="0">
            <a:spAutoFit/>
          </a:bodyPr>
          <a:lstStyle/>
          <a:p>
            <a:r>
              <a:rPr lang="de-DE" b="1" dirty="0" smtClean="0">
                <a:solidFill>
                  <a:srgbClr val="FF0000"/>
                </a:solidFill>
              </a:rPr>
              <a:t>Hallo Autofahrer!</a:t>
            </a:r>
          </a:p>
          <a:p>
            <a:r>
              <a:rPr lang="de-DE" b="1" dirty="0" smtClean="0">
                <a:solidFill>
                  <a:srgbClr val="0070C0"/>
                </a:solidFill>
              </a:rPr>
              <a:t>Du musst die BAB wechseln oder die nächste Ausfahrt nehmen und es staut sich. </a:t>
            </a:r>
          </a:p>
          <a:p>
            <a:r>
              <a:rPr lang="de-DE" b="1" dirty="0" smtClean="0">
                <a:solidFill>
                  <a:srgbClr val="0070C0"/>
                </a:solidFill>
              </a:rPr>
              <a:t>Vor dir steht ein LKW am Stauende. </a:t>
            </a:r>
          </a:p>
          <a:p>
            <a:r>
              <a:rPr lang="de-DE" b="1" dirty="0" smtClean="0">
                <a:solidFill>
                  <a:srgbClr val="FF0000"/>
                </a:solidFill>
              </a:rPr>
              <a:t>Vorsicht Gefahr!</a:t>
            </a:r>
          </a:p>
          <a:p>
            <a:endParaRPr lang="de-DE" dirty="0"/>
          </a:p>
        </p:txBody>
      </p:sp>
      <p:sp>
        <p:nvSpPr>
          <p:cNvPr id="12" name="Textfeld 11"/>
          <p:cNvSpPr txBox="1"/>
          <p:nvPr/>
        </p:nvSpPr>
        <p:spPr>
          <a:xfrm>
            <a:off x="3419872" y="1916832"/>
            <a:ext cx="4104456" cy="4247317"/>
          </a:xfrm>
          <a:prstGeom prst="rect">
            <a:avLst/>
          </a:prstGeom>
          <a:noFill/>
        </p:spPr>
        <p:txBody>
          <a:bodyPr wrap="square" rtlCol="0">
            <a:spAutoFit/>
          </a:bodyPr>
          <a:lstStyle/>
          <a:p>
            <a:r>
              <a:rPr lang="de-DE" b="1" dirty="0" smtClean="0">
                <a:solidFill>
                  <a:srgbClr val="0070C0"/>
                </a:solidFill>
              </a:rPr>
              <a:t>Empfehlungen zur Annäherung: </a:t>
            </a:r>
            <a:r>
              <a:rPr lang="de-DE" dirty="0" smtClean="0">
                <a:solidFill>
                  <a:srgbClr val="0070C0"/>
                </a:solidFill>
              </a:rPr>
              <a:t/>
            </a:r>
            <a:br>
              <a:rPr lang="de-DE" dirty="0" smtClean="0">
                <a:solidFill>
                  <a:srgbClr val="0070C0"/>
                </a:solidFill>
              </a:rPr>
            </a:br>
            <a:endParaRPr lang="de-DE" dirty="0" smtClean="0">
              <a:solidFill>
                <a:srgbClr val="0070C0"/>
              </a:solidFill>
            </a:endParaRPr>
          </a:p>
          <a:p>
            <a:pPr>
              <a:buFont typeface="Arial" pitchFamily="34" charset="0"/>
              <a:buChar char="•"/>
            </a:pPr>
            <a:r>
              <a:rPr lang="de-DE" dirty="0" smtClean="0"/>
              <a:t> Warnblinker einschalten.</a:t>
            </a:r>
          </a:p>
          <a:p>
            <a:pPr>
              <a:buFont typeface="Arial" pitchFamily="34" charset="0"/>
              <a:buChar char="•"/>
            </a:pPr>
            <a:r>
              <a:rPr lang="de-DE" dirty="0" smtClean="0"/>
              <a:t>Jeder zweite Blick gilt dem Rückspiegel.</a:t>
            </a:r>
          </a:p>
          <a:p>
            <a:pPr>
              <a:buFont typeface="Arial" pitchFamily="34" charset="0"/>
              <a:buChar char="•"/>
            </a:pPr>
            <a:r>
              <a:rPr lang="de-DE" dirty="0" smtClean="0"/>
              <a:t> Immer mindestens eine Fahrzeuglänge Abstand zum Vordermann lassen und bereits eine Fluchtrichtung nach links ins Auge fassen. </a:t>
            </a:r>
          </a:p>
          <a:p>
            <a:pPr>
              <a:buFont typeface="Arial" pitchFamily="34" charset="0"/>
              <a:buChar char="•"/>
            </a:pPr>
            <a:r>
              <a:rPr lang="de-DE" dirty="0" smtClean="0"/>
              <a:t> Nach rechts besteht beim Aufprall die Gefahr, dass man zwischen der Leitplanke und dem Vordermann eingeklemmt wird.</a:t>
            </a:r>
          </a:p>
          <a:p>
            <a:pPr>
              <a:buFont typeface="Arial" pitchFamily="34" charset="0"/>
              <a:buChar char="•"/>
            </a:pPr>
            <a:r>
              <a:rPr lang="de-DE" dirty="0" smtClean="0"/>
              <a:t> Nähert sich ein LKW ungebremst, nach links ausweichen und lieber Blechschaden in Kauf nehmen, als das eigene Leben zu riskieren!</a:t>
            </a:r>
          </a:p>
        </p:txBody>
      </p:sp>
      <p:pic>
        <p:nvPicPr>
          <p:cNvPr id="1026" name="Picture 2"/>
          <p:cNvPicPr>
            <a:picLocks noGrp="1" noChangeAspect="1" noChangeArrowheads="1"/>
          </p:cNvPicPr>
          <p:nvPr>
            <p:ph idx="1"/>
          </p:nvPr>
        </p:nvPicPr>
        <p:blipFill>
          <a:blip r:embed="rId5" cstate="print"/>
          <a:srcRect/>
          <a:stretch>
            <a:fillRect/>
          </a:stretch>
        </p:blipFill>
        <p:spPr bwMode="auto">
          <a:xfrm>
            <a:off x="755576" y="2060848"/>
            <a:ext cx="2392486" cy="1429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028384" y="1340768"/>
            <a:ext cx="1115616" cy="5517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9144000" cy="1340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07504" y="0"/>
            <a:ext cx="8229600" cy="1143000"/>
          </a:xfrm>
        </p:spPr>
        <p:txBody>
          <a:bodyPr/>
          <a:lstStyle/>
          <a:p>
            <a:pPr algn="l"/>
            <a:r>
              <a:rPr lang="de-DE" dirty="0" smtClean="0"/>
              <a:t>Max Achtzig klärt auf</a:t>
            </a:r>
            <a:endParaRPr lang="de-DE" dirty="0"/>
          </a:p>
        </p:txBody>
      </p:sp>
      <p:sp>
        <p:nvSpPr>
          <p:cNvPr id="9" name="Textfeld 8"/>
          <p:cNvSpPr txBox="1"/>
          <p:nvPr/>
        </p:nvSpPr>
        <p:spPr>
          <a:xfrm>
            <a:off x="179512" y="908720"/>
            <a:ext cx="3600400" cy="369332"/>
          </a:xfrm>
          <a:prstGeom prst="rect">
            <a:avLst/>
          </a:prstGeom>
          <a:noFill/>
        </p:spPr>
        <p:txBody>
          <a:bodyPr wrap="square" rtlCol="0">
            <a:spAutoFit/>
          </a:bodyPr>
          <a:lstStyle/>
          <a:p>
            <a:r>
              <a:rPr lang="de-DE" b="1" dirty="0" smtClean="0">
                <a:solidFill>
                  <a:srgbClr val="0070C0"/>
                </a:solidFill>
              </a:rPr>
              <a:t>www.hellwach-mit-80-kmh.de</a:t>
            </a:r>
            <a:endParaRPr lang="de-DE" b="1" dirty="0">
              <a:solidFill>
                <a:srgbClr val="0070C0"/>
              </a:solidFill>
            </a:endParaRPr>
          </a:p>
        </p:txBody>
      </p:sp>
      <p:pic>
        <p:nvPicPr>
          <p:cNvPr id="13" name="Grafik 12" descr="Unfall.png"/>
          <p:cNvPicPr>
            <a:picLocks noChangeAspect="1"/>
          </p:cNvPicPr>
          <p:nvPr/>
        </p:nvPicPr>
        <p:blipFill>
          <a:blip r:embed="rId2" cstate="print"/>
          <a:stretch>
            <a:fillRect/>
          </a:stretch>
        </p:blipFill>
        <p:spPr>
          <a:xfrm>
            <a:off x="8244408" y="3933056"/>
            <a:ext cx="666754" cy="840110"/>
          </a:xfrm>
          <a:prstGeom prst="rect">
            <a:avLst/>
          </a:prstGeom>
        </p:spPr>
      </p:pic>
      <p:pic>
        <p:nvPicPr>
          <p:cNvPr id="14" name="Grafik 13" descr="Stau.png"/>
          <p:cNvPicPr>
            <a:picLocks noChangeAspect="1"/>
          </p:cNvPicPr>
          <p:nvPr/>
        </p:nvPicPr>
        <p:blipFill>
          <a:blip r:embed="rId3" cstate="print"/>
          <a:stretch>
            <a:fillRect/>
          </a:stretch>
        </p:blipFill>
        <p:spPr>
          <a:xfrm>
            <a:off x="8244408" y="5445224"/>
            <a:ext cx="741813" cy="649086"/>
          </a:xfrm>
          <a:prstGeom prst="rect">
            <a:avLst/>
          </a:prstGeom>
        </p:spPr>
      </p:pic>
      <p:pic>
        <p:nvPicPr>
          <p:cNvPr id="10" name="Inhaltsplatzhalter 9" descr="VU A33_0804.JPG"/>
          <p:cNvPicPr>
            <a:picLocks noGrp="1" noChangeAspect="1"/>
          </p:cNvPicPr>
          <p:nvPr>
            <p:ph idx="1"/>
          </p:nvPr>
        </p:nvPicPr>
        <p:blipFill>
          <a:blip r:embed="rId4" cstate="print"/>
          <a:stretch>
            <a:fillRect/>
          </a:stretch>
        </p:blipFill>
        <p:spPr>
          <a:xfrm>
            <a:off x="323528" y="2060848"/>
            <a:ext cx="3675945" cy="2016224"/>
          </a:xfrm>
        </p:spPr>
      </p:pic>
      <p:pic>
        <p:nvPicPr>
          <p:cNvPr id="6" name="Grafik 5" descr="Buchcover_Unterstützer.JPG"/>
          <p:cNvPicPr>
            <a:picLocks noChangeAspect="1"/>
          </p:cNvPicPr>
          <p:nvPr/>
        </p:nvPicPr>
        <p:blipFill>
          <a:blip r:embed="rId5" cstate="print"/>
          <a:stretch>
            <a:fillRect/>
          </a:stretch>
        </p:blipFill>
        <p:spPr>
          <a:xfrm>
            <a:off x="7479787" y="0"/>
            <a:ext cx="1664213" cy="2852936"/>
          </a:xfrm>
          <a:prstGeom prst="rect">
            <a:avLst/>
          </a:prstGeom>
        </p:spPr>
      </p:pic>
      <p:pic>
        <p:nvPicPr>
          <p:cNvPr id="11" name="Grafik 10" descr="VU A2_0904.JPG"/>
          <p:cNvPicPr>
            <a:picLocks noChangeAspect="1"/>
          </p:cNvPicPr>
          <p:nvPr/>
        </p:nvPicPr>
        <p:blipFill>
          <a:blip r:embed="rId6" cstate="print"/>
          <a:stretch>
            <a:fillRect/>
          </a:stretch>
        </p:blipFill>
        <p:spPr>
          <a:xfrm>
            <a:off x="323528" y="4221088"/>
            <a:ext cx="3672408" cy="1911291"/>
          </a:xfrm>
          <a:prstGeom prst="rect">
            <a:avLst/>
          </a:prstGeom>
        </p:spPr>
      </p:pic>
      <p:sp>
        <p:nvSpPr>
          <p:cNvPr id="12" name="Textfeld 11"/>
          <p:cNvSpPr txBox="1"/>
          <p:nvPr/>
        </p:nvSpPr>
        <p:spPr>
          <a:xfrm>
            <a:off x="179512" y="1484784"/>
            <a:ext cx="7056784" cy="461665"/>
          </a:xfrm>
          <a:prstGeom prst="rect">
            <a:avLst/>
          </a:prstGeom>
          <a:noFill/>
        </p:spPr>
        <p:txBody>
          <a:bodyPr wrap="square" rtlCol="0">
            <a:spAutoFit/>
          </a:bodyPr>
          <a:lstStyle/>
          <a:p>
            <a:r>
              <a:rPr lang="de-DE" sz="2400" b="1" dirty="0" smtClean="0">
                <a:solidFill>
                  <a:srgbClr val="FF0000"/>
                </a:solidFill>
              </a:rPr>
              <a:t>Stauende: </a:t>
            </a:r>
            <a:r>
              <a:rPr lang="de-DE" sz="2000" b="1" dirty="0" smtClean="0"/>
              <a:t>Warum PKW-Insassen kaum eine Chance haben  </a:t>
            </a:r>
            <a:endParaRPr lang="de-DE" sz="2000" b="1" dirty="0"/>
          </a:p>
        </p:txBody>
      </p:sp>
      <p:sp>
        <p:nvSpPr>
          <p:cNvPr id="16" name="Textfeld 15"/>
          <p:cNvSpPr txBox="1"/>
          <p:nvPr/>
        </p:nvSpPr>
        <p:spPr>
          <a:xfrm>
            <a:off x="4067944" y="2060848"/>
            <a:ext cx="3600400" cy="1815882"/>
          </a:xfrm>
          <a:prstGeom prst="rect">
            <a:avLst/>
          </a:prstGeom>
          <a:noFill/>
        </p:spPr>
        <p:txBody>
          <a:bodyPr wrap="square" rtlCol="0">
            <a:spAutoFit/>
          </a:bodyPr>
          <a:lstStyle/>
          <a:p>
            <a:r>
              <a:rPr lang="de-DE" sz="1600" b="1" dirty="0" smtClean="0"/>
              <a:t>08.04.2024, BAB A33</a:t>
            </a:r>
            <a:r>
              <a:rPr lang="de-DE" sz="1600" dirty="0" smtClean="0"/>
              <a:t>: Die ungebremste Wucht eines 7,5 </a:t>
            </a:r>
            <a:r>
              <a:rPr lang="de-DE" sz="1600" dirty="0" err="1" smtClean="0"/>
              <a:t>Tonners</a:t>
            </a:r>
            <a:r>
              <a:rPr lang="de-DE" sz="1600" dirty="0" smtClean="0"/>
              <a:t> reichte, um den PKW unter den </a:t>
            </a:r>
            <a:r>
              <a:rPr lang="de-DE" sz="1600" dirty="0" err="1" smtClean="0"/>
              <a:t>Auflieger</a:t>
            </a:r>
            <a:r>
              <a:rPr lang="de-DE" sz="1600" dirty="0" smtClean="0"/>
              <a:t> zu pressen. Durch den tiefen Schwerpunkt trifft die Beifahrerin in Kopfhöhe auf die Ladekante. Sie starb, die Fahrerin wurde lebensgefährlich verletzt.  </a:t>
            </a:r>
            <a:endParaRPr lang="de-DE" sz="1600" dirty="0"/>
          </a:p>
        </p:txBody>
      </p:sp>
      <p:sp>
        <p:nvSpPr>
          <p:cNvPr id="17" name="Textfeld 16"/>
          <p:cNvSpPr txBox="1"/>
          <p:nvPr/>
        </p:nvSpPr>
        <p:spPr>
          <a:xfrm>
            <a:off x="4139952" y="4149080"/>
            <a:ext cx="3888432" cy="1600438"/>
          </a:xfrm>
          <a:prstGeom prst="rect">
            <a:avLst/>
          </a:prstGeom>
          <a:noFill/>
        </p:spPr>
        <p:txBody>
          <a:bodyPr wrap="square" rtlCol="0">
            <a:spAutoFit/>
          </a:bodyPr>
          <a:lstStyle/>
          <a:p>
            <a:r>
              <a:rPr lang="de-DE" sz="1600" b="1" dirty="0" smtClean="0"/>
              <a:t>09.04.2024, BAB A2</a:t>
            </a:r>
            <a:r>
              <a:rPr lang="de-DE" sz="1600" dirty="0" smtClean="0"/>
              <a:t>: Trotz der größeren Wucht des auffahrenden Gliederzuges haben die beiden Insassen des Transporters schwer verletzt überlebt. Der Kastenwagen hat einen höheren Schwerpunkt und ist robuster als ein </a:t>
            </a:r>
            <a:r>
              <a:rPr lang="de-DE" dirty="0" smtClean="0"/>
              <a:t>PKW.</a:t>
            </a:r>
            <a:endParaRPr lang="de-DE" dirty="0"/>
          </a:p>
        </p:txBody>
      </p:sp>
      <p:sp>
        <p:nvSpPr>
          <p:cNvPr id="19" name="Textfeld 18"/>
          <p:cNvSpPr txBox="1"/>
          <p:nvPr/>
        </p:nvSpPr>
        <p:spPr>
          <a:xfrm>
            <a:off x="4139952" y="5805264"/>
            <a:ext cx="3168352" cy="646331"/>
          </a:xfrm>
          <a:prstGeom prst="rect">
            <a:avLst/>
          </a:prstGeom>
          <a:noFill/>
        </p:spPr>
        <p:txBody>
          <a:bodyPr wrap="square" rtlCol="0">
            <a:spAutoFit/>
          </a:bodyPr>
          <a:lstStyle/>
          <a:p>
            <a:r>
              <a:rPr lang="de-DE" b="1" dirty="0" smtClean="0">
                <a:solidFill>
                  <a:srgbClr val="FF0000"/>
                </a:solidFill>
              </a:rPr>
              <a:t>Augenblicksversagen: </a:t>
            </a:r>
          </a:p>
          <a:p>
            <a:r>
              <a:rPr lang="de-DE" dirty="0" smtClean="0">
                <a:solidFill>
                  <a:srgbClr val="0070C0"/>
                </a:solidFill>
              </a:rPr>
              <a:t>Schärfe Dein Gefahrenradar!</a:t>
            </a:r>
            <a:endParaRPr lang="de-DE"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Bildschirmpräsentation (4:3)</PresentationFormat>
  <Paragraphs>133</Paragraphs>
  <Slides>18</Slides>
  <Notes>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Larissa-Design</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lpstr>Max Achtzig klärt auf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SCHÄFER</dc:creator>
  <cp:lastModifiedBy>SCHÄFER</cp:lastModifiedBy>
  <cp:revision>37</cp:revision>
  <dcterms:created xsi:type="dcterms:W3CDTF">2020-12-08T09:17:22Z</dcterms:created>
  <dcterms:modified xsi:type="dcterms:W3CDTF">2024-05-21T12:33:20Z</dcterms:modified>
</cp:coreProperties>
</file>