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2" r:id="rId3"/>
    <p:sldId id="263" r:id="rId4"/>
    <p:sldId id="269" r:id="rId5"/>
    <p:sldId id="270" r:id="rId6"/>
    <p:sldId id="271" r:id="rId7"/>
    <p:sldId id="272" r:id="rId8"/>
    <p:sldId id="274" r:id="rId9"/>
    <p:sldId id="275" r:id="rId10"/>
    <p:sldId id="277" r:id="rId11"/>
    <p:sldId id="278" r:id="rId12"/>
    <p:sldId id="279" r:id="rId13"/>
    <p:sldId id="276" r:id="rId14"/>
    <p:sldId id="264" r:id="rId15"/>
    <p:sldId id="282" r:id="rId16"/>
    <p:sldId id="280" r:id="rId17"/>
    <p:sldId id="281" r:id="rId18"/>
    <p:sldId id="283" r:id="rId19"/>
    <p:sldId id="286" r:id="rId20"/>
    <p:sldId id="266" r:id="rId21"/>
    <p:sldId id="261" r:id="rId22"/>
    <p:sldId id="284" r:id="rId23"/>
    <p:sldId id="265" r:id="rId24"/>
    <p:sldId id="267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49BA1-9297-4437-8D41-57E1259ED799}" v="14" dt="2024-06-09T04:48:04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435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586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6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4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BA915EE-10CB-4CF1-8569-6154455DA5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CA765-470A-95E5-6EF7-9CD46E601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649097">
            <a:off x="-407401" y="124851"/>
            <a:ext cx="5794066" cy="3274488"/>
          </a:xfrm>
        </p:spPr>
        <p:txBody>
          <a:bodyPr>
            <a:normAutofit fontScale="90000"/>
          </a:bodyPr>
          <a:lstStyle/>
          <a:p>
            <a:br>
              <a:rPr lang="it-IT" sz="6700" dirty="0">
                <a:effectLst/>
              </a:rPr>
            </a:br>
            <a:r>
              <a:rPr lang="it-IT" sz="7200" dirty="0"/>
              <a:t>U.C.A.E.S.S.</a:t>
            </a:r>
            <a:br>
              <a:rPr lang="it-IT" sz="7200" dirty="0"/>
            </a:br>
            <a:r>
              <a:rPr lang="it-IT" sz="7200" dirty="0"/>
              <a:t>ANVU</a:t>
            </a:r>
            <a:br>
              <a:rPr lang="it-IT" sz="7200" dirty="0"/>
            </a:b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Associazione professionale polizia locale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d’italia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t-IT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t-IT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49C46D-3CC3-9857-7155-47DBEC2B1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415570" y="5241173"/>
            <a:ext cx="6398533" cy="785731"/>
          </a:xfrm>
        </p:spPr>
        <p:txBody>
          <a:bodyPr>
            <a:normAutofit fontScale="92500"/>
          </a:bodyPr>
          <a:lstStyle/>
          <a:p>
            <a: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1800" kern="120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Responsabili:</a:t>
            </a:r>
            <a:endParaRPr lang="it-IT" dirty="0">
              <a:effectLst/>
            </a:endParaRPr>
          </a:p>
          <a:p>
            <a:pPr marL="0" indent="0" algn="just"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FFFFFF"/>
                </a:solidFill>
                <a:latin typeface="Trebuchet MS" panose="020B0603020202020204" pitchFamily="34" charset="0"/>
              </a:rPr>
              <a:t>Salvatore Signorelli</a:t>
            </a:r>
            <a:r>
              <a:rPr lang="it-IT" sz="1800" b="1" kern="120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, Stefano Bugli e Daniele GIOLITO</a:t>
            </a:r>
            <a:endParaRPr lang="it-IT" dirty="0">
              <a:effectLst/>
            </a:endParaRPr>
          </a:p>
          <a:p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285448-BC97-C419-7166-3D003515A03D}"/>
              </a:ext>
            </a:extLst>
          </p:cNvPr>
          <p:cNvSpPr txBox="1"/>
          <p:nvPr/>
        </p:nvSpPr>
        <p:spPr>
          <a:xfrm rot="21401265">
            <a:off x="-96567" y="3872956"/>
            <a:ext cx="1115592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3200" dirty="0">
                <a:latin typeface="+mj-lt"/>
                <a:ea typeface="+mj-ea"/>
                <a:cs typeface="+mj-cs"/>
              </a:rPr>
              <a:t>Ufficio Coordinamento Attività Educazione Sicurezza Stradale</a:t>
            </a:r>
            <a:endParaRPr kumimoji="0" lang="it-IT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CD35CCC-7720-7F6F-A4B9-FCF38759BEF7}"/>
              </a:ext>
            </a:extLst>
          </p:cNvPr>
          <p:cNvSpPr txBox="1"/>
          <p:nvPr/>
        </p:nvSpPr>
        <p:spPr>
          <a:xfrm rot="21395811">
            <a:off x="7277791" y="4559504"/>
            <a:ext cx="283731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ucaess@anvu.it</a:t>
            </a:r>
          </a:p>
        </p:txBody>
      </p:sp>
      <p:pic>
        <p:nvPicPr>
          <p:cNvPr id="5" name="Immagine 4" descr="Immagine che contiene testo, logo, simbolo, emblema&#10;&#10;Descrizione generata automaticamente">
            <a:extLst>
              <a:ext uri="{FF2B5EF4-FFF2-40B4-BE49-F238E27FC236}">
                <a16:creationId xmlns:a16="http://schemas.microsoft.com/office/drawing/2014/main" id="{F456706D-81DA-70AC-35CF-186C74C65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77" y="396709"/>
            <a:ext cx="3032291" cy="3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1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A96161-748E-342C-A936-3D926442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dirty="0" err="1"/>
              <a:t>Usa</a:t>
            </a:r>
            <a:r>
              <a:rPr lang="en-US" sz="6800" dirty="0"/>
              <a:t> le </a:t>
            </a:r>
            <a:r>
              <a:rPr lang="en-US" sz="6800" dirty="0" err="1"/>
              <a:t>cinture</a:t>
            </a:r>
            <a:r>
              <a:rPr lang="en-US" sz="6800" dirty="0"/>
              <a:t> di </a:t>
            </a:r>
            <a:r>
              <a:rPr lang="en-US" sz="6800" dirty="0" err="1"/>
              <a:t>sicurezza</a:t>
            </a:r>
            <a:r>
              <a:rPr lang="en-US" sz="6800" dirty="0"/>
              <a:t>…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ruota, pneumatico, poster&#10;&#10;Descrizione generata automaticamente">
            <a:extLst>
              <a:ext uri="{FF2B5EF4-FFF2-40B4-BE49-F238E27FC236}">
                <a16:creationId xmlns:a16="http://schemas.microsoft.com/office/drawing/2014/main" id="{2BAC010C-6E95-E0FC-121F-6FE3029DE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3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1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A96161-748E-342C-A936-3D926442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dirty="0"/>
              <a:t>Non </a:t>
            </a:r>
            <a:r>
              <a:rPr lang="en-US" sz="6800" dirty="0" err="1"/>
              <a:t>usare</a:t>
            </a:r>
            <a:r>
              <a:rPr lang="en-US" sz="6800" dirty="0"/>
              <a:t> il </a:t>
            </a:r>
            <a:r>
              <a:rPr lang="en-US" sz="6800" dirty="0" err="1"/>
              <a:t>cellulare</a:t>
            </a:r>
            <a:r>
              <a:rPr lang="en-US" sz="6800" dirty="0"/>
              <a:t> </a:t>
            </a:r>
            <a:r>
              <a:rPr lang="en-US" sz="6800" dirty="0" err="1"/>
              <a:t>alla</a:t>
            </a:r>
            <a:r>
              <a:rPr lang="en-US" sz="6800" dirty="0"/>
              <a:t> </a:t>
            </a:r>
            <a:r>
              <a:rPr lang="en-US" sz="6800" dirty="0" err="1"/>
              <a:t>guida</a:t>
            </a:r>
            <a:r>
              <a:rPr lang="en-US" sz="6800" dirty="0"/>
              <a:t>…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AC010C-6E95-E0FC-121F-6FE3029DE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1761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1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A96161-748E-342C-A936-3D926442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dirty="0" err="1"/>
              <a:t>Pensa</a:t>
            </a:r>
            <a:r>
              <a:rPr lang="en-US" sz="6800" dirty="0"/>
              <a:t> alle </a:t>
            </a:r>
            <a:r>
              <a:rPr lang="en-US" sz="6800" dirty="0" err="1"/>
              <a:t>conseguenze</a:t>
            </a:r>
            <a:r>
              <a:rPr lang="en-US" sz="6800" dirty="0"/>
              <a:t>…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AC010C-6E95-E0FC-121F-6FE3029DE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312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6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8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0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2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84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F863DE6-F8B9-4464-8C6F-AC4A8F84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E778BED4-89C1-43B5-A5F5-EFEBD4C1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90EFA1-26A4-8F66-6787-9E29CAF0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dirty="0"/>
              <a:t>E </a:t>
            </a:r>
            <a:r>
              <a:rPr lang="en-US" sz="5100" dirty="0" err="1"/>
              <a:t>tantissimi</a:t>
            </a:r>
            <a:r>
              <a:rPr lang="en-US" sz="5100" dirty="0"/>
              <a:t> </a:t>
            </a:r>
            <a:r>
              <a:rPr lang="en-US" sz="5100" dirty="0" err="1"/>
              <a:t>altri</a:t>
            </a:r>
            <a:r>
              <a:rPr lang="en-US" sz="5100" dirty="0"/>
              <a:t>…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07D710E-8B64-4F83-B179-368E734A8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7303D09-B760-47C1-86EB-207889482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4" name="Freeform 8">
            <a:extLst>
              <a:ext uri="{FF2B5EF4-FFF2-40B4-BE49-F238E27FC236}">
                <a16:creationId xmlns:a16="http://schemas.microsoft.com/office/drawing/2014/main" id="{4D9AF3B8-ABD3-49D3-BDDA-FCF6FF11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D8499D7-6DA0-4AF9-88AF-884440B3B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testo, poster, clipart, Cartoni animati&#10;&#10;Descrizione generata automaticamente">
            <a:extLst>
              <a:ext uri="{FF2B5EF4-FFF2-40B4-BE49-F238E27FC236}">
                <a16:creationId xmlns:a16="http://schemas.microsoft.com/office/drawing/2014/main" id="{9A64C4A2-628B-0C5E-8D74-8C5FB5FF0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9071" b="-1"/>
          <a:stretch/>
        </p:blipFill>
        <p:spPr>
          <a:xfrm rot="21600000">
            <a:off x="5315856" y="981570"/>
            <a:ext cx="3022359" cy="4888584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F8B0BED-CB4C-E825-AD73-62DE4F28D6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0" b="4"/>
          <a:stretch/>
        </p:blipFill>
        <p:spPr>
          <a:xfrm rot="21600000">
            <a:off x="8467718" y="978268"/>
            <a:ext cx="3028419" cy="48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96FB0B-5833-57CB-2536-F7D4BE12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931" y="2082510"/>
            <a:ext cx="7628791" cy="2216929"/>
          </a:xfrm>
        </p:spPr>
        <p:txBody>
          <a:bodyPr>
            <a:normAutofit fontScale="90000"/>
          </a:bodyPr>
          <a:lstStyle/>
          <a:p>
            <a:pPr algn="l"/>
            <a:r>
              <a:rPr lang="it-IT" i="1" dirty="0"/>
              <a:t>Mirtilla:</a:t>
            </a:r>
            <a:br>
              <a:rPr lang="it-IT" i="1" dirty="0"/>
            </a:br>
            <a:br>
              <a:rPr lang="it-IT" i="1" dirty="0"/>
            </a:br>
            <a:r>
              <a:rPr lang="it-IT" sz="4400" i="1" dirty="0"/>
              <a:t>una favola a lieto fine da colorare</a:t>
            </a:r>
            <a:br>
              <a:rPr lang="it-IT" i="1" dirty="0"/>
            </a:br>
            <a:br>
              <a:rPr lang="it-IT" i="1" dirty="0"/>
            </a:br>
            <a:br>
              <a:rPr lang="it-IT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9688E64-5CE7-3DC9-70AE-8A47F30D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89" y="559631"/>
            <a:ext cx="3146657" cy="4453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01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96FB0B-5833-57CB-2536-F7D4BE12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782" y="2751358"/>
            <a:ext cx="6916615" cy="2216929"/>
          </a:xfrm>
        </p:spPr>
        <p:txBody>
          <a:bodyPr>
            <a:normAutofit fontScale="90000"/>
          </a:bodyPr>
          <a:lstStyle/>
          <a:p>
            <a:pPr algn="l"/>
            <a:r>
              <a:rPr lang="it-IT" i="1" dirty="0"/>
              <a:t>Palopoli:</a:t>
            </a:r>
            <a:br>
              <a:rPr lang="it-IT" i="1" dirty="0"/>
            </a:br>
            <a:br>
              <a:rPr lang="it-IT" i="1" dirty="0"/>
            </a:br>
            <a:r>
              <a:rPr lang="it-IT" sz="3600" i="1" dirty="0"/>
              <a:t>un fumetto di una città abitata dai segnali stradali che prova a sensibilizzare il lettore sull’importanza del rispetto delle regole della strada</a:t>
            </a:r>
            <a:br>
              <a:rPr lang="it-IT" i="1" dirty="0"/>
            </a:br>
            <a:br>
              <a:rPr lang="it-IT" i="1" dirty="0"/>
            </a:br>
            <a:br>
              <a:rPr lang="it-IT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9688E64-5CE7-3DC9-70AE-8A47F30D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51" y="1379309"/>
            <a:ext cx="4704949" cy="3326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60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96FB0B-5833-57CB-2536-F7D4BE12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231" y="2609550"/>
            <a:ext cx="7470530" cy="2216929"/>
          </a:xfrm>
        </p:spPr>
        <p:txBody>
          <a:bodyPr>
            <a:normAutofit fontScale="90000"/>
          </a:bodyPr>
          <a:lstStyle/>
          <a:p>
            <a:pPr algn="l"/>
            <a:r>
              <a:rPr lang="it-IT" b="1" i="1" dirty="0"/>
              <a:t>La FILASTROCCA DEI SEGNALI STRADALI</a:t>
            </a:r>
            <a:r>
              <a:rPr lang="it-IT" i="1" dirty="0"/>
              <a:t> : </a:t>
            </a:r>
            <a:br>
              <a:rPr lang="it-IT" sz="4000" i="1" dirty="0"/>
            </a:br>
            <a:br>
              <a:rPr lang="it-IT" sz="4000" i="1" dirty="0"/>
            </a:br>
            <a:r>
              <a:rPr lang="it-IT" sz="4000" i="1" dirty="0"/>
              <a:t>da leggere e colorare</a:t>
            </a:r>
            <a:br>
              <a:rPr lang="it-IT" i="1" dirty="0"/>
            </a:br>
            <a:br>
              <a:rPr lang="it-IT" i="1" dirty="0"/>
            </a:br>
            <a:br>
              <a:rPr lang="it-IT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7E626B3-9A9F-F729-D313-CFA742165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774565"/>
            <a:ext cx="3134768" cy="4361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2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96FB0B-5833-57CB-2536-F7D4BE12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3" y="307731"/>
            <a:ext cx="11356728" cy="1151792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i="1" dirty="0"/>
              <a:t>Che insieme a </a:t>
            </a:r>
            <a:r>
              <a:rPr lang="it-IT" i="1" dirty="0"/>
              <a:t>motoretta </a:t>
            </a:r>
            <a:r>
              <a:rPr lang="it-IT" sz="4000" i="1" dirty="0"/>
              <a:t>e</a:t>
            </a:r>
            <a:r>
              <a:rPr lang="it-IT" i="1" dirty="0"/>
              <a:t> Regole d’impatto…</a:t>
            </a:r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7E626B3-9A9F-F729-D313-CFA742165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945" y="1623089"/>
            <a:ext cx="1960685" cy="2837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A3739DE-AF8A-9924-D5FD-8140AF446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26" y="2128376"/>
            <a:ext cx="3181457" cy="2161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3769EB-D59A-C414-4A75-72D7244C86DC}"/>
              </a:ext>
            </a:extLst>
          </p:cNvPr>
          <p:cNvSpPr txBox="1"/>
          <p:nvPr/>
        </p:nvSpPr>
        <p:spPr>
          <a:xfrm>
            <a:off x="199290" y="4835468"/>
            <a:ext cx="11430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>
                <a:solidFill>
                  <a:srgbClr val="C00000"/>
                </a:solidFill>
              </a:rPr>
              <a:t>…richiamano l'utenza di tutte le età al rispetto delle regole stradali. </a:t>
            </a:r>
            <a:br>
              <a:rPr lang="it-IT" sz="3600" i="1" dirty="0">
                <a:solidFill>
                  <a:schemeClr val="bg1"/>
                </a:solidFill>
              </a:rPr>
            </a:br>
            <a:br>
              <a:rPr lang="it-IT" i="1" dirty="0"/>
            </a:br>
            <a:br>
              <a:rPr lang="it-IT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96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2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7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9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41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id="{11DBFC3A-7420-45B4-ADE0-9783E9A8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90668F04-ABE2-4DA0-963E-14B124064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ECF6FFB1-EE17-41BF-81B9-7907A647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E341BD6-A9D5-441D-D78C-B7AD1994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7" y="1673454"/>
            <a:ext cx="6222884" cy="29127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2800" i="1" dirty="0"/>
              <a:t>Nel </a:t>
            </a:r>
            <a:r>
              <a:rPr lang="en-US" sz="2800" i="1" dirty="0" err="1"/>
              <a:t>periodo</a:t>
            </a:r>
            <a:r>
              <a:rPr lang="en-US" sz="2800" i="1" dirty="0"/>
              <a:t> </a:t>
            </a:r>
            <a:r>
              <a:rPr lang="en-US" sz="2800" i="1" dirty="0" err="1"/>
              <a:t>estivo</a:t>
            </a:r>
            <a:r>
              <a:rPr lang="en-US" sz="2800" i="1" dirty="0"/>
              <a:t>, </a:t>
            </a:r>
            <a:r>
              <a:rPr lang="en-US" sz="2800" i="1" dirty="0" err="1"/>
              <a:t>nella</a:t>
            </a:r>
            <a:r>
              <a:rPr lang="en-US" sz="2800" i="1" dirty="0"/>
              <a:t> </a:t>
            </a:r>
            <a:r>
              <a:rPr lang="en-US" sz="2800" i="1" dirty="0" err="1"/>
              <a:t>Regione</a:t>
            </a:r>
            <a:r>
              <a:rPr lang="en-US" sz="2800" i="1" dirty="0"/>
              <a:t> Veneto, </a:t>
            </a:r>
            <a:r>
              <a:rPr lang="en-US" sz="2800" i="1" dirty="0" err="1"/>
              <a:t>vengono</a:t>
            </a:r>
            <a:r>
              <a:rPr lang="en-US" sz="2800" i="1" dirty="0"/>
              <a:t> </a:t>
            </a:r>
            <a:r>
              <a:rPr lang="en-US" sz="2800" i="1" dirty="0" err="1"/>
              <a:t>organizzate</a:t>
            </a:r>
            <a:r>
              <a:rPr lang="en-US" sz="2800" i="1" dirty="0"/>
              <a:t> </a:t>
            </a:r>
            <a:r>
              <a:rPr lang="en-US" sz="2800" i="1" dirty="0" err="1"/>
              <a:t>giornate</a:t>
            </a:r>
            <a:r>
              <a:rPr lang="en-US" sz="2800" i="1" dirty="0"/>
              <a:t> di </a:t>
            </a:r>
            <a:r>
              <a:rPr lang="en-US" sz="2800" i="1" dirty="0" err="1"/>
              <a:t>incontro</a:t>
            </a:r>
            <a:r>
              <a:rPr lang="en-US" sz="2800" i="1" dirty="0"/>
              <a:t> </a:t>
            </a:r>
            <a:r>
              <a:rPr lang="en-US" sz="2800" i="1" dirty="0" err="1"/>
              <a:t>nelle</a:t>
            </a:r>
            <a:r>
              <a:rPr lang="en-US" sz="2800" i="1" dirty="0"/>
              <a:t> </a:t>
            </a:r>
            <a:r>
              <a:rPr lang="en-US" sz="2800" i="1" dirty="0" err="1"/>
              <a:t>principali</a:t>
            </a:r>
            <a:r>
              <a:rPr lang="en-US" sz="2800" i="1" dirty="0"/>
              <a:t> </a:t>
            </a:r>
            <a:r>
              <a:rPr lang="en-US" sz="2800" i="1" dirty="0" err="1"/>
              <a:t>piazze</a:t>
            </a:r>
            <a:r>
              <a:rPr lang="en-US" sz="2800" i="1" dirty="0"/>
              <a:t> </a:t>
            </a:r>
            <a:r>
              <a:rPr lang="en-US" sz="2800" i="1" dirty="0" err="1"/>
              <a:t>delle</a:t>
            </a:r>
            <a:r>
              <a:rPr lang="en-US" sz="2800" i="1" dirty="0"/>
              <a:t> </a:t>
            </a:r>
            <a:r>
              <a:rPr lang="en-US" sz="2800" i="1" dirty="0" err="1"/>
              <a:t>più</a:t>
            </a:r>
            <a:r>
              <a:rPr lang="en-US" sz="2800" i="1" dirty="0"/>
              <a:t> </a:t>
            </a:r>
            <a:r>
              <a:rPr lang="en-US" sz="2800" i="1" dirty="0" err="1"/>
              <a:t>rinomate</a:t>
            </a:r>
            <a:r>
              <a:rPr lang="en-US" sz="2800" i="1" dirty="0"/>
              <a:t> </a:t>
            </a:r>
            <a:r>
              <a:rPr lang="en-US" sz="2800" i="1" dirty="0" err="1"/>
              <a:t>città</a:t>
            </a:r>
            <a:r>
              <a:rPr lang="en-US" sz="2800" i="1" dirty="0"/>
              <a:t> </a:t>
            </a:r>
            <a:r>
              <a:rPr lang="en-US" sz="2800" i="1" dirty="0" err="1"/>
              <a:t>turistiche</a:t>
            </a:r>
            <a:r>
              <a:rPr lang="en-US" sz="2800" i="1" dirty="0"/>
              <a:t> </a:t>
            </a:r>
            <a:r>
              <a:rPr lang="en-US" sz="2800" i="1" dirty="0" err="1"/>
              <a:t>della</a:t>
            </a:r>
            <a:r>
              <a:rPr lang="en-US" sz="2800" i="1" dirty="0"/>
              <a:t> </a:t>
            </a:r>
            <a:r>
              <a:rPr lang="en-US" sz="2800" i="1" dirty="0" err="1"/>
              <a:t>regione</a:t>
            </a:r>
            <a:r>
              <a:rPr lang="en-US" sz="2800" i="1" dirty="0"/>
              <a:t>, la campagna </a:t>
            </a:r>
            <a:r>
              <a:rPr lang="en-US" sz="2800" i="1" dirty="0" err="1"/>
              <a:t>estiva</a:t>
            </a:r>
            <a:r>
              <a:rPr lang="en-US" sz="2800" i="1" dirty="0"/>
              <a:t> </a:t>
            </a:r>
            <a:r>
              <a:rPr lang="en-US" sz="2800" i="1" dirty="0" err="1"/>
              <a:t>prende</a:t>
            </a:r>
            <a:r>
              <a:rPr lang="en-US" sz="2800" i="1" dirty="0"/>
              <a:t> il </a:t>
            </a:r>
            <a:r>
              <a:rPr lang="en-US" sz="2800" i="1" dirty="0" err="1"/>
              <a:t>nome</a:t>
            </a:r>
            <a:r>
              <a:rPr lang="en-US" sz="2800" i="1" dirty="0"/>
              <a:t> di:</a:t>
            </a:r>
            <a:br>
              <a:rPr lang="en-US" sz="2800" i="1" dirty="0"/>
            </a:br>
            <a:br>
              <a:rPr lang="en-US" sz="3600" i="1" dirty="0"/>
            </a:br>
            <a:r>
              <a:rPr lang="en-US" sz="3600" i="1" dirty="0"/>
              <a:t>»</a:t>
            </a:r>
            <a:r>
              <a:rPr lang="en-US" sz="3600" i="1" dirty="0" err="1"/>
              <a:t>D</a:t>
            </a:r>
            <a:r>
              <a:rPr lang="en-US" sz="3600" b="1" i="1" dirty="0" err="1"/>
              <a:t>all’Adriatico</a:t>
            </a:r>
            <a:r>
              <a:rPr lang="en-US" sz="3600" b="1" i="1" dirty="0"/>
              <a:t> alle </a:t>
            </a:r>
            <a:r>
              <a:rPr lang="en-US" sz="3600" b="1" i="1" dirty="0" err="1"/>
              <a:t>Dolomiti</a:t>
            </a:r>
            <a:r>
              <a:rPr lang="en-US" sz="3600" b="1" i="1" dirty="0"/>
              <a:t>»</a:t>
            </a:r>
            <a:br>
              <a:rPr lang="en-US" sz="3600" i="1" dirty="0"/>
            </a:br>
            <a:endParaRPr lang="en-US" sz="36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1332F1-4EFB-1809-91BF-903F2959C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32362" y="4698932"/>
            <a:ext cx="6958435" cy="10667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Ecco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Alcuni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momenti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della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campagna…</a:t>
            </a:r>
          </a:p>
        </p:txBody>
      </p:sp>
      <p:sp>
        <p:nvSpPr>
          <p:cNvPr id="45" name="Rectangle 30">
            <a:extLst>
              <a:ext uri="{FF2B5EF4-FFF2-40B4-BE49-F238E27FC236}">
                <a16:creationId xmlns:a16="http://schemas.microsoft.com/office/drawing/2014/main" id="{74DC43D5-DB2A-421B-A088-62DD78527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670732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6" name="Rectangle 32">
            <a:extLst>
              <a:ext uri="{FF2B5EF4-FFF2-40B4-BE49-F238E27FC236}">
                <a16:creationId xmlns:a16="http://schemas.microsoft.com/office/drawing/2014/main" id="{AF4848F2-6B10-4663-9FB9-D370F4FCB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7" y="5752622"/>
            <a:ext cx="670909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057CC8-29BD-4F70-9021-1DE5EAEAE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WhatsApp Video 2023-09-30 at 19.20.17">
            <a:hlinkClick r:id="" action="ppaction://media"/>
            <a:extLst>
              <a:ext uri="{FF2B5EF4-FFF2-40B4-BE49-F238E27FC236}">
                <a16:creationId xmlns:a16="http://schemas.microsoft.com/office/drawing/2014/main" id="{978A662B-2D64-C10F-8C89-D5255A8BB83E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7242" y="684680"/>
            <a:ext cx="3078212" cy="3078212"/>
          </a:xfrm>
          <a:prstGeom prst="rect">
            <a:avLst/>
          </a:prstGeom>
        </p:spPr>
      </p:pic>
      <p:pic>
        <p:nvPicPr>
          <p:cNvPr id="7" name="WhatsApp Video 2023-09-17 at 18.52.21">
            <a:hlinkClick r:id="" action="ppaction://media"/>
            <a:extLst>
              <a:ext uri="{FF2B5EF4-FFF2-40B4-BE49-F238E27FC236}">
                <a16:creationId xmlns:a16="http://schemas.microsoft.com/office/drawing/2014/main" id="{51C579D3-4E10-D65A-2092-2193BB40E74B}"/>
              </a:ext>
            </a:extLst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7242" y="3825057"/>
            <a:ext cx="3103521" cy="23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persona, aria aperta, vestiti&#10;&#10;Descrizione generata automaticamente">
            <a:extLst>
              <a:ext uri="{FF2B5EF4-FFF2-40B4-BE49-F238E27FC236}">
                <a16:creationId xmlns:a16="http://schemas.microsoft.com/office/drawing/2014/main" id="{E1C948FB-B698-1BDA-00A9-194A33097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3" r="-1" b="26980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18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D8D990-0687-A93C-0675-688A6EB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it-IT" sz="4200" dirty="0">
                <a:solidFill>
                  <a:schemeClr val="bg1"/>
                </a:solidFill>
              </a:rPr>
              <a:t>Simulatore di guida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F44F1C-543C-A1EF-58CE-7C25BBA593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Nelle </a:t>
            </a:r>
            <a:r>
              <a:rPr lang="en-US" sz="1800" dirty="0" err="1">
                <a:solidFill>
                  <a:schemeClr val="bg1"/>
                </a:solidFill>
              </a:rPr>
              <a:t>giornate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incontro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organizzate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nelle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scuole</a:t>
            </a:r>
            <a:r>
              <a:rPr lang="en-US" sz="1800" dirty="0">
                <a:solidFill>
                  <a:schemeClr val="bg1"/>
                </a:solidFill>
              </a:rPr>
              <a:t> e </a:t>
            </a:r>
            <a:r>
              <a:rPr lang="en-US" sz="1800" dirty="0" err="1">
                <a:solidFill>
                  <a:schemeClr val="bg1"/>
                </a:solidFill>
              </a:rPr>
              <a:t>nelle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piazze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utilizzato</a:t>
            </a:r>
            <a:r>
              <a:rPr lang="en-US" sz="1800" dirty="0">
                <a:solidFill>
                  <a:schemeClr val="bg1"/>
                </a:solidFill>
              </a:rPr>
              <a:t> un </a:t>
            </a:r>
            <a:r>
              <a:rPr lang="en-US" sz="1800" dirty="0" err="1">
                <a:solidFill>
                  <a:schemeClr val="bg1"/>
                </a:solidFill>
              </a:rPr>
              <a:t>simulatore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riproduce</a:t>
            </a:r>
            <a:r>
              <a:rPr lang="en-US" sz="1800" dirty="0">
                <a:solidFill>
                  <a:schemeClr val="bg1"/>
                </a:solidFill>
              </a:rPr>
              <a:t> la </a:t>
            </a:r>
            <a:r>
              <a:rPr lang="en-US" sz="1800" dirty="0" err="1">
                <a:solidFill>
                  <a:schemeClr val="bg1"/>
                </a:solidFill>
              </a:rPr>
              <a:t>guida</a:t>
            </a:r>
            <a:r>
              <a:rPr lang="en-US" sz="1800" dirty="0">
                <a:solidFill>
                  <a:schemeClr val="bg1"/>
                </a:solidFill>
              </a:rPr>
              <a:t> sotto </a:t>
            </a:r>
            <a:r>
              <a:rPr lang="en-US" sz="1800" dirty="0" err="1">
                <a:solidFill>
                  <a:schemeClr val="bg1"/>
                </a:solidFill>
              </a:rPr>
              <a:t>l’effetto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sostanze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alcoliche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3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586C4D-863B-7A9A-FD8B-005D501F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FFFFFF"/>
                </a:solidFill>
              </a:rPr>
              <a:t>Dov’è L’</a:t>
            </a:r>
            <a:r>
              <a:rPr lang="it-IT" sz="4800" dirty="0" err="1">
                <a:solidFill>
                  <a:srgbClr val="FFFFFF"/>
                </a:solidFill>
              </a:rPr>
              <a:t>u.c.a.e.s.s</a:t>
            </a:r>
            <a:r>
              <a:rPr lang="it-IT" sz="48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B4B1EF-9D25-57E2-D21D-8A4C17D71B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67654" y="685800"/>
            <a:ext cx="6112853" cy="46887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ufficio virtuale che non ha una sede definita, nasce a Jesolo molti anni fa e da allora promuove la campagna sulla sicurezza stradale a livello nazionale di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anvu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PENSA ALLA VITA... GUIDA CON LA TESTA!!!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78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62C1F-96DB-E847-7C3C-9E7DBB78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902" cy="1273606"/>
          </a:xfrm>
        </p:spPr>
        <p:txBody>
          <a:bodyPr>
            <a:normAutofit/>
          </a:bodyPr>
          <a:lstStyle/>
          <a:p>
            <a:r>
              <a:rPr lang="it-IT" sz="6000" dirty="0"/>
              <a:t>Possiamo averle?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CE383D-CC52-3468-715E-31F1C46A2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556" y="3624988"/>
            <a:ext cx="10394729" cy="1273606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durante le attività inerenti alla campagna “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Pensa alla vita… Guida con la testa!!!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vengono distribuite in forma gratuita a tutti gli utenti, grandi e piccoli.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Nell’anno 2023 / 2024 Sono state ricevute più di 15.000 domande di richiesta di materiale  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5146E1-CA25-3A92-76C6-4CA4C35F146E}"/>
              </a:ext>
            </a:extLst>
          </p:cNvPr>
          <p:cNvSpPr txBox="1"/>
          <p:nvPr/>
        </p:nvSpPr>
        <p:spPr>
          <a:xfrm>
            <a:off x="914400" y="2567001"/>
            <a:ext cx="7967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/>
              <a:t>Certo che Si!</a:t>
            </a:r>
          </a:p>
        </p:txBody>
      </p:sp>
    </p:spTree>
    <p:extLst>
      <p:ext uri="{BB962C8B-B14F-4D97-AF65-F5344CB8AC3E}">
        <p14:creationId xmlns:p14="http://schemas.microsoft.com/office/powerpoint/2010/main" val="92891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BC14CE-9D4B-1438-3FFF-AC2902869778}"/>
              </a:ext>
            </a:extLst>
          </p:cNvPr>
          <p:cNvSpPr txBox="1"/>
          <p:nvPr/>
        </p:nvSpPr>
        <p:spPr>
          <a:xfrm rot="21420528">
            <a:off x="140170" y="4945002"/>
            <a:ext cx="4329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PER IL FUTURO…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F54167-FD4A-91BA-65A2-A9EEB6CEEE7D}"/>
              </a:ext>
            </a:extLst>
          </p:cNvPr>
          <p:cNvSpPr txBox="1"/>
          <p:nvPr/>
        </p:nvSpPr>
        <p:spPr>
          <a:xfrm rot="21418022">
            <a:off x="4100732" y="4434053"/>
            <a:ext cx="703384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>
                <a:solidFill>
                  <a:schemeClr val="bg1"/>
                </a:solidFill>
              </a:rPr>
              <a:t>…è stato realizzato un gioco sulle regole della strada, un gioco da tavolo che può essere utilizzato a scuola con i compagni di classe e a casa in famiglia, auspichiamo di poterlo distribuire nell’autunno 2024.</a:t>
            </a:r>
          </a:p>
          <a:p>
            <a:endParaRPr lang="it-IT" dirty="0"/>
          </a:p>
        </p:txBody>
      </p:sp>
      <p:pic>
        <p:nvPicPr>
          <p:cNvPr id="4" name="gioco segnali stradali">
            <a:hlinkClick r:id="" action="ppaction://media"/>
            <a:extLst>
              <a:ext uri="{FF2B5EF4-FFF2-40B4-BE49-F238E27FC236}">
                <a16:creationId xmlns:a16="http://schemas.microsoft.com/office/drawing/2014/main" id="{BF444420-5444-A7BE-6D2E-780D7B3DC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427469">
            <a:off x="1761032" y="272520"/>
            <a:ext cx="7459326" cy="4196345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814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BC14CE-9D4B-1438-3FFF-AC2902869778}"/>
              </a:ext>
            </a:extLst>
          </p:cNvPr>
          <p:cNvSpPr txBox="1"/>
          <p:nvPr/>
        </p:nvSpPr>
        <p:spPr>
          <a:xfrm rot="21420528">
            <a:off x="135815" y="4655112"/>
            <a:ext cx="107213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 </a:t>
            </a:r>
            <a:r>
              <a:rPr lang="en-US" sz="1600" dirty="0" err="1">
                <a:solidFill>
                  <a:schemeClr val="bg1"/>
                </a:solidFill>
              </a:rPr>
              <a:t>più</a:t>
            </a:r>
            <a:r>
              <a:rPr lang="en-US" sz="1600" dirty="0">
                <a:solidFill>
                  <a:schemeClr val="bg1"/>
                </a:solidFill>
              </a:rPr>
              <a:t> di un </a:t>
            </a:r>
            <a:r>
              <a:rPr lang="en-US" sz="1600" dirty="0" err="1">
                <a:solidFill>
                  <a:schemeClr val="bg1"/>
                </a:solidFill>
              </a:rPr>
              <a:t>decennio</a:t>
            </a:r>
            <a:r>
              <a:rPr lang="en-US" sz="1600" dirty="0">
                <a:solidFill>
                  <a:schemeClr val="bg1"/>
                </a:solidFill>
              </a:rPr>
              <a:t> è </a:t>
            </a:r>
            <a:r>
              <a:rPr lang="en-US" sz="1600" dirty="0" err="1">
                <a:solidFill>
                  <a:schemeClr val="bg1"/>
                </a:solidFill>
              </a:rPr>
              <a:t>stato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adottato</a:t>
            </a:r>
            <a:r>
              <a:rPr lang="en-US" sz="1600" dirty="0">
                <a:solidFill>
                  <a:schemeClr val="bg1"/>
                </a:solidFill>
              </a:rPr>
              <a:t> come </a:t>
            </a:r>
            <a:r>
              <a:rPr lang="en-US" sz="1600" dirty="0" err="1">
                <a:solidFill>
                  <a:schemeClr val="bg1"/>
                </a:solidFill>
              </a:rPr>
              <a:t>mascotte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della</a:t>
            </a:r>
            <a:r>
              <a:rPr lang="en-US" sz="1600" dirty="0">
                <a:solidFill>
                  <a:schemeClr val="bg1"/>
                </a:solidFill>
              </a:rPr>
              <a:t> campagna un simpatico </a:t>
            </a:r>
            <a:r>
              <a:rPr lang="en-US" sz="1600" dirty="0" err="1">
                <a:solidFill>
                  <a:schemeClr val="bg1"/>
                </a:solidFill>
              </a:rPr>
              <a:t>personaggio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fumetti</a:t>
            </a:r>
            <a:r>
              <a:rPr lang="en-US" sz="1600" dirty="0">
                <a:solidFill>
                  <a:schemeClr val="bg1"/>
                </a:solidFill>
              </a:rPr>
              <a:t> dal </a:t>
            </a:r>
            <a:r>
              <a:rPr lang="en-US" sz="1600" dirty="0" err="1">
                <a:solidFill>
                  <a:schemeClr val="bg1"/>
                </a:solidFill>
              </a:rPr>
              <a:t>nome</a:t>
            </a:r>
            <a:r>
              <a:rPr lang="en-US" sz="1600" dirty="0">
                <a:solidFill>
                  <a:schemeClr val="bg1"/>
                </a:solidFill>
              </a:rPr>
              <a:t> “LUCIO IL RAMARRO”.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Questo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personaggio</a:t>
            </a:r>
            <a:r>
              <a:rPr lang="en-US" sz="1600" dirty="0">
                <a:solidFill>
                  <a:schemeClr val="bg1"/>
                </a:solidFill>
              </a:rPr>
              <a:t> è </a:t>
            </a:r>
            <a:r>
              <a:rPr lang="en-US" sz="1600" dirty="0" err="1">
                <a:solidFill>
                  <a:schemeClr val="bg1"/>
                </a:solidFill>
              </a:rPr>
              <a:t>presente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tutte</a:t>
            </a:r>
            <a:r>
              <a:rPr lang="en-US" sz="1600" dirty="0">
                <a:solidFill>
                  <a:schemeClr val="bg1"/>
                </a:solidFill>
              </a:rPr>
              <a:t> le </a:t>
            </a:r>
            <a:r>
              <a:rPr lang="en-US" sz="1600" dirty="0" err="1">
                <a:solidFill>
                  <a:schemeClr val="bg1"/>
                </a:solidFill>
              </a:rPr>
              <a:t>pubblicazioni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della</a:t>
            </a:r>
            <a:r>
              <a:rPr lang="en-US" sz="1600" dirty="0">
                <a:solidFill>
                  <a:schemeClr val="bg1"/>
                </a:solidFill>
              </a:rPr>
              <a:t> campagna, </a:t>
            </a:r>
            <a:r>
              <a:rPr lang="en-US" sz="1600" dirty="0" err="1">
                <a:solidFill>
                  <a:schemeClr val="bg1"/>
                </a:solidFill>
              </a:rPr>
              <a:t>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stiamo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lavorando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affinchè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diventi</a:t>
            </a:r>
            <a:r>
              <a:rPr lang="en-US" sz="1600" dirty="0">
                <a:solidFill>
                  <a:schemeClr val="bg1"/>
                </a:solidFill>
              </a:rPr>
              <a:t> un simpatico souvenir  </a:t>
            </a:r>
            <a:r>
              <a:rPr lang="en-US" sz="1600" dirty="0" err="1">
                <a:solidFill>
                  <a:schemeClr val="bg1"/>
                </a:solidFill>
              </a:rPr>
              <a:t>ricordo</a:t>
            </a:r>
            <a:r>
              <a:rPr lang="en-US" sz="1600" dirty="0">
                <a:solidFill>
                  <a:schemeClr val="bg1"/>
                </a:solidFill>
              </a:rPr>
              <a:t> da </a:t>
            </a:r>
            <a:r>
              <a:rPr lang="en-US" sz="1600" dirty="0" err="1">
                <a:solidFill>
                  <a:schemeClr val="bg1"/>
                </a:solidFill>
              </a:rPr>
              <a:t>regalare</a:t>
            </a:r>
            <a:r>
              <a:rPr lang="en-US" sz="1600" dirty="0">
                <a:solidFill>
                  <a:schemeClr val="bg1"/>
                </a:solidFill>
              </a:rPr>
              <a:t> ai piccolo </a:t>
            </a:r>
            <a:r>
              <a:rPr lang="en-US" sz="1600" dirty="0" err="1">
                <a:solidFill>
                  <a:schemeClr val="bg1"/>
                </a:solidFill>
              </a:rPr>
              <a:t>ospiti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partecipano</a:t>
            </a:r>
            <a:r>
              <a:rPr lang="en-US" sz="1600" dirty="0">
                <a:solidFill>
                  <a:schemeClr val="bg1"/>
                </a:solidFill>
              </a:rPr>
              <a:t> alle </a:t>
            </a:r>
            <a:r>
              <a:rPr lang="en-US" sz="1600" dirty="0" err="1">
                <a:solidFill>
                  <a:schemeClr val="bg1"/>
                </a:solidFill>
              </a:rPr>
              <a:t>giornate</a:t>
            </a:r>
            <a:r>
              <a:rPr lang="en-US" sz="1600" dirty="0">
                <a:solidFill>
                  <a:schemeClr val="bg1"/>
                </a:solidFill>
              </a:rPr>
              <a:t> dedicate </a:t>
            </a:r>
            <a:r>
              <a:rPr lang="en-US" sz="1600" dirty="0" err="1">
                <a:solidFill>
                  <a:schemeClr val="bg1"/>
                </a:solidFill>
              </a:rPr>
              <a:t>alla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sicurezza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stradale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D1E5747-7CD9-9437-ACE4-CF9166E36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43" y="73081"/>
            <a:ext cx="6925182" cy="3895415"/>
          </a:xfrm>
          <a:prstGeom prst="rect">
            <a:avLst/>
          </a:prstGeom>
        </p:spPr>
      </p:pic>
      <p:pic>
        <p:nvPicPr>
          <p:cNvPr id="8" name="lucio prototipo">
            <a:hlinkClick r:id="" action="ppaction://media"/>
            <a:extLst>
              <a:ext uri="{FF2B5EF4-FFF2-40B4-BE49-F238E27FC236}">
                <a16:creationId xmlns:a16="http://schemas.microsoft.com/office/drawing/2014/main" id="{2C623785-A125-2811-1EEB-65B5291DB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35623">
            <a:off x="1401329" y="304333"/>
            <a:ext cx="5694590" cy="42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5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0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F8CBA-ECA7-7FB4-3060-09D9B3238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 SOLO codice della strada…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707BCB-E177-DF4D-1FA1-DDA25D7095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496468"/>
            <a:ext cx="10394707" cy="372475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questo periodo l'ufficio si sta occupando di realizzare materiale per aiutare chi tutti giorni promuove attività educative per contrastare il dilagare dell'uso delle sostanze stupefacenti tra i giovani e i giovanissimi, materiale che sarà digitale e personalizzabile. Ci siamo resi conto che dobbiamo cercare di intervenire su questo delicato argomento. Ognuno di noi arriva da realtà diverse con le problematiche più disparate.</a:t>
            </a:r>
          </a:p>
        </p:txBody>
      </p:sp>
    </p:spTree>
    <p:extLst>
      <p:ext uri="{BB962C8B-B14F-4D97-AF65-F5344CB8AC3E}">
        <p14:creationId xmlns:p14="http://schemas.microsoft.com/office/powerpoint/2010/main" val="29569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2D7A97-126E-3C5B-C9AB-CD9B6D0DF83A}"/>
              </a:ext>
            </a:extLst>
          </p:cNvPr>
          <p:cNvSpPr txBox="1"/>
          <p:nvPr/>
        </p:nvSpPr>
        <p:spPr>
          <a:xfrm>
            <a:off x="307111" y="354396"/>
            <a:ext cx="109968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regioni non sono tutte uguali, i comuni, i quartieri di una stessa città dove lavoriamo hanno problemi diversi ma internet è uguale per tutti, ed è una vasta fonte di informazioni,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Instagram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Snapchat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Telegram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TikTok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sono piattaforme su cui transitano informazioni di ogni tipo, chiunque può avere voce e dire la sua. </a:t>
            </a:r>
          </a:p>
        </p:txBody>
      </p:sp>
      <p:pic>
        <p:nvPicPr>
          <p:cNvPr id="7" name="Immagine 6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84CB2F3E-5129-A0FE-F470-3787E6604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1" y="3088646"/>
            <a:ext cx="1063814" cy="1001237"/>
          </a:xfrm>
          <a:prstGeom prst="rect">
            <a:avLst/>
          </a:prstGeom>
        </p:spPr>
      </p:pic>
      <p:pic>
        <p:nvPicPr>
          <p:cNvPr id="9" name="Immagine 8" descr="Immagine che contiene rosso, simbolo, logo, Carminio&#10;&#10;Descrizione generata automaticamente">
            <a:extLst>
              <a:ext uri="{FF2B5EF4-FFF2-40B4-BE49-F238E27FC236}">
                <a16:creationId xmlns:a16="http://schemas.microsoft.com/office/drawing/2014/main" id="{290A029E-BCDA-3488-EE46-1FDE9A34C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18" y="3012411"/>
            <a:ext cx="1023448" cy="966590"/>
          </a:xfrm>
          <a:prstGeom prst="rect">
            <a:avLst/>
          </a:prstGeom>
        </p:spPr>
      </p:pic>
      <p:pic>
        <p:nvPicPr>
          <p:cNvPr id="11" name="Immagine 10" descr="Immagine che contiene logo, simbolo, cerchio, Elementi grafici&#10;&#10;Descrizione generata automaticamente">
            <a:extLst>
              <a:ext uri="{FF2B5EF4-FFF2-40B4-BE49-F238E27FC236}">
                <a16:creationId xmlns:a16="http://schemas.microsoft.com/office/drawing/2014/main" id="{C062A256-6471-2BC5-32D3-E77207E98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44" y="2947329"/>
            <a:ext cx="1027002" cy="966590"/>
          </a:xfrm>
          <a:prstGeom prst="rect">
            <a:avLst/>
          </a:prstGeom>
        </p:spPr>
      </p:pic>
      <p:pic>
        <p:nvPicPr>
          <p:cNvPr id="13" name="Immagine 12" descr="Immagine che contiene clipart, design, illustrazione&#10;&#10;Descrizione generata automaticamente con attendibilità media">
            <a:extLst>
              <a:ext uri="{FF2B5EF4-FFF2-40B4-BE49-F238E27FC236}">
                <a16:creationId xmlns:a16="http://schemas.microsoft.com/office/drawing/2014/main" id="{E479EFDC-53B4-7537-8170-60C51B020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94" y="3012411"/>
            <a:ext cx="1063814" cy="10012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7A75CAA-111A-90A2-061D-DEA3C3158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99" y="2912682"/>
            <a:ext cx="1063814" cy="100123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B3D4B8-9C48-2448-7031-3466D5074B10}"/>
              </a:ext>
            </a:extLst>
          </p:cNvPr>
          <p:cNvSpPr txBox="1"/>
          <p:nvPr/>
        </p:nvSpPr>
        <p:spPr>
          <a:xfrm>
            <a:off x="272560" y="5599532"/>
            <a:ext cx="1106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ragazzi sono costantemente bombardati da informazioni ed è nostro dovere cercare di dare gli strumenti giusti per permettere loro di capire cosa è vero e cosa è falso.</a:t>
            </a:r>
            <a:endParaRPr lang="it-IT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4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6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8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0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72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EB9FA3F-CAB0-4533-9364-224CEC6FF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4574344-D6E3-AD1A-98D4-F04E7D56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47" y="4519749"/>
            <a:ext cx="10805790" cy="1270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700" i="1"/>
              <a:t>Cordiali saluti dallo staff U.C.A.E.S.S.</a:t>
            </a:r>
            <a:br>
              <a:rPr lang="en-US" sz="1700" i="1"/>
            </a:br>
            <a:r>
              <a:rPr lang="en-US" sz="1700" i="1"/>
              <a:t>Salvatore Signorelli</a:t>
            </a:r>
            <a:br>
              <a:rPr lang="en-US" sz="1700" i="1"/>
            </a:br>
            <a:r>
              <a:rPr lang="en-US" sz="1700" i="1"/>
              <a:t>Stefano Bugli</a:t>
            </a:r>
            <a:br>
              <a:rPr lang="en-US" sz="1700" i="1"/>
            </a:br>
            <a:r>
              <a:rPr lang="en-US" sz="1700" i="1"/>
              <a:t>Daniele Giolito</a:t>
            </a:r>
            <a:br>
              <a:rPr lang="en-US" sz="1700" i="1"/>
            </a:br>
            <a:endParaRPr lang="en-US" sz="1700"/>
          </a:p>
        </p:txBody>
      </p:sp>
      <p:sp>
        <p:nvSpPr>
          <p:cNvPr id="76" name="5-Point Star 31">
            <a:extLst>
              <a:ext uri="{FF2B5EF4-FFF2-40B4-BE49-F238E27FC236}">
                <a16:creationId xmlns:a16="http://schemas.microsoft.com/office/drawing/2014/main" id="{42B0C1BF-5CB1-40DA-9A22-5452B546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7B5539-0C4A-EFCF-0D04-DFBC1AB065F3}"/>
              </a:ext>
            </a:extLst>
          </p:cNvPr>
          <p:cNvSpPr txBox="1"/>
          <p:nvPr/>
        </p:nvSpPr>
        <p:spPr>
          <a:xfrm>
            <a:off x="704957" y="5790868"/>
            <a:ext cx="10792448" cy="562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1600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Tutti </a:t>
            </a:r>
            <a:r>
              <a:rPr lang="en-US" sz="1600" cap="al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cap="al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diritti</a:t>
            </a:r>
            <a:r>
              <a:rPr lang="en-US" sz="1600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cap="al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riservati</a:t>
            </a:r>
            <a:r>
              <a:rPr lang="en-US" sz="1600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cap="al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grafiche</a:t>
            </a:r>
            <a:r>
              <a:rPr lang="en-US" sz="1600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© 2010 – 2024 Daniele Giolito</a:t>
            </a:r>
          </a:p>
        </p:txBody>
      </p:sp>
      <p:pic>
        <p:nvPicPr>
          <p:cNvPr id="5" name="Immagine 4" descr="Immagine che contiene vestiti, persona, testo, abito&#10;&#10;Descrizione generata automaticamente">
            <a:extLst>
              <a:ext uri="{FF2B5EF4-FFF2-40B4-BE49-F238E27FC236}">
                <a16:creationId xmlns:a16="http://schemas.microsoft.com/office/drawing/2014/main" id="{735CEB1C-BBFB-806B-F09E-CF7088A5F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70269" y="691546"/>
            <a:ext cx="6248344" cy="3514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9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6487B-6F9C-C87C-0A61-D66241AD5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564" y="271836"/>
            <a:ext cx="3692767" cy="1151965"/>
          </a:xfrm>
        </p:spPr>
        <p:txBody>
          <a:bodyPr>
            <a:normAutofit/>
          </a:bodyPr>
          <a:lstStyle/>
          <a:p>
            <a:r>
              <a:rPr lang="it-IT" dirty="0"/>
              <a:t>Cosa fa!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6D49A3-38E4-92EC-382F-DF04093694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940" y="1432956"/>
            <a:ext cx="5443778" cy="328873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 2003 ha aderito alla campagna europea “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Road Safety Charter 25000 lives to save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ogni anno dall'ufficio vengono portati avanti numerosi progetti, proposte e iniziative volte a sensibilizzare e potenziare le attività di incontro con la cittadinanza e le scuole su tantissimi temi, il principale la sicurezza stradale.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4E7D34-9F21-0263-05D2-330BF0BF9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r="-4" b="-4"/>
          <a:stretch/>
        </p:blipFill>
        <p:spPr>
          <a:xfrm>
            <a:off x="6637243" y="280991"/>
            <a:ext cx="4242286" cy="423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57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30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31" name="Freeform: Shape 18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96FB0B-5833-57CB-2536-F7D4BE12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1737155"/>
            <a:ext cx="9099419" cy="34783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500" i="1" dirty="0" err="1"/>
              <a:t>L’ufficio</a:t>
            </a:r>
            <a:r>
              <a:rPr lang="en-US" sz="3500" i="1" dirty="0"/>
              <a:t> ha </a:t>
            </a:r>
            <a:r>
              <a:rPr lang="en-US" sz="3500" i="1" dirty="0" err="1"/>
              <a:t>realizzato</a:t>
            </a:r>
            <a:r>
              <a:rPr lang="en-US" sz="3500" i="1" dirty="0"/>
              <a:t> in </a:t>
            </a:r>
            <a:r>
              <a:rPr lang="en-US" sz="3500" i="1" dirty="0" err="1"/>
              <a:t>autonomia</a:t>
            </a:r>
            <a:r>
              <a:rPr lang="en-US" sz="3500" i="1" dirty="0"/>
              <a:t>, </a:t>
            </a:r>
            <a:r>
              <a:rPr lang="en-US" sz="3500" i="1" dirty="0" err="1"/>
              <a:t>grazie</a:t>
            </a:r>
            <a:r>
              <a:rPr lang="en-US" sz="3500" i="1" dirty="0"/>
              <a:t> </a:t>
            </a:r>
            <a:r>
              <a:rPr lang="en-US" sz="3500" i="1" dirty="0" err="1"/>
              <a:t>alla</a:t>
            </a:r>
            <a:r>
              <a:rPr lang="en-US" sz="3500" i="1" dirty="0"/>
              <a:t> </a:t>
            </a:r>
            <a:r>
              <a:rPr lang="en-US" sz="3500" i="1" dirty="0" err="1"/>
              <a:t>passione</a:t>
            </a:r>
            <a:r>
              <a:rPr lang="en-US" sz="3500" i="1" dirty="0"/>
              <a:t> </a:t>
            </a:r>
            <a:r>
              <a:rPr lang="en-US" sz="3500" i="1" dirty="0" err="1"/>
              <a:t>delle</a:t>
            </a:r>
            <a:r>
              <a:rPr lang="en-US" sz="3500" i="1" dirty="0"/>
              <a:t> </a:t>
            </a:r>
            <a:r>
              <a:rPr lang="en-US" sz="3500" i="1" dirty="0" err="1"/>
              <a:t>persone</a:t>
            </a:r>
            <a:r>
              <a:rPr lang="en-US" sz="3500" i="1" dirty="0"/>
              <a:t> </a:t>
            </a:r>
            <a:r>
              <a:rPr lang="en-US" sz="3500" i="1" dirty="0" err="1"/>
              <a:t>che</a:t>
            </a:r>
            <a:r>
              <a:rPr lang="en-US" sz="3500" i="1" dirty="0"/>
              <a:t> lo </a:t>
            </a:r>
            <a:r>
              <a:rPr lang="en-US" sz="3500" i="1" dirty="0" err="1"/>
              <a:t>compongono</a:t>
            </a:r>
            <a:r>
              <a:rPr lang="en-US" sz="3500" i="1" dirty="0"/>
              <a:t>, </a:t>
            </a:r>
            <a:r>
              <a:rPr lang="en-US" sz="3500" i="1" dirty="0" err="1"/>
              <a:t>numerosi</a:t>
            </a:r>
            <a:r>
              <a:rPr lang="en-US" sz="3500" i="1" dirty="0"/>
              <a:t> slogan e </a:t>
            </a:r>
            <a:r>
              <a:rPr lang="en-US" sz="3500" i="1" dirty="0" err="1"/>
              <a:t>grafiche</a:t>
            </a:r>
            <a:r>
              <a:rPr lang="en-US" sz="3500" i="1" dirty="0"/>
              <a:t>, </a:t>
            </a:r>
            <a:r>
              <a:rPr lang="en-US" sz="3500" i="1" dirty="0" err="1"/>
              <a:t>utilizzati</a:t>
            </a:r>
            <a:r>
              <a:rPr lang="en-US" sz="3500" i="1" dirty="0"/>
              <a:t> </a:t>
            </a:r>
            <a:r>
              <a:rPr lang="en-US" sz="3500" i="1" dirty="0" err="1"/>
              <a:t>nelle</a:t>
            </a:r>
            <a:r>
              <a:rPr lang="en-US" sz="3500" i="1" dirty="0"/>
              <a:t> </a:t>
            </a:r>
            <a:r>
              <a:rPr lang="en-US" sz="3500" i="1" dirty="0" err="1"/>
              <a:t>varie</a:t>
            </a:r>
            <a:r>
              <a:rPr lang="en-US" sz="3500" i="1" dirty="0"/>
              <a:t> </a:t>
            </a:r>
            <a:r>
              <a:rPr lang="en-US" sz="3500" i="1" dirty="0" err="1"/>
              <a:t>campagne</a:t>
            </a:r>
            <a:r>
              <a:rPr lang="en-US" sz="3500" i="1" dirty="0"/>
              <a:t> </a:t>
            </a:r>
            <a:r>
              <a:rPr lang="en-US" sz="3500" i="1" dirty="0" err="1"/>
              <a:t>organizzate</a:t>
            </a:r>
            <a:r>
              <a:rPr lang="en-US" sz="3500" i="1" dirty="0"/>
              <a:t> </a:t>
            </a:r>
            <a:r>
              <a:rPr lang="en-US" sz="3500" i="1" dirty="0" err="1"/>
              <a:t>sul</a:t>
            </a:r>
            <a:r>
              <a:rPr lang="en-US" sz="3500" i="1" dirty="0"/>
              <a:t> </a:t>
            </a:r>
            <a:r>
              <a:rPr lang="en-US" sz="3500" i="1" dirty="0" err="1"/>
              <a:t>territorio</a:t>
            </a:r>
            <a:r>
              <a:rPr lang="en-US" sz="3500" i="1" dirty="0"/>
              <a:t>, proprio per </a:t>
            </a:r>
            <a:r>
              <a:rPr lang="en-US" sz="3500" i="1" dirty="0" err="1"/>
              <a:t>sensibilizzare</a:t>
            </a:r>
            <a:r>
              <a:rPr lang="en-US" sz="3500" i="1" dirty="0"/>
              <a:t> </a:t>
            </a:r>
            <a:r>
              <a:rPr lang="en-US" sz="3500" i="1" dirty="0" err="1"/>
              <a:t>gli</a:t>
            </a:r>
            <a:r>
              <a:rPr lang="en-US" sz="3500" i="1" dirty="0"/>
              <a:t> </a:t>
            </a:r>
            <a:r>
              <a:rPr lang="en-US" sz="3500" i="1" dirty="0" err="1"/>
              <a:t>utenti</a:t>
            </a:r>
            <a:r>
              <a:rPr lang="en-US" sz="3500" i="1" dirty="0"/>
              <a:t> al rispetto,, </a:t>
            </a:r>
            <a:r>
              <a:rPr lang="en-US" sz="3500" i="1" dirty="0" err="1"/>
              <a:t>delle</a:t>
            </a:r>
            <a:r>
              <a:rPr lang="en-US" sz="3500" i="1" dirty="0"/>
              <a:t> </a:t>
            </a:r>
            <a:r>
              <a:rPr lang="en-US" sz="3500" i="1" dirty="0" err="1"/>
              <a:t>regole</a:t>
            </a:r>
            <a:r>
              <a:rPr lang="en-US" sz="3500" i="1" dirty="0"/>
              <a:t> </a:t>
            </a:r>
            <a:r>
              <a:rPr lang="en-US" sz="3500" i="1" dirty="0" err="1"/>
              <a:t>della</a:t>
            </a:r>
            <a:r>
              <a:rPr lang="en-US" sz="3500" i="1" dirty="0"/>
              <a:t> </a:t>
            </a:r>
            <a:r>
              <a:rPr lang="en-US" sz="3500" i="1" dirty="0" err="1"/>
              <a:t>strada</a:t>
            </a:r>
            <a:r>
              <a:rPr lang="en-US" sz="3500" i="1" dirty="0"/>
              <a:t>…</a:t>
            </a:r>
            <a:endParaRPr lang="en-US" sz="3500" dirty="0"/>
          </a:p>
        </p:txBody>
      </p:sp>
      <p:sp>
        <p:nvSpPr>
          <p:cNvPr id="32" name="Freeform: Shape 20">
            <a:extLst>
              <a:ext uri="{FF2B5EF4-FFF2-40B4-BE49-F238E27FC236}">
                <a16:creationId xmlns:a16="http://schemas.microsoft.com/office/drawing/2014/main" id="{3E5F7785-4545-4A24-9709-5B34B5748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37197"/>
            <a:ext cx="12192001" cy="1320803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1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4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16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27" name="Rectangle 17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1AB8A88-A60F-421C-9564-D5A7639E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32D3A04-3120-4CF3-8F9E-6DCF218B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8EB48CB-5DD2-847F-45C6-842A6C36A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09" y="468696"/>
            <a:ext cx="3820896" cy="5458422"/>
          </a:xfrm>
          <a:prstGeom prst="rect">
            <a:avLst/>
          </a:prstGeom>
          <a:ln>
            <a:noFill/>
          </a:ln>
        </p:spPr>
      </p:pic>
      <p:sp>
        <p:nvSpPr>
          <p:cNvPr id="26" name="Freeform 9">
            <a:extLst>
              <a:ext uri="{FF2B5EF4-FFF2-40B4-BE49-F238E27FC236}">
                <a16:creationId xmlns:a16="http://schemas.microsoft.com/office/drawing/2014/main" id="{98D68143-E11F-49D9-A842-E52CB43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D81F57-CC57-46AD-86A2-54F697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BBC609-03C9-8A05-72EB-71D57299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71486">
            <a:off x="533467" y="1369760"/>
            <a:ext cx="4957275" cy="3082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La </a:t>
            </a:r>
            <a:r>
              <a:rPr lang="en-US" sz="7200" dirty="0" err="1">
                <a:solidFill>
                  <a:schemeClr val="bg1"/>
                </a:solidFill>
              </a:rPr>
              <a:t>tua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sicurezza</a:t>
            </a:r>
            <a:r>
              <a:rPr lang="en-US" sz="7200" dirty="0">
                <a:solidFill>
                  <a:schemeClr val="bg1"/>
                </a:solidFill>
              </a:rPr>
              <a:t> in un CLIK!</a:t>
            </a:r>
          </a:p>
        </p:txBody>
      </p:sp>
    </p:spTree>
    <p:extLst>
      <p:ext uri="{BB962C8B-B14F-4D97-AF65-F5344CB8AC3E}">
        <p14:creationId xmlns:p14="http://schemas.microsoft.com/office/powerpoint/2010/main" val="39409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4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6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8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62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67E2355-A01E-9B60-6595-8014885B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32" y="2370391"/>
            <a:ext cx="5778684" cy="29017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6000" dirty="0"/>
              <a:t>Se non </a:t>
            </a:r>
            <a:r>
              <a:rPr lang="en-US" sz="6000" dirty="0" err="1"/>
              <a:t>rispetti</a:t>
            </a:r>
            <a:r>
              <a:rPr lang="en-US" sz="6000" dirty="0"/>
              <a:t> I </a:t>
            </a:r>
            <a:r>
              <a:rPr lang="en-US" sz="6000" dirty="0" err="1"/>
              <a:t>limiti</a:t>
            </a:r>
            <a:r>
              <a:rPr lang="en-US" sz="6000" dirty="0"/>
              <a:t> di </a:t>
            </a:r>
            <a:r>
              <a:rPr lang="en-US" sz="6000" dirty="0" err="1"/>
              <a:t>velocità</a:t>
            </a:r>
            <a:r>
              <a:rPr lang="en-US" sz="6000" dirty="0"/>
              <a:t>…</a:t>
            </a:r>
            <a:br>
              <a:rPr lang="en-US" sz="6000" dirty="0"/>
            </a:br>
            <a:r>
              <a:rPr lang="en-US" sz="6000" dirty="0" err="1"/>
              <a:t>ritorni</a:t>
            </a:r>
            <a:r>
              <a:rPr lang="en-US" sz="6000" dirty="0"/>
              <a:t> </a:t>
            </a:r>
            <a:r>
              <a:rPr lang="en-US" sz="6000" dirty="0" err="1"/>
              <a:t>alla</a:t>
            </a:r>
            <a:r>
              <a:rPr lang="en-US" sz="6000" dirty="0"/>
              <a:t> </a:t>
            </a:r>
            <a:r>
              <a:rPr lang="en-US" sz="6000" dirty="0" err="1"/>
              <a:t>scuola</a:t>
            </a:r>
            <a:r>
              <a:rPr lang="en-US" sz="6000" dirty="0"/>
              <a:t> </a:t>
            </a:r>
            <a:r>
              <a:rPr lang="en-US" sz="6000" dirty="0" err="1"/>
              <a:t>guida</a:t>
            </a:r>
            <a:r>
              <a:rPr lang="en-US" sz="6000" dirty="0"/>
              <a:t>!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8EB48CB-5DD2-847F-45C6-842A6C36A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312"/>
          <a:stretch/>
        </p:blipFill>
        <p:spPr>
          <a:xfrm rot="21600000">
            <a:off x="7736712" y="696797"/>
            <a:ext cx="3820896" cy="54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8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2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67E2355-A01E-9B60-6595-8014885B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62922">
            <a:off x="-213619" y="686494"/>
            <a:ext cx="6238250" cy="37133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 err="1"/>
              <a:t>Attenzione</a:t>
            </a:r>
            <a:r>
              <a:rPr lang="en-US" sz="6600" dirty="0"/>
              <a:t> </a:t>
            </a:r>
            <a:r>
              <a:rPr lang="en-US" sz="6600" dirty="0" err="1"/>
              <a:t>alLa</a:t>
            </a:r>
            <a:r>
              <a:rPr lang="en-US" sz="6600" dirty="0"/>
              <a:t> </a:t>
            </a:r>
            <a:r>
              <a:rPr lang="en-US" sz="6600" dirty="0" err="1"/>
              <a:t>distrazione</a:t>
            </a:r>
            <a:r>
              <a:rPr lang="en-US" sz="6600" dirty="0"/>
              <a:t>!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8EB48CB-5DD2-847F-45C6-842A6C36A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3"/>
          <a:stretch/>
        </p:blipFill>
        <p:spPr>
          <a:xfrm rot="21600000"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1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3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7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59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A1BA0EF-0E2A-47B6-9E7E-68949890F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ADEF8846-2D6D-405C-ACE3-3E8D2E451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62951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994BAC77-5C15-4467-AF87-602186CE3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3" y="0"/>
            <a:ext cx="7307266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A96161-748E-342C-A936-3D926442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15" y="2189918"/>
            <a:ext cx="6232219" cy="2901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8000" dirty="0" err="1"/>
              <a:t>Conseguenza</a:t>
            </a:r>
            <a:br>
              <a:rPr lang="en-US" sz="8000" dirty="0"/>
            </a:br>
            <a:r>
              <a:rPr lang="en-US" sz="8000" dirty="0" err="1"/>
              <a:t>abuso</a:t>
            </a:r>
            <a:r>
              <a:rPr lang="en-US" sz="8000" dirty="0"/>
              <a:t> </a:t>
            </a:r>
            <a:r>
              <a:rPr lang="en-US" sz="8000" dirty="0" err="1"/>
              <a:t>sostanze</a:t>
            </a:r>
            <a:br>
              <a:rPr lang="en-US" sz="8000" dirty="0"/>
            </a:br>
            <a:r>
              <a:rPr lang="en-US" sz="8000" dirty="0" err="1"/>
              <a:t>alcoliche</a:t>
            </a:r>
            <a:endParaRPr lang="en-US" sz="80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2AF70D7-58F1-42CD-B0AB-BEB0ADDC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78624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4B35B17-18BF-4D26-96DC-290B6F57F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2454"/>
            <a:ext cx="7278624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625A454-7C47-49CE-8425-3EC9800E4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677" y="450792"/>
            <a:ext cx="3600028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testo, mammifero, Volantino, grafica&#10;&#10;Descrizione generata automaticamente">
            <a:extLst>
              <a:ext uri="{FF2B5EF4-FFF2-40B4-BE49-F238E27FC236}">
                <a16:creationId xmlns:a16="http://schemas.microsoft.com/office/drawing/2014/main" id="{7B0F9DED-2A73-76BF-54D7-372C803CF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87" y="907669"/>
            <a:ext cx="3348919" cy="47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8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0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2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4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86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A96161-748E-342C-A936-3D926442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16" y="1658622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200" dirty="0" err="1"/>
              <a:t>Usa</a:t>
            </a:r>
            <a:r>
              <a:rPr lang="en-US" sz="6200" dirty="0"/>
              <a:t> sempre I </a:t>
            </a:r>
            <a:r>
              <a:rPr lang="en-US" sz="6200" dirty="0" err="1"/>
              <a:t>passaggi</a:t>
            </a:r>
            <a:r>
              <a:rPr lang="en-US" sz="6200" dirty="0"/>
              <a:t> </a:t>
            </a:r>
            <a:r>
              <a:rPr lang="en-US" sz="6200" dirty="0" err="1"/>
              <a:t>pedonali</a:t>
            </a:r>
            <a:r>
              <a:rPr lang="en-US" sz="6200" dirty="0"/>
              <a:t>…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CD3220-1B3E-01E4-4BF2-7E4998257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3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</Template>
  <TotalTime>1009</TotalTime>
  <Words>769</Words>
  <Application>Microsoft Office PowerPoint</Application>
  <PresentationFormat>Widescreen</PresentationFormat>
  <Paragraphs>43</Paragraphs>
  <Slides>25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Evento</vt:lpstr>
      <vt:lpstr> U.C.A.E.S.S. ANVU Associazione professionale polizia locale d’italia  </vt:lpstr>
      <vt:lpstr>Dov’è L’u.c.a.e.s.s.</vt:lpstr>
      <vt:lpstr>Cosa fa!</vt:lpstr>
      <vt:lpstr>L’ufficio ha realizzato in autonomia, grazie alla passione delle persone che lo compongono, numerosi slogan e grafiche, utilizzati nelle varie campagne organizzate sul territorio, proprio per sensibilizzare gli utenti al rispetto,, delle regole della strada…</vt:lpstr>
      <vt:lpstr>La tua sicurezza in un CLIK!</vt:lpstr>
      <vt:lpstr>Se non rispetti I limiti di velocità… ritorni alla scuola guida!</vt:lpstr>
      <vt:lpstr>Attenzione alLa distrazione!</vt:lpstr>
      <vt:lpstr>Conseguenza abuso sostanze alcoliche</vt:lpstr>
      <vt:lpstr>Usa sempre I passaggi pedonali…</vt:lpstr>
      <vt:lpstr>Usa le cinture di sicurezza…</vt:lpstr>
      <vt:lpstr>Non usare il cellulare alla guida…</vt:lpstr>
      <vt:lpstr>Pensa alle conseguenze…</vt:lpstr>
      <vt:lpstr>E tantissimi altri…</vt:lpstr>
      <vt:lpstr>Mirtilla:  una favola a lieto fine da colorare   </vt:lpstr>
      <vt:lpstr>Palopoli:  un fumetto di una città abitata dai segnali stradali che prova a sensibilizzare il lettore sull’importanza del rispetto delle regole della strada   </vt:lpstr>
      <vt:lpstr>La FILASTROCCA DEI SEGNALI STRADALI :   da leggere e colorare   </vt:lpstr>
      <vt:lpstr>Che insieme a motoretta e Regole d’impatto…</vt:lpstr>
      <vt:lpstr>Nel periodo estivo, nella Regione Veneto, vengono organizzate giornate di incontro nelle principali piazze delle più rinomate città turistiche della regione, la campagna estiva prende il nome di:  »Dall’Adriatico alle Dolomiti» </vt:lpstr>
      <vt:lpstr>Simulatore di guida</vt:lpstr>
      <vt:lpstr>Possiamo averle?</vt:lpstr>
      <vt:lpstr>Presentazione standard di PowerPoint</vt:lpstr>
      <vt:lpstr>Presentazione standard di PowerPoint</vt:lpstr>
      <vt:lpstr>NON SOLO codice della strada…</vt:lpstr>
      <vt:lpstr>Presentazione standard di PowerPoint</vt:lpstr>
      <vt:lpstr>Cordiali saluti dallo staff U.C.A.E.S.S. Salvatore Signorelli Stefano Bugli Daniele Giolito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C’E’ CHI BEVE, CHI SI DROGA E CHI SI DIVERTE</dc:title>
  <dc:creator>Daniele Giolito</dc:creator>
  <cp:lastModifiedBy>Daniele Giolito</cp:lastModifiedBy>
  <cp:revision>16</cp:revision>
  <dcterms:created xsi:type="dcterms:W3CDTF">2024-02-26T16:31:41Z</dcterms:created>
  <dcterms:modified xsi:type="dcterms:W3CDTF">2024-06-11T10:03:09Z</dcterms:modified>
</cp:coreProperties>
</file>