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330" r:id="rId2"/>
    <p:sldId id="261" r:id="rId3"/>
    <p:sldId id="262" r:id="rId4"/>
    <p:sldId id="318" r:id="rId5"/>
    <p:sldId id="333" r:id="rId6"/>
    <p:sldId id="303" r:id="rId7"/>
    <p:sldId id="304" r:id="rId8"/>
    <p:sldId id="312" r:id="rId9"/>
    <p:sldId id="306" r:id="rId10"/>
    <p:sldId id="329" r:id="rId11"/>
    <p:sldId id="307" r:id="rId12"/>
    <p:sldId id="308" r:id="rId13"/>
    <p:sldId id="309" r:id="rId14"/>
    <p:sldId id="310" r:id="rId15"/>
    <p:sldId id="305" r:id="rId16"/>
    <p:sldId id="332" r:id="rId17"/>
    <p:sldId id="328" r:id="rId18"/>
    <p:sldId id="311" r:id="rId19"/>
    <p:sldId id="313" r:id="rId20"/>
    <p:sldId id="326" r:id="rId21"/>
    <p:sldId id="314" r:id="rId22"/>
    <p:sldId id="316" r:id="rId23"/>
    <p:sldId id="317" r:id="rId24"/>
    <p:sldId id="323" r:id="rId25"/>
    <p:sldId id="324" r:id="rId26"/>
    <p:sldId id="319" r:id="rId27"/>
    <p:sldId id="325" r:id="rId28"/>
    <p:sldId id="320" r:id="rId29"/>
    <p:sldId id="315" r:id="rId30"/>
    <p:sldId id="321" r:id="rId31"/>
    <p:sldId id="327" r:id="rId32"/>
    <p:sldId id="322" r:id="rId33"/>
    <p:sldId id="334" r:id="rId34"/>
    <p:sldId id="269" r:id="rId35"/>
    <p:sldId id="331" r:id="rId36"/>
  </p:sldIdLst>
  <p:sldSz cx="12192000" cy="6858000"/>
  <p:notesSz cx="6858000" cy="9144000"/>
  <p:embeddedFontLst>
    <p:embeddedFont>
      <p:font typeface="Agency FB" panose="020B050302020202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FF3399"/>
    <a:srgbClr val="FFCC00"/>
    <a:srgbClr val="CC00FF"/>
    <a:srgbClr val="BD6F45"/>
    <a:srgbClr val="008080"/>
    <a:srgbClr val="00CC99"/>
    <a:srgbClr val="FF0000"/>
    <a:srgbClr val="00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283" autoAdjust="0"/>
  </p:normalViewPr>
  <p:slideViewPr>
    <p:cSldViewPr snapToGrid="0">
      <p:cViewPr varScale="1">
        <p:scale>
          <a:sx n="112" d="100"/>
          <a:sy n="112" d="100"/>
        </p:scale>
        <p:origin x="55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32D31-5BBD-4049-BC16-73E0F4C12098}" type="datetimeFigureOut">
              <a:rPr lang="es-ES" smtClean="0"/>
              <a:t>10/06/2024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C8D88-3D8F-49BB-89E5-FEC136C3A80F}" type="slidenum">
              <a:rPr lang="es-ES" smtClean="0"/>
              <a:t>‹Nº›</a:t>
            </a:fld>
            <a:endParaRPr lang="es-ES"/>
          </a:p>
        </p:txBody>
      </p:sp>
    </p:spTree>
    <p:extLst>
      <p:ext uri="{BB962C8B-B14F-4D97-AF65-F5344CB8AC3E}">
        <p14:creationId xmlns:p14="http://schemas.microsoft.com/office/powerpoint/2010/main" val="6684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C8D88-3D8F-49BB-89E5-FEC136C3A80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024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10</a:t>
            </a:fld>
            <a:endParaRPr lang="es-ES"/>
          </a:p>
        </p:txBody>
      </p:sp>
    </p:spTree>
    <p:extLst>
      <p:ext uri="{BB962C8B-B14F-4D97-AF65-F5344CB8AC3E}">
        <p14:creationId xmlns:p14="http://schemas.microsoft.com/office/powerpoint/2010/main" val="315873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11</a:t>
            </a:fld>
            <a:endParaRPr lang="es-ES"/>
          </a:p>
        </p:txBody>
      </p:sp>
    </p:spTree>
    <p:extLst>
      <p:ext uri="{BB962C8B-B14F-4D97-AF65-F5344CB8AC3E}">
        <p14:creationId xmlns:p14="http://schemas.microsoft.com/office/powerpoint/2010/main" val="183364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12</a:t>
            </a:fld>
            <a:endParaRPr lang="es-ES"/>
          </a:p>
        </p:txBody>
      </p:sp>
    </p:spTree>
    <p:extLst>
      <p:ext uri="{BB962C8B-B14F-4D97-AF65-F5344CB8AC3E}">
        <p14:creationId xmlns:p14="http://schemas.microsoft.com/office/powerpoint/2010/main" val="383936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13</a:t>
            </a:fld>
            <a:endParaRPr lang="es-ES"/>
          </a:p>
        </p:txBody>
      </p:sp>
    </p:spTree>
    <p:extLst>
      <p:ext uri="{BB962C8B-B14F-4D97-AF65-F5344CB8AC3E}">
        <p14:creationId xmlns:p14="http://schemas.microsoft.com/office/powerpoint/2010/main" val="3030982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14</a:t>
            </a:fld>
            <a:endParaRPr lang="es-ES"/>
          </a:p>
        </p:txBody>
      </p:sp>
    </p:spTree>
    <p:extLst>
      <p:ext uri="{BB962C8B-B14F-4D97-AF65-F5344CB8AC3E}">
        <p14:creationId xmlns:p14="http://schemas.microsoft.com/office/powerpoint/2010/main" val="1414231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15</a:t>
            </a:fld>
            <a:endParaRPr lang="es-ES"/>
          </a:p>
        </p:txBody>
      </p:sp>
    </p:spTree>
    <p:extLst>
      <p:ext uri="{BB962C8B-B14F-4D97-AF65-F5344CB8AC3E}">
        <p14:creationId xmlns:p14="http://schemas.microsoft.com/office/powerpoint/2010/main" val="4131001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16</a:t>
            </a:fld>
            <a:endParaRPr lang="es-ES"/>
          </a:p>
        </p:txBody>
      </p:sp>
    </p:spTree>
    <p:extLst>
      <p:ext uri="{BB962C8B-B14F-4D97-AF65-F5344CB8AC3E}">
        <p14:creationId xmlns:p14="http://schemas.microsoft.com/office/powerpoint/2010/main" val="199322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C8D88-3D8F-49BB-89E5-FEC136C3A80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907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18</a:t>
            </a:fld>
            <a:endParaRPr lang="es-ES"/>
          </a:p>
        </p:txBody>
      </p:sp>
    </p:spTree>
    <p:extLst>
      <p:ext uri="{BB962C8B-B14F-4D97-AF65-F5344CB8AC3E}">
        <p14:creationId xmlns:p14="http://schemas.microsoft.com/office/powerpoint/2010/main" val="551607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19</a:t>
            </a:fld>
            <a:endParaRPr lang="es-ES"/>
          </a:p>
        </p:txBody>
      </p:sp>
    </p:spTree>
    <p:extLst>
      <p:ext uri="{BB962C8B-B14F-4D97-AF65-F5344CB8AC3E}">
        <p14:creationId xmlns:p14="http://schemas.microsoft.com/office/powerpoint/2010/main" val="4251986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a:t>
            </a:fld>
            <a:endParaRPr lang="es-ES"/>
          </a:p>
        </p:txBody>
      </p:sp>
    </p:spTree>
    <p:extLst>
      <p:ext uri="{BB962C8B-B14F-4D97-AF65-F5344CB8AC3E}">
        <p14:creationId xmlns:p14="http://schemas.microsoft.com/office/powerpoint/2010/main" val="406029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20</a:t>
            </a:fld>
            <a:endParaRPr lang="es-ES"/>
          </a:p>
        </p:txBody>
      </p:sp>
    </p:spTree>
    <p:extLst>
      <p:ext uri="{BB962C8B-B14F-4D97-AF65-F5344CB8AC3E}">
        <p14:creationId xmlns:p14="http://schemas.microsoft.com/office/powerpoint/2010/main" val="318648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21</a:t>
            </a:fld>
            <a:endParaRPr lang="es-ES"/>
          </a:p>
        </p:txBody>
      </p:sp>
    </p:spTree>
    <p:extLst>
      <p:ext uri="{BB962C8B-B14F-4D97-AF65-F5344CB8AC3E}">
        <p14:creationId xmlns:p14="http://schemas.microsoft.com/office/powerpoint/2010/main" val="187355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22</a:t>
            </a:fld>
            <a:endParaRPr lang="es-ES"/>
          </a:p>
        </p:txBody>
      </p:sp>
    </p:spTree>
    <p:extLst>
      <p:ext uri="{BB962C8B-B14F-4D97-AF65-F5344CB8AC3E}">
        <p14:creationId xmlns:p14="http://schemas.microsoft.com/office/powerpoint/2010/main" val="2993868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23</a:t>
            </a:fld>
            <a:endParaRPr lang="es-ES"/>
          </a:p>
        </p:txBody>
      </p:sp>
    </p:spTree>
    <p:extLst>
      <p:ext uri="{BB962C8B-B14F-4D97-AF65-F5344CB8AC3E}">
        <p14:creationId xmlns:p14="http://schemas.microsoft.com/office/powerpoint/2010/main" val="535070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24</a:t>
            </a:fld>
            <a:endParaRPr lang="es-ES"/>
          </a:p>
        </p:txBody>
      </p:sp>
    </p:spTree>
    <p:extLst>
      <p:ext uri="{BB962C8B-B14F-4D97-AF65-F5344CB8AC3E}">
        <p14:creationId xmlns:p14="http://schemas.microsoft.com/office/powerpoint/2010/main" val="126947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25</a:t>
            </a:fld>
            <a:endParaRPr lang="es-ES"/>
          </a:p>
        </p:txBody>
      </p:sp>
    </p:spTree>
    <p:extLst>
      <p:ext uri="{BB962C8B-B14F-4D97-AF65-F5344CB8AC3E}">
        <p14:creationId xmlns:p14="http://schemas.microsoft.com/office/powerpoint/2010/main" val="1600796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26</a:t>
            </a:fld>
            <a:endParaRPr lang="es-ES"/>
          </a:p>
        </p:txBody>
      </p:sp>
    </p:spTree>
    <p:extLst>
      <p:ext uri="{BB962C8B-B14F-4D97-AF65-F5344CB8AC3E}">
        <p14:creationId xmlns:p14="http://schemas.microsoft.com/office/powerpoint/2010/main" val="2756790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27</a:t>
            </a:fld>
            <a:endParaRPr lang="es-ES"/>
          </a:p>
        </p:txBody>
      </p:sp>
    </p:spTree>
    <p:extLst>
      <p:ext uri="{BB962C8B-B14F-4D97-AF65-F5344CB8AC3E}">
        <p14:creationId xmlns:p14="http://schemas.microsoft.com/office/powerpoint/2010/main" val="3508990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28</a:t>
            </a:fld>
            <a:endParaRPr lang="es-ES"/>
          </a:p>
        </p:txBody>
      </p:sp>
    </p:spTree>
    <p:extLst>
      <p:ext uri="{BB962C8B-B14F-4D97-AF65-F5344CB8AC3E}">
        <p14:creationId xmlns:p14="http://schemas.microsoft.com/office/powerpoint/2010/main" val="899994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29</a:t>
            </a:fld>
            <a:endParaRPr lang="es-ES"/>
          </a:p>
        </p:txBody>
      </p:sp>
    </p:spTree>
    <p:extLst>
      <p:ext uri="{BB962C8B-B14F-4D97-AF65-F5344CB8AC3E}">
        <p14:creationId xmlns:p14="http://schemas.microsoft.com/office/powerpoint/2010/main" val="367995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a:t>
            </a:fld>
            <a:endParaRPr lang="es-ES"/>
          </a:p>
        </p:txBody>
      </p:sp>
    </p:spTree>
    <p:extLst>
      <p:ext uri="{BB962C8B-B14F-4D97-AF65-F5344CB8AC3E}">
        <p14:creationId xmlns:p14="http://schemas.microsoft.com/office/powerpoint/2010/main" val="139656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30</a:t>
            </a:fld>
            <a:endParaRPr lang="es-ES"/>
          </a:p>
        </p:txBody>
      </p:sp>
    </p:spTree>
    <p:extLst>
      <p:ext uri="{BB962C8B-B14F-4D97-AF65-F5344CB8AC3E}">
        <p14:creationId xmlns:p14="http://schemas.microsoft.com/office/powerpoint/2010/main" val="48891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31</a:t>
            </a:fld>
            <a:endParaRPr lang="es-ES"/>
          </a:p>
        </p:txBody>
      </p:sp>
    </p:spTree>
    <p:extLst>
      <p:ext uri="{BB962C8B-B14F-4D97-AF65-F5344CB8AC3E}">
        <p14:creationId xmlns:p14="http://schemas.microsoft.com/office/powerpoint/2010/main" val="758771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32</a:t>
            </a:fld>
            <a:endParaRPr lang="es-ES"/>
          </a:p>
        </p:txBody>
      </p:sp>
    </p:spTree>
    <p:extLst>
      <p:ext uri="{BB962C8B-B14F-4D97-AF65-F5344CB8AC3E}">
        <p14:creationId xmlns:p14="http://schemas.microsoft.com/office/powerpoint/2010/main" val="4045339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33</a:t>
            </a:fld>
            <a:endParaRPr lang="es-ES"/>
          </a:p>
        </p:txBody>
      </p:sp>
    </p:spTree>
    <p:extLst>
      <p:ext uri="{BB962C8B-B14F-4D97-AF65-F5344CB8AC3E}">
        <p14:creationId xmlns:p14="http://schemas.microsoft.com/office/powerpoint/2010/main" val="1247118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34</a:t>
            </a:fld>
            <a:endParaRPr lang="es-ES"/>
          </a:p>
        </p:txBody>
      </p:sp>
    </p:spTree>
    <p:extLst>
      <p:ext uri="{BB962C8B-B14F-4D97-AF65-F5344CB8AC3E}">
        <p14:creationId xmlns:p14="http://schemas.microsoft.com/office/powerpoint/2010/main" val="497856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C8D88-3D8F-49BB-89E5-FEC136C3A80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12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4</a:t>
            </a:fld>
            <a:endParaRPr lang="es-ES"/>
          </a:p>
        </p:txBody>
      </p:sp>
    </p:spTree>
    <p:extLst>
      <p:ext uri="{BB962C8B-B14F-4D97-AF65-F5344CB8AC3E}">
        <p14:creationId xmlns:p14="http://schemas.microsoft.com/office/powerpoint/2010/main" val="361322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5</a:t>
            </a:fld>
            <a:endParaRPr lang="es-ES"/>
          </a:p>
        </p:txBody>
      </p:sp>
    </p:spTree>
    <p:extLst>
      <p:ext uri="{BB962C8B-B14F-4D97-AF65-F5344CB8AC3E}">
        <p14:creationId xmlns:p14="http://schemas.microsoft.com/office/powerpoint/2010/main" val="67317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6</a:t>
            </a:fld>
            <a:endParaRPr lang="es-ES"/>
          </a:p>
        </p:txBody>
      </p:sp>
    </p:spTree>
    <p:extLst>
      <p:ext uri="{BB962C8B-B14F-4D97-AF65-F5344CB8AC3E}">
        <p14:creationId xmlns:p14="http://schemas.microsoft.com/office/powerpoint/2010/main" val="378176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7</a:t>
            </a:fld>
            <a:endParaRPr lang="es-ES"/>
          </a:p>
        </p:txBody>
      </p:sp>
    </p:spTree>
    <p:extLst>
      <p:ext uri="{BB962C8B-B14F-4D97-AF65-F5344CB8AC3E}">
        <p14:creationId xmlns:p14="http://schemas.microsoft.com/office/powerpoint/2010/main" val="420824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8</a:t>
            </a:fld>
            <a:endParaRPr lang="es-ES"/>
          </a:p>
        </p:txBody>
      </p:sp>
    </p:spTree>
    <p:extLst>
      <p:ext uri="{BB962C8B-B14F-4D97-AF65-F5344CB8AC3E}">
        <p14:creationId xmlns:p14="http://schemas.microsoft.com/office/powerpoint/2010/main" val="71609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67C8D88-3D8F-49BB-89E5-FEC136C3A80F}" type="slidenum">
              <a:rPr lang="es-ES" smtClean="0"/>
              <a:t>9</a:t>
            </a:fld>
            <a:endParaRPr lang="es-ES"/>
          </a:p>
        </p:txBody>
      </p:sp>
    </p:spTree>
    <p:extLst>
      <p:ext uri="{BB962C8B-B14F-4D97-AF65-F5344CB8AC3E}">
        <p14:creationId xmlns:p14="http://schemas.microsoft.com/office/powerpoint/2010/main" val="71634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657B-0AFE-47AC-AAF9-229140F6D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B5BF40-0159-4E33-8989-C7012249D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A2AA90-A079-4F81-9A1E-2DCE165DEACF}"/>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E49D64E2-4EA2-4B97-AAD0-318FEAF4D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4D4B6-0290-4207-96E0-CEB4633EA0D1}"/>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14988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FB76-AC2C-48EC-942E-32C7155B7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045AF0-AB2A-4B82-940E-5EF4B778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75554-E24E-4254-8DD3-753B0FF9DD06}"/>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7701ACFA-D3FC-44F3-BBDD-7A274884F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CCBB4-10AE-4463-855F-8B71D3704229}"/>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103010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213E1-011B-4F3A-A3E5-C907BD4BA0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D08E5-51D0-4F66-9FEB-302A6515BC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E05A4A-5228-436D-A6E5-5AC0811591CD}"/>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2186F2D4-ED9F-4B04-AD4D-6A87F704F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F5DBA-3B2C-4394-9A11-FC945343D744}"/>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34669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8A279-A8DE-4182-9031-2EC7BD01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E2094-DA34-4BB5-970B-710610E44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58777-1E06-4E19-8BB2-FD7EA1765DEB}"/>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F5A06C8D-A7AF-43B4-A07B-7AC9622F8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63327-833D-4AE5-9B67-DCA86FA3BBFA}"/>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5183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69B0-3B94-42EE-8304-A669ECA41F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27B32F-D4A4-42DC-93B9-C6A9C0F9A7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2E79EE-31C9-486D-8BBB-DE992D9BC613}"/>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0CC74327-BC23-4EBB-AACF-7102D26DF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BED19-DDB0-4F0F-BA61-7CFCF50C5842}"/>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276255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6F56-3817-4570-8565-818C9C8B1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8E894-0108-477A-AE4C-C3DF676B73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706C57-6A92-487E-A6AE-BD69D8F0D5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94CC6-F172-42E8-AFC0-944A89420B90}"/>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6" name="Footer Placeholder 5">
            <a:extLst>
              <a:ext uri="{FF2B5EF4-FFF2-40B4-BE49-F238E27FC236}">
                <a16:creationId xmlns:a16="http://schemas.microsoft.com/office/drawing/2014/main" id="{623F3D80-BFF3-49E1-9DA4-07356BA41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B19E3-EDFD-4CAA-B809-22E09F36C19D}"/>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40295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9327-AB10-41F8-B72A-51CE90EBB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22F9CC-3AC9-4A17-9485-B45E47C479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7B552B-FA56-457C-8F21-B1FBC7157D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6A2EE1-D88E-4678-9865-3E8686990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294D3-FF31-4EAA-AF86-E29192C8CA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23FAE-29A8-4CB8-8F41-42DEE070C2B3}"/>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8" name="Footer Placeholder 7">
            <a:extLst>
              <a:ext uri="{FF2B5EF4-FFF2-40B4-BE49-F238E27FC236}">
                <a16:creationId xmlns:a16="http://schemas.microsoft.com/office/drawing/2014/main" id="{1C633971-18F6-45E2-9575-6DCC69896A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27CF8C-6D4A-4BE4-8478-908E9135AAC1}"/>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7129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E180-07CB-4ED1-B223-1A1831E34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F0DF8-65B3-4D1A-AFA6-F5033BA63097}"/>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4" name="Footer Placeholder 3">
            <a:extLst>
              <a:ext uri="{FF2B5EF4-FFF2-40B4-BE49-F238E27FC236}">
                <a16:creationId xmlns:a16="http://schemas.microsoft.com/office/drawing/2014/main" id="{7878FCBD-4C43-45D2-B971-31F00D8D98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A97295-7A62-43A0-933E-7C3998A4B062}"/>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54901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5C9F3-D27C-46AF-9EC6-EA3F918325C2}"/>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3" name="Footer Placeholder 2">
            <a:extLst>
              <a:ext uri="{FF2B5EF4-FFF2-40B4-BE49-F238E27FC236}">
                <a16:creationId xmlns:a16="http://schemas.microsoft.com/office/drawing/2014/main" id="{BF61B62B-E785-4E6A-A687-77C5E4C11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33EDA-F22B-455E-82E4-03804DB27330}"/>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11243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27EF-C862-4CFD-BECA-841F1A56B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E6B4EA-3B1C-4A9D-8147-584741930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E641B-3C7D-4BA2-9A57-470F7A540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9BDC6-1D4C-4B71-B92C-AD5DCF1D7437}"/>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6" name="Footer Placeholder 5">
            <a:extLst>
              <a:ext uri="{FF2B5EF4-FFF2-40B4-BE49-F238E27FC236}">
                <a16:creationId xmlns:a16="http://schemas.microsoft.com/office/drawing/2014/main" id="{45DDE713-49AC-4292-B02E-BE655850C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F6F08-0B67-4F2F-BCAE-49E9FA7E8BD4}"/>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381260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9AF4-2E3A-4491-A647-FF9EC52A8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993EBF-ED3B-45FD-BE9A-E906FDF26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0B06F-81AD-4CCC-B368-31C68D34D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E5323-0EB7-4395-A75E-F6CBA4B238E4}"/>
              </a:ext>
            </a:extLst>
          </p:cNvPr>
          <p:cNvSpPr>
            <a:spLocks noGrp="1"/>
          </p:cNvSpPr>
          <p:nvPr>
            <p:ph type="dt" sz="half" idx="10"/>
          </p:nvPr>
        </p:nvSpPr>
        <p:spPr/>
        <p:txBody>
          <a:bodyPr/>
          <a:lstStyle/>
          <a:p>
            <a:fld id="{B7C128EC-663C-4D57-BF43-C3C8410B93CC}" type="datetimeFigureOut">
              <a:rPr lang="en-US" smtClean="0"/>
              <a:t>6/10/2024</a:t>
            </a:fld>
            <a:endParaRPr lang="en-US"/>
          </a:p>
        </p:txBody>
      </p:sp>
      <p:sp>
        <p:nvSpPr>
          <p:cNvPr id="6" name="Footer Placeholder 5">
            <a:extLst>
              <a:ext uri="{FF2B5EF4-FFF2-40B4-BE49-F238E27FC236}">
                <a16:creationId xmlns:a16="http://schemas.microsoft.com/office/drawing/2014/main" id="{97666571-75BA-4289-BB59-75DD44BE3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831C5-CEC6-463C-9B76-CAC3461DB302}"/>
              </a:ext>
            </a:extLst>
          </p:cNvPr>
          <p:cNvSpPr>
            <a:spLocks noGrp="1"/>
          </p:cNvSpPr>
          <p:nvPr>
            <p:ph type="sldNum" sz="quarter" idx="12"/>
          </p:nvPr>
        </p:nvSpPr>
        <p:spPr/>
        <p:txBody>
          <a:bodyPr/>
          <a:lstStyle/>
          <a:p>
            <a:fld id="{AF7A9EB7-EBC7-41E7-8EB9-A4BF9B0E1106}" type="slidenum">
              <a:rPr lang="en-US" smtClean="0"/>
              <a:t>‹Nº›</a:t>
            </a:fld>
            <a:endParaRPr lang="en-US"/>
          </a:p>
        </p:txBody>
      </p:sp>
    </p:spTree>
    <p:extLst>
      <p:ext uri="{BB962C8B-B14F-4D97-AF65-F5344CB8AC3E}">
        <p14:creationId xmlns:p14="http://schemas.microsoft.com/office/powerpoint/2010/main" val="2731070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6EAF-E4CB-4CB1-A72A-99124D8A4D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49B998-C6D0-4B13-A90E-6ADA66F5B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C03A5-798C-4F08-AD6C-A91A74BBF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128EC-663C-4D57-BF43-C3C8410B93CC}" type="datetimeFigureOut">
              <a:rPr lang="en-US" smtClean="0"/>
              <a:t>6/10/2024</a:t>
            </a:fld>
            <a:endParaRPr lang="en-US"/>
          </a:p>
        </p:txBody>
      </p:sp>
      <p:sp>
        <p:nvSpPr>
          <p:cNvPr id="5" name="Footer Placeholder 4">
            <a:extLst>
              <a:ext uri="{FF2B5EF4-FFF2-40B4-BE49-F238E27FC236}">
                <a16:creationId xmlns:a16="http://schemas.microsoft.com/office/drawing/2014/main" id="{8C9A1606-3CF2-4582-B143-EAA693CC0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150A1E-0974-45AB-93A3-1BECD0FF4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A9EB7-EBC7-41E7-8EB9-A4BF9B0E1106}" type="slidenum">
              <a:rPr lang="en-US" smtClean="0"/>
              <a:t>‹Nº›</a:t>
            </a:fld>
            <a:endParaRPr lang="en-US"/>
          </a:p>
        </p:txBody>
      </p:sp>
    </p:spTree>
    <p:extLst>
      <p:ext uri="{BB962C8B-B14F-4D97-AF65-F5344CB8AC3E}">
        <p14:creationId xmlns:p14="http://schemas.microsoft.com/office/powerpoint/2010/main" val="288139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13.png"/><Relationship Id="rId2" Type="http://schemas.openxmlformats.org/officeDocument/2006/relationships/notesSlide" Target="../notesSlides/notesSlide19.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6.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76.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79.png"/><Relationship Id="rId4" Type="http://schemas.openxmlformats.org/officeDocument/2006/relationships/image" Target="../media/image6.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unsplash.co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pexels.com/" TargetMode="External"/><Relationship Id="rId5" Type="http://schemas.openxmlformats.org/officeDocument/2006/relationships/hyperlink" Target="https://pngtree.com/" TargetMode="External"/><Relationship Id="rId4" Type="http://schemas.openxmlformats.org/officeDocument/2006/relationships/hyperlink" Target="https://www.vecteez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5305479-B07C-9B25-B6C8-BDFCA5F4E1D0}"/>
              </a:ext>
            </a:extLst>
          </p:cNvPr>
          <p:cNvPicPr>
            <a:picLocks noChangeAspect="1"/>
          </p:cNvPicPr>
          <p:nvPr/>
        </p:nvPicPr>
        <p:blipFill>
          <a:blip r:embed="rId3"/>
          <a:stretch>
            <a:fillRect/>
          </a:stretch>
        </p:blipFill>
        <p:spPr>
          <a:xfrm>
            <a:off x="6101879" y="0"/>
            <a:ext cx="5671529" cy="6738450"/>
          </a:xfrm>
          <a:prstGeom prst="rect">
            <a:avLst/>
          </a:prstGeom>
        </p:spPr>
      </p:pic>
      <p:grpSp>
        <p:nvGrpSpPr>
          <p:cNvPr id="2" name="Grupo 1">
            <a:extLst>
              <a:ext uri="{FF2B5EF4-FFF2-40B4-BE49-F238E27FC236}">
                <a16:creationId xmlns:a16="http://schemas.microsoft.com/office/drawing/2014/main" id="{F0A0ADE4-AE26-5EC3-4713-F336135DE978}"/>
              </a:ext>
            </a:extLst>
          </p:cNvPr>
          <p:cNvGrpSpPr/>
          <p:nvPr/>
        </p:nvGrpSpPr>
        <p:grpSpPr>
          <a:xfrm>
            <a:off x="5805714" y="119550"/>
            <a:ext cx="580573" cy="6607323"/>
            <a:chOff x="5805714" y="119550"/>
            <a:chExt cx="580573" cy="6607323"/>
          </a:xfrm>
        </p:grpSpPr>
        <p:grpSp>
          <p:nvGrpSpPr>
            <p:cNvPr id="10" name="Group 9">
              <a:extLst>
                <a:ext uri="{FF2B5EF4-FFF2-40B4-BE49-F238E27FC236}">
                  <a16:creationId xmlns:a16="http://schemas.microsoft.com/office/drawing/2014/main"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id="{9ECC8D50-758B-45D1-9832-058DA749338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FC783E55-1922-4926-8D97-EC60526709F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id="{9D80A7DB-810E-4588-BE25-E9F7C34D3DB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c 79">
                <a:extLst>
                  <a:ext uri="{FF2B5EF4-FFF2-40B4-BE49-F238E27FC236}">
                    <a16:creationId xmlns:a16="http://schemas.microsoft.com/office/drawing/2014/main" id="{0CEE252C-3F6B-425D-A974-8C322FD62AA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id="{74C944AF-D50A-425E-A441-BD46E8CB9783}"/>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Arc 82">
                <a:extLst>
                  <a:ext uri="{FF2B5EF4-FFF2-40B4-BE49-F238E27FC236}">
                    <a16:creationId xmlns:a16="http://schemas.microsoft.com/office/drawing/2014/main" id="{AE95EC9D-DB78-417E-AF31-C543DE84C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id="{CF8E04A3-B6B4-4F3C-BB6B-AF9929DDA237}"/>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Arc 85">
                <a:extLst>
                  <a:ext uri="{FF2B5EF4-FFF2-40B4-BE49-F238E27FC236}">
                    <a16:creationId xmlns:a16="http://schemas.microsoft.com/office/drawing/2014/main" id="{18A95974-DAB2-4BF8-9192-96278D1744CD}"/>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id="{4AB8CE96-3DF3-4063-9F27-D4DB07BB75E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Arc 88">
                <a:extLst>
                  <a:ext uri="{FF2B5EF4-FFF2-40B4-BE49-F238E27FC236}">
                    <a16:creationId xmlns:a16="http://schemas.microsoft.com/office/drawing/2014/main" id="{309BD817-14B6-4AA7-A1F6-6EAEFBC3A86F}"/>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id="{FE30C63D-F045-40E9-8C54-26DA5BDA0F4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Arc 91">
                <a:extLst>
                  <a:ext uri="{FF2B5EF4-FFF2-40B4-BE49-F238E27FC236}">
                    <a16:creationId xmlns:a16="http://schemas.microsoft.com/office/drawing/2014/main" id="{434A2720-2A66-40B1-AC7E-5C244C6E6EB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id="{C2935527-C9EF-4950-89BB-EB1207B25E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Arc 94">
                <a:extLst>
                  <a:ext uri="{FF2B5EF4-FFF2-40B4-BE49-F238E27FC236}">
                    <a16:creationId xmlns:a16="http://schemas.microsoft.com/office/drawing/2014/main" id="{B885AD0D-2A97-4761-A7E2-81AE7730FF9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id="{416F99E9-E132-4AB6-9501-719E390B295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Arc 97">
                <a:extLst>
                  <a:ext uri="{FF2B5EF4-FFF2-40B4-BE49-F238E27FC236}">
                    <a16:creationId xmlns:a16="http://schemas.microsoft.com/office/drawing/2014/main" id="{7BF41422-E1EF-4A49-906D-7C9E4320037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id="{01B7306C-C82A-4CBC-8810-B196E2B85FD9}"/>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Arc 100">
                <a:extLst>
                  <a:ext uri="{FF2B5EF4-FFF2-40B4-BE49-F238E27FC236}">
                    <a16:creationId xmlns:a16="http://schemas.microsoft.com/office/drawing/2014/main" id="{4309EB4B-A1C1-41B8-9E71-43E4632DE81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id="{DA95D981-4D5B-4F4F-8A82-69838938508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Arc 103">
                <a:extLst>
                  <a:ext uri="{FF2B5EF4-FFF2-40B4-BE49-F238E27FC236}">
                    <a16:creationId xmlns:a16="http://schemas.microsoft.com/office/drawing/2014/main" id="{E4822634-A39A-4B0D-8399-883328FCA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id="{8F16C3F5-5111-4385-95DB-684995C5DA9E}"/>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Arc 106">
                <a:extLst>
                  <a:ext uri="{FF2B5EF4-FFF2-40B4-BE49-F238E27FC236}">
                    <a16:creationId xmlns:a16="http://schemas.microsoft.com/office/drawing/2014/main" id="{C8E4EC42-A513-472E-AE69-66EF8F71937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oup 107">
              <a:extLst>
                <a:ext uri="{FF2B5EF4-FFF2-40B4-BE49-F238E27FC236}">
                  <a16:creationId xmlns:a16="http://schemas.microsoft.com/office/drawing/2014/main"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id="{66D59475-186E-4F7A-A501-ABEDCC08DC9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Arc 109">
                <a:extLst>
                  <a:ext uri="{FF2B5EF4-FFF2-40B4-BE49-F238E27FC236}">
                    <a16:creationId xmlns:a16="http://schemas.microsoft.com/office/drawing/2014/main" id="{55C929AA-C5D4-4A29-94FC-BF99C03F943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id="{3975D25C-1E30-46E2-BA99-3037ADE3170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Arc 112">
                <a:extLst>
                  <a:ext uri="{FF2B5EF4-FFF2-40B4-BE49-F238E27FC236}">
                    <a16:creationId xmlns:a16="http://schemas.microsoft.com/office/drawing/2014/main" id="{5489E9B8-DC06-4350-B467-61A9DA0B02A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id="{10A76D25-919A-40D9-9554-EFE2D3956BE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F541D253-66CC-4C59-909C-302800ABEEF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id="{16259704-CA38-4525-8489-D1FECD12BDB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rc 118">
                <a:extLst>
                  <a:ext uri="{FF2B5EF4-FFF2-40B4-BE49-F238E27FC236}">
                    <a16:creationId xmlns:a16="http://schemas.microsoft.com/office/drawing/2014/main" id="{40F4FCA1-5992-49D0-8CE6-8488CF6BAF04}"/>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0" name="Group 119">
              <a:extLst>
                <a:ext uri="{FF2B5EF4-FFF2-40B4-BE49-F238E27FC236}">
                  <a16:creationId xmlns:a16="http://schemas.microsoft.com/office/drawing/2014/main"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id="{959A5D35-C7AE-458F-BBB5-71CD3A3F97F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Arc 121">
                <a:extLst>
                  <a:ext uri="{FF2B5EF4-FFF2-40B4-BE49-F238E27FC236}">
                    <a16:creationId xmlns:a16="http://schemas.microsoft.com/office/drawing/2014/main" id="{F490A229-65A6-4DFF-870F-4B92A114A66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id="{595E399E-0521-4D5B-914F-29C3ADDF2B72}"/>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rc 124">
                <a:extLst>
                  <a:ext uri="{FF2B5EF4-FFF2-40B4-BE49-F238E27FC236}">
                    <a16:creationId xmlns:a16="http://schemas.microsoft.com/office/drawing/2014/main" id="{14739334-2472-4756-B880-7780C40DA40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id="{5B8C7798-2FB8-447C-BA5C-ECB75C74E5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Arc 127">
                <a:extLst>
                  <a:ext uri="{FF2B5EF4-FFF2-40B4-BE49-F238E27FC236}">
                    <a16:creationId xmlns:a16="http://schemas.microsoft.com/office/drawing/2014/main" id="{DDFE7CA2-AC7D-4CF0-A779-1F7EC616196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9" name="Group 128">
              <a:extLst>
                <a:ext uri="{FF2B5EF4-FFF2-40B4-BE49-F238E27FC236}">
                  <a16:creationId xmlns:a16="http://schemas.microsoft.com/office/drawing/2014/main"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id="{B817890A-729D-4FBB-8EF7-DAFD6F73427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rc 130">
                <a:extLst>
                  <a:ext uri="{FF2B5EF4-FFF2-40B4-BE49-F238E27FC236}">
                    <a16:creationId xmlns:a16="http://schemas.microsoft.com/office/drawing/2014/main" id="{EAD6132E-2435-4771-A3CC-CCE94E7A960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 131">
              <a:extLst>
                <a:ext uri="{FF2B5EF4-FFF2-40B4-BE49-F238E27FC236}">
                  <a16:creationId xmlns:a16="http://schemas.microsoft.com/office/drawing/2014/main"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id="{D01250CF-AFA1-4A19-B3C7-7F163609380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Arc 133">
                <a:extLst>
                  <a:ext uri="{FF2B5EF4-FFF2-40B4-BE49-F238E27FC236}">
                    <a16:creationId xmlns:a16="http://schemas.microsoft.com/office/drawing/2014/main" id="{1014BA5C-C370-44EB-84DA-2D69E36CE6C3}"/>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id="{CF456FF3-391C-4C8E-A128-A413BDBBB225}"/>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Arc 136">
                <a:extLst>
                  <a:ext uri="{FF2B5EF4-FFF2-40B4-BE49-F238E27FC236}">
                    <a16:creationId xmlns:a16="http://schemas.microsoft.com/office/drawing/2014/main" id="{8838FE2A-04D7-44E3-97C3-54338832CB9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8" name="Imagen 7">
            <a:extLst>
              <a:ext uri="{FF2B5EF4-FFF2-40B4-BE49-F238E27FC236}">
                <a16:creationId xmlns:a16="http://schemas.microsoft.com/office/drawing/2014/main" id="{B45AB777-B8FB-AB38-A0C7-DC8FEBB49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41236">
            <a:off x="8031677" y="2460121"/>
            <a:ext cx="2574959" cy="5006587"/>
          </a:xfrm>
          <a:prstGeom prst="rect">
            <a:avLst/>
          </a:prstGeom>
        </p:spPr>
      </p:pic>
      <p:sp>
        <p:nvSpPr>
          <p:cNvPr id="3" name="CuadroTexto 2">
            <a:extLst>
              <a:ext uri="{FF2B5EF4-FFF2-40B4-BE49-F238E27FC236}">
                <a16:creationId xmlns:a16="http://schemas.microsoft.com/office/drawing/2014/main" id="{ED78B632-0700-7608-FB70-FB89BF0F2950}"/>
              </a:ext>
            </a:extLst>
          </p:cNvPr>
          <p:cNvSpPr txBox="1"/>
          <p:nvPr/>
        </p:nvSpPr>
        <p:spPr>
          <a:xfrm rot="20359357">
            <a:off x="7273661" y="4940223"/>
            <a:ext cx="29279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Agency FB" panose="020B0503020202020204" pitchFamily="34" charset="0"/>
                <a:ea typeface="+mn-ea"/>
                <a:cs typeface="+mn-cs"/>
              </a:rPr>
              <a:t>European</a:t>
            </a:r>
            <a:r>
              <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rPr>
              <a:t> Road Safety </a:t>
            </a:r>
            <a:r>
              <a:rPr kumimoji="0" lang="es-ES" sz="1800" b="0" i="0" u="none" strike="noStrike" kern="1200" cap="none" spc="0" normalizeH="0" baseline="0" noProof="0" dirty="0" err="1">
                <a:ln>
                  <a:noFill/>
                </a:ln>
                <a:solidFill>
                  <a:prstClr val="white"/>
                </a:solidFill>
                <a:effectLst/>
                <a:uLnTx/>
                <a:uFillTx/>
                <a:latin typeface="Agency FB" panose="020B0503020202020204" pitchFamily="34" charset="0"/>
                <a:ea typeface="+mn-ea"/>
                <a:cs typeface="+mn-cs"/>
              </a:rPr>
              <a:t>Charter</a:t>
            </a:r>
            <a:endPar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rPr>
              <a:t>2024</a:t>
            </a:r>
          </a:p>
        </p:txBody>
      </p:sp>
      <p:pic>
        <p:nvPicPr>
          <p:cNvPr id="14" name="Imagen 13">
            <a:extLst>
              <a:ext uri="{FF2B5EF4-FFF2-40B4-BE49-F238E27FC236}">
                <a16:creationId xmlns:a16="http://schemas.microsoft.com/office/drawing/2014/main" id="{CA536C19-3A25-6E81-096B-812079EDA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896" y="37595"/>
            <a:ext cx="5448436" cy="1469139"/>
          </a:xfrm>
          <a:prstGeom prst="rect">
            <a:avLst/>
          </a:prstGeom>
        </p:spPr>
      </p:pic>
      <p:sp>
        <p:nvSpPr>
          <p:cNvPr id="15" name="CuadroTexto 14">
            <a:extLst>
              <a:ext uri="{FF2B5EF4-FFF2-40B4-BE49-F238E27FC236}">
                <a16:creationId xmlns:a16="http://schemas.microsoft.com/office/drawing/2014/main" id="{18ED5B73-047D-5930-6457-77BA3F902C03}"/>
              </a:ext>
            </a:extLst>
          </p:cNvPr>
          <p:cNvSpPr txBox="1"/>
          <p:nvPr/>
        </p:nvSpPr>
        <p:spPr>
          <a:xfrm>
            <a:off x="7555830" y="125421"/>
            <a:ext cx="3869355" cy="830997"/>
          </a:xfrm>
          <a:prstGeom prst="rect">
            <a:avLst/>
          </a:prstGeom>
          <a:noFill/>
        </p:spPr>
        <p:txBody>
          <a:bodyPr wrap="square" rtlCol="0">
            <a:spAutoFit/>
          </a:bodyPr>
          <a:lstStyle/>
          <a:p>
            <a:r>
              <a:rPr lang="es-ES" sz="2400" dirty="0" err="1">
                <a:solidFill>
                  <a:schemeClr val="bg1"/>
                </a:solidFill>
                <a:latin typeface="Agency FB" panose="020B0503020202020204" pitchFamily="34" charset="0"/>
              </a:rPr>
              <a:t>The</a:t>
            </a:r>
            <a:r>
              <a:rPr lang="es-ES" sz="2400" dirty="0">
                <a:solidFill>
                  <a:schemeClr val="bg1"/>
                </a:solidFill>
                <a:latin typeface="Agency FB" panose="020B0503020202020204" pitchFamily="34" charset="0"/>
              </a:rPr>
              <a:t> </a:t>
            </a:r>
            <a:r>
              <a:rPr lang="es-ES" sz="2400" dirty="0" err="1">
                <a:solidFill>
                  <a:schemeClr val="bg1"/>
                </a:solidFill>
                <a:latin typeface="Agency FB" panose="020B0503020202020204" pitchFamily="34" charset="0"/>
              </a:rPr>
              <a:t>driver’s</a:t>
            </a:r>
            <a:r>
              <a:rPr lang="es-ES" sz="2400" dirty="0">
                <a:solidFill>
                  <a:schemeClr val="bg1"/>
                </a:solidFill>
                <a:latin typeface="Agency FB" panose="020B0503020202020204" pitchFamily="34" charset="0"/>
              </a:rPr>
              <a:t> </a:t>
            </a:r>
          </a:p>
          <a:p>
            <a:pPr algn="r"/>
            <a:r>
              <a:rPr lang="es-ES" sz="2400" b="1" dirty="0">
                <a:solidFill>
                  <a:schemeClr val="bg1"/>
                </a:solidFill>
                <a:latin typeface="Agency FB" panose="020B0503020202020204" pitchFamily="34" charset="0"/>
              </a:rPr>
              <a:t>6 Electro-Car-</a:t>
            </a:r>
            <a:r>
              <a:rPr lang="es-ES" sz="2400" b="1" dirty="0" err="1">
                <a:solidFill>
                  <a:schemeClr val="bg1"/>
                </a:solidFill>
                <a:latin typeface="Agency FB" panose="020B0503020202020204" pitchFamily="34" charset="0"/>
              </a:rPr>
              <a:t>Diagrams</a:t>
            </a:r>
            <a:endParaRPr lang="es-ES" sz="24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4167030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808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808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3ª Analogía</a:t>
            </a: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3361882"/>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“Cuando te desplazas siguiendo otro vehículo debes imaginar que tu vehículo tiene dos elementos en su frontal:</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Una barra rígida que representa la distancia de seguridad.</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Un muelle que representa el espacio variable necesario para adaptar tu velocidad.”</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8" name="Imagen 137">
            <a:extLst>
              <a:ext uri="{FF2B5EF4-FFF2-40B4-BE49-F238E27FC236}">
                <a16:creationId xmlns:a16="http://schemas.microsoft.com/office/drawing/2014/main" id="{CA897890-5F46-28CA-D4C2-5421DD73B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856" y="3792419"/>
            <a:ext cx="4505470" cy="2268679"/>
          </a:xfrm>
          <a:prstGeom prst="rect">
            <a:avLst/>
          </a:prstGeom>
          <a:ln>
            <a:solidFill>
              <a:schemeClr val="tx1">
                <a:lumMod val="50000"/>
                <a:lumOff val="50000"/>
              </a:schemeClr>
            </a:solidFill>
          </a:ln>
        </p:spPr>
      </p:pic>
      <p:pic>
        <p:nvPicPr>
          <p:cNvPr id="139" name="Imagen 138">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67121" y="3378989"/>
            <a:ext cx="798378" cy="955881"/>
          </a:xfrm>
          <a:prstGeom prst="rect">
            <a:avLst/>
          </a:prstGeom>
        </p:spPr>
      </p:pic>
      <p:pic>
        <p:nvPicPr>
          <p:cNvPr id="140" name="Imagen 139">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37150" y="5524347"/>
            <a:ext cx="798378" cy="955881"/>
          </a:xfrm>
          <a:prstGeom prst="rect">
            <a:avLst/>
          </a:prstGeom>
        </p:spPr>
      </p:pic>
      <p:sp>
        <p:nvSpPr>
          <p:cNvPr id="92" name="CuadroTexto 91">
            <a:extLst>
              <a:ext uri="{FF2B5EF4-FFF2-40B4-BE49-F238E27FC236}">
                <a16:creationId xmlns:a16="http://schemas.microsoft.com/office/drawing/2014/main" id="{8ADBC656-FAF7-1971-8FE2-1C6D7AFAED7C}"/>
              </a:ext>
            </a:extLst>
          </p:cNvPr>
          <p:cNvSpPr txBox="1"/>
          <p:nvPr/>
        </p:nvSpPr>
        <p:spPr>
          <a:xfrm>
            <a:off x="6393032" y="744127"/>
            <a:ext cx="4745133" cy="543937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El proceso que mejores resultados ha dado para la comprensión de la dinámica del tráfico ha sido el siguiente:</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Auto evaluación ECD.</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Un solo carril Activo, Player Líder: Visualizar cómo afecta a los vehículos que nos siguen nuestros cambios de velocidad.</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Dos carriles activos, Player Líder: Aprender a sincronizarse con semáforos en secuencia. Comparación con el segundo carril.</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Dos carriles activos, Player segundo vehículo: Aprender a sincronizarse con vehículo precedente. Comparación con el segundo carril.</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Auto evaluación ECD.</a:t>
            </a:r>
          </a:p>
        </p:txBody>
      </p:sp>
      <p:sp>
        <p:nvSpPr>
          <p:cNvPr id="93" name="TextBox 208">
            <a:extLst>
              <a:ext uri="{FF2B5EF4-FFF2-40B4-BE49-F238E27FC236}">
                <a16:creationId xmlns:a16="http://schemas.microsoft.com/office/drawing/2014/main" id="{747BA14F-2AF0-629C-B7E3-FE74DD690F41}"/>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Proceso</a:t>
            </a:r>
          </a:p>
        </p:txBody>
      </p:sp>
    </p:spTree>
    <p:extLst>
      <p:ext uri="{BB962C8B-B14F-4D97-AF65-F5344CB8AC3E}">
        <p14:creationId xmlns:p14="http://schemas.microsoft.com/office/powerpoint/2010/main" val="3862002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19287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Nuestros alumnos realizan dos pruebas de evaluación obligatorias:</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Antes de comenzar la formación.</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Al finalizar la formación.</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Como los ECD les indican los ‘defectos’ en su conducción, posteriormente pueden realizar tantas pruebas como deseen hasta perfeccionar la técnica y, de este modo, cuando se encuentren en la carretera ‘de verdad’ aplicar todos los conocimientos aprendidos.</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Los 6 Electro-Car-</a:t>
            </a:r>
            <a:r>
              <a:rPr lang="es-ES" sz="2400" dirty="0" err="1">
                <a:solidFill>
                  <a:srgbClr val="0070C0"/>
                </a:solidFill>
                <a:latin typeface="Agency FB" panose="020B0503020202020204" pitchFamily="34" charset="0"/>
                <a:ea typeface="Hand Of Sean" panose="02000500000000000000" pitchFamily="2" charset="-128"/>
              </a:rPr>
              <a:t>Diagrams</a:t>
            </a:r>
            <a:endParaRPr lang="es-ES" sz="2400" dirty="0">
              <a:solidFill>
                <a:srgbClr val="0070C0"/>
              </a:solidFill>
              <a:latin typeface="Agency FB" panose="020B0503020202020204" pitchFamily="34" charset="0"/>
              <a:ea typeface="Hand Of Sean" panose="02000500000000000000" pitchFamily="2" charset="-128"/>
            </a:endParaRPr>
          </a:p>
        </p:txBody>
      </p:sp>
      <p:pic>
        <p:nvPicPr>
          <p:cNvPr id="143" name="Imagen 142">
            <a:extLst>
              <a:ext uri="{FF2B5EF4-FFF2-40B4-BE49-F238E27FC236}">
                <a16:creationId xmlns:a16="http://schemas.microsoft.com/office/drawing/2014/main" id="{C0FD6E3D-2646-7278-EFDB-7C2859C42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06" y="736745"/>
            <a:ext cx="4694214" cy="1556662"/>
          </a:xfrm>
          <a:prstGeom prst="rect">
            <a:avLst/>
          </a:prstGeom>
        </p:spPr>
      </p:pic>
      <p:pic>
        <p:nvPicPr>
          <p:cNvPr id="145" name="Imagen 144">
            <a:extLst>
              <a:ext uri="{FF2B5EF4-FFF2-40B4-BE49-F238E27FC236}">
                <a16:creationId xmlns:a16="http://schemas.microsoft.com/office/drawing/2014/main" id="{BA4D667A-32E0-6813-BEF6-73976F754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06" y="2396748"/>
            <a:ext cx="4694214" cy="1556662"/>
          </a:xfrm>
          <a:prstGeom prst="rect">
            <a:avLst/>
          </a:prstGeom>
        </p:spPr>
      </p:pic>
      <p:pic>
        <p:nvPicPr>
          <p:cNvPr id="146" name="Imagen 145">
            <a:extLst>
              <a:ext uri="{FF2B5EF4-FFF2-40B4-BE49-F238E27FC236}">
                <a16:creationId xmlns:a16="http://schemas.microsoft.com/office/drawing/2014/main" id="{3CDEBFEE-DBDF-D8C3-8754-BBAC5C2C9C4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948604" y="238042"/>
            <a:ext cx="798378" cy="955881"/>
          </a:xfrm>
          <a:prstGeom prst="rect">
            <a:avLst/>
          </a:prstGeom>
        </p:spPr>
      </p:pic>
      <p:pic>
        <p:nvPicPr>
          <p:cNvPr id="147" name="Imagen 146">
            <a:extLst>
              <a:ext uri="{FF2B5EF4-FFF2-40B4-BE49-F238E27FC236}">
                <a16:creationId xmlns:a16="http://schemas.microsoft.com/office/drawing/2014/main" id="{1E0BAED1-270E-BD0F-6735-E10107B367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599958" y="3414786"/>
            <a:ext cx="798378" cy="955881"/>
          </a:xfrm>
          <a:prstGeom prst="rect">
            <a:avLst/>
          </a:prstGeom>
        </p:spPr>
      </p:pic>
      <p:sp>
        <p:nvSpPr>
          <p:cNvPr id="90" name="CuadroTexto 89">
            <a:extLst>
              <a:ext uri="{FF2B5EF4-FFF2-40B4-BE49-F238E27FC236}">
                <a16:creationId xmlns:a16="http://schemas.microsoft.com/office/drawing/2014/main" id="{6193115A-F2B0-A4D7-E512-F8F351EF8290}"/>
              </a:ext>
            </a:extLst>
          </p:cNvPr>
          <p:cNvSpPr txBox="1"/>
          <p:nvPr/>
        </p:nvSpPr>
        <p:spPr>
          <a:xfrm>
            <a:off x="1037597" y="4251621"/>
            <a:ext cx="4467730" cy="2115387"/>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Observa los ECD superiores, Corresponden a un mismo conductor que realizó nuestro curso.</a:t>
            </a:r>
          </a:p>
          <a:p>
            <a:pPr marL="342900" indent="-34290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¿Notas algún cambio entre ellas? </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¿Cuál da aspecto de ser más segura, de consumir menos y de ser menos estresante?</a:t>
            </a:r>
          </a:p>
        </p:txBody>
      </p:sp>
    </p:spTree>
    <p:extLst>
      <p:ext uri="{BB962C8B-B14F-4D97-AF65-F5344CB8AC3E}">
        <p14:creationId xmlns:p14="http://schemas.microsoft.com/office/powerpoint/2010/main" val="125623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192879"/>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TD: Consumo muy elevado al tener que dar impulso al vehículo.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WD: Consumo mínimo.</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Eficiencia en Velocidad</a:t>
            </a: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5023876"/>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Vamos a mostrar, dentro de un mismo gráfico, el resultado de las dos técnicas de conducir en carril, podemos ver las diferencias:</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TD: Velocidad muy variable.</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WD: velocidad poco variable.</a:t>
            </a: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Eficiencia en Consumo/Emisiones</a:t>
            </a:r>
          </a:p>
        </p:txBody>
      </p:sp>
      <p:pic>
        <p:nvPicPr>
          <p:cNvPr id="131" name="Imagen 130">
            <a:extLst>
              <a:ext uri="{FF2B5EF4-FFF2-40B4-BE49-F238E27FC236}">
                <a16:creationId xmlns:a16="http://schemas.microsoft.com/office/drawing/2014/main" id="{B3184F04-07FC-A1D8-49DA-8B33EEA28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26" y="766205"/>
            <a:ext cx="4887007" cy="2438740"/>
          </a:xfrm>
          <a:prstGeom prst="rect">
            <a:avLst/>
          </a:prstGeom>
        </p:spPr>
      </p:pic>
      <p:pic>
        <p:nvPicPr>
          <p:cNvPr id="132" name="Imagen 131">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33" name="Imagen 132">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14129" y="2781513"/>
            <a:ext cx="798378" cy="955881"/>
          </a:xfrm>
          <a:prstGeom prst="rect">
            <a:avLst/>
          </a:prstGeom>
        </p:spPr>
      </p:pic>
      <p:pic>
        <p:nvPicPr>
          <p:cNvPr id="135" name="Imagen 134">
            <a:extLst>
              <a:ext uri="{FF2B5EF4-FFF2-40B4-BE49-F238E27FC236}">
                <a16:creationId xmlns:a16="http://schemas.microsoft.com/office/drawing/2014/main" id="{D67E0A73-7155-1697-F390-77E61060B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4924" y="766749"/>
            <a:ext cx="4887007" cy="2438740"/>
          </a:xfrm>
          <a:prstGeom prst="rect">
            <a:avLst/>
          </a:prstGeom>
        </p:spPr>
      </p:pic>
      <p:pic>
        <p:nvPicPr>
          <p:cNvPr id="136" name="Imagen 135">
            <a:extLst>
              <a:ext uri="{FF2B5EF4-FFF2-40B4-BE49-F238E27FC236}">
                <a16:creationId xmlns:a16="http://schemas.microsoft.com/office/drawing/2014/main" id="{3CDEBFEE-DBDF-D8C3-8754-BBAC5C2C9C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675653" y="295796"/>
            <a:ext cx="798378" cy="955881"/>
          </a:xfrm>
          <a:prstGeom prst="rect">
            <a:avLst/>
          </a:prstGeom>
        </p:spPr>
      </p:pic>
      <p:pic>
        <p:nvPicPr>
          <p:cNvPr id="137" name="Imagen 136">
            <a:extLst>
              <a:ext uri="{FF2B5EF4-FFF2-40B4-BE49-F238E27FC236}">
                <a16:creationId xmlns:a16="http://schemas.microsoft.com/office/drawing/2014/main" id="{1E0BAED1-270E-BD0F-6735-E10107B367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27007" y="2692890"/>
            <a:ext cx="798378" cy="955881"/>
          </a:xfrm>
          <a:prstGeom prst="rect">
            <a:avLst/>
          </a:prstGeom>
        </p:spPr>
      </p:pic>
      <p:cxnSp>
        <p:nvCxnSpPr>
          <p:cNvPr id="168" name="Conector recto 167">
            <a:extLst>
              <a:ext uri="{FF2B5EF4-FFF2-40B4-BE49-F238E27FC236}">
                <a16:creationId xmlns:a16="http://schemas.microsoft.com/office/drawing/2014/main" id="{7C0F8F06-74AF-FADD-23EE-730C274A4BF4}"/>
              </a:ext>
            </a:extLst>
          </p:cNvPr>
          <p:cNvCxnSpPr/>
          <p:nvPr/>
        </p:nvCxnSpPr>
        <p:spPr>
          <a:xfrm flipV="1">
            <a:off x="3763478" y="1963300"/>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595F30DC-8DBE-278D-49E2-5A455A1423BD}"/>
              </a:ext>
            </a:extLst>
          </p:cNvPr>
          <p:cNvCxnSpPr/>
          <p:nvPr/>
        </p:nvCxnSpPr>
        <p:spPr>
          <a:xfrm flipV="1">
            <a:off x="9633305" y="1961694"/>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608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023876"/>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En esta gráfica concurren dos líneas: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Verde: la distancia (de seguridad) que necesitamos.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Amarilla: la distancia que estamos dejando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TD: Zonas donde la verde está por encima =&gt; Inseguro.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WD: No ha invadido la distancia de seguridad = Seguro.</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Eficiencia en Espacio</a:t>
            </a: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5023876"/>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Se debe de interpretar en vertical, la distancia entre la línea verde y amarilla indica la cantidad de ‘asfalto’ que estamos necesitando en nuestra conducción:</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TD: Velocidad muy variable y elevado.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WD: velocidad poco variable y mínimo.</a:t>
            </a: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Gestión de Distancias</a:t>
            </a:r>
          </a:p>
        </p:txBody>
      </p:sp>
      <p:pic>
        <p:nvPicPr>
          <p:cNvPr id="138" name="Imagen 137">
            <a:extLst>
              <a:ext uri="{FF2B5EF4-FFF2-40B4-BE49-F238E27FC236}">
                <a16:creationId xmlns:a16="http://schemas.microsoft.com/office/drawing/2014/main" id="{68B49F2E-3518-483C-93DF-B209876E3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46" y="785455"/>
            <a:ext cx="4887007" cy="2438740"/>
          </a:xfrm>
          <a:prstGeom prst="rect">
            <a:avLst/>
          </a:prstGeom>
        </p:spPr>
      </p:pic>
      <p:pic>
        <p:nvPicPr>
          <p:cNvPr id="139" name="Imagen 138">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40" name="Imagen 139">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14129" y="2781513"/>
            <a:ext cx="798378" cy="955881"/>
          </a:xfrm>
          <a:prstGeom prst="rect">
            <a:avLst/>
          </a:prstGeom>
        </p:spPr>
      </p:pic>
      <p:cxnSp>
        <p:nvCxnSpPr>
          <p:cNvPr id="141" name="Conector recto 140">
            <a:extLst>
              <a:ext uri="{FF2B5EF4-FFF2-40B4-BE49-F238E27FC236}">
                <a16:creationId xmlns:a16="http://schemas.microsoft.com/office/drawing/2014/main" id="{7C0F8F06-74AF-FADD-23EE-730C274A4BF4}"/>
              </a:ext>
            </a:extLst>
          </p:cNvPr>
          <p:cNvCxnSpPr/>
          <p:nvPr/>
        </p:nvCxnSpPr>
        <p:spPr>
          <a:xfrm flipV="1">
            <a:off x="3763478" y="1963300"/>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5" name="Imagen 144">
            <a:extLst>
              <a:ext uri="{FF2B5EF4-FFF2-40B4-BE49-F238E27FC236}">
                <a16:creationId xmlns:a16="http://schemas.microsoft.com/office/drawing/2014/main" id="{288438DD-AABD-B6E1-4013-2B7A0320A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9686" y="776236"/>
            <a:ext cx="4877481" cy="2438740"/>
          </a:xfrm>
          <a:prstGeom prst="rect">
            <a:avLst/>
          </a:prstGeom>
        </p:spPr>
      </p:pic>
      <p:pic>
        <p:nvPicPr>
          <p:cNvPr id="146" name="Imagen 145">
            <a:extLst>
              <a:ext uri="{FF2B5EF4-FFF2-40B4-BE49-F238E27FC236}">
                <a16:creationId xmlns:a16="http://schemas.microsoft.com/office/drawing/2014/main" id="{3CDEBFEE-DBDF-D8C3-8754-BBAC5C2C9C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675653" y="295796"/>
            <a:ext cx="798378" cy="955881"/>
          </a:xfrm>
          <a:prstGeom prst="rect">
            <a:avLst/>
          </a:prstGeom>
        </p:spPr>
      </p:pic>
      <p:pic>
        <p:nvPicPr>
          <p:cNvPr id="147" name="Imagen 146">
            <a:extLst>
              <a:ext uri="{FF2B5EF4-FFF2-40B4-BE49-F238E27FC236}">
                <a16:creationId xmlns:a16="http://schemas.microsoft.com/office/drawing/2014/main" id="{1E0BAED1-270E-BD0F-6735-E10107B367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27007" y="2692890"/>
            <a:ext cx="798378" cy="955881"/>
          </a:xfrm>
          <a:prstGeom prst="rect">
            <a:avLst/>
          </a:prstGeom>
        </p:spPr>
      </p:pic>
      <p:cxnSp>
        <p:nvCxnSpPr>
          <p:cNvPr id="166" name="Conector recto 165">
            <a:extLst>
              <a:ext uri="{FF2B5EF4-FFF2-40B4-BE49-F238E27FC236}">
                <a16:creationId xmlns:a16="http://schemas.microsoft.com/office/drawing/2014/main" id="{595F30DC-8DBE-278D-49E2-5A455A1423BD}"/>
              </a:ext>
            </a:extLst>
          </p:cNvPr>
          <p:cNvCxnSpPr/>
          <p:nvPr/>
        </p:nvCxnSpPr>
        <p:spPr>
          <a:xfrm flipV="1">
            <a:off x="9633305" y="1961694"/>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14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608377"/>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Esta gráfica indica los que el conductor esté provocando en el pelotón que le sigue:</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TD: Provocando frenazos y acelerones =&gt; Inseguro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WD: generando un ‘</a:t>
            </a:r>
            <a:r>
              <a:rPr lang="es-ES" i="1" dirty="0">
                <a:solidFill>
                  <a:schemeClr val="bg1">
                    <a:lumMod val="50000"/>
                  </a:schemeClr>
                </a:solidFill>
                <a:latin typeface="Agency FB" panose="020B0503020202020204" pitchFamily="34" charset="0"/>
              </a:rPr>
              <a:t>tráfico calmado</a:t>
            </a:r>
            <a:r>
              <a:rPr lang="es-ES" dirty="0">
                <a:solidFill>
                  <a:schemeClr val="bg1">
                    <a:lumMod val="50000"/>
                  </a:schemeClr>
                </a:solidFill>
                <a:latin typeface="Agency FB" panose="020B0503020202020204" pitchFamily="34" charset="0"/>
              </a:rPr>
              <a:t>’ =&gt; Seguro</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Seguridad Vial FRONT</a:t>
            </a: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4608377"/>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Si los valles de las ondas están cortados indican los momentos en los que no se disponía de la distancia de seguridad:</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TD: Varios tramos con valles cortados =&gt; Inseguro.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WD: Ningún valle cortado =&gt; Seguro.</a:t>
            </a: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ECD Seguridad Vial REAR</a:t>
            </a:r>
          </a:p>
        </p:txBody>
      </p:sp>
      <p:pic>
        <p:nvPicPr>
          <p:cNvPr id="134" name="Imagen 133">
            <a:extLst>
              <a:ext uri="{FF2B5EF4-FFF2-40B4-BE49-F238E27FC236}">
                <a16:creationId xmlns:a16="http://schemas.microsoft.com/office/drawing/2014/main" id="{422EB8EC-9D3B-47C0-257F-B3F3F4D24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34" y="775965"/>
            <a:ext cx="4887007" cy="2438740"/>
          </a:xfrm>
          <a:prstGeom prst="rect">
            <a:avLst/>
          </a:prstGeom>
        </p:spPr>
      </p:pic>
      <p:pic>
        <p:nvPicPr>
          <p:cNvPr id="135" name="Imagen 134">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36" name="Imagen 135">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14129" y="2781513"/>
            <a:ext cx="798378" cy="955881"/>
          </a:xfrm>
          <a:prstGeom prst="rect">
            <a:avLst/>
          </a:prstGeom>
        </p:spPr>
      </p:pic>
      <p:cxnSp>
        <p:nvCxnSpPr>
          <p:cNvPr id="137" name="Conector recto 136">
            <a:extLst>
              <a:ext uri="{FF2B5EF4-FFF2-40B4-BE49-F238E27FC236}">
                <a16:creationId xmlns:a16="http://schemas.microsoft.com/office/drawing/2014/main" id="{7C0F8F06-74AF-FADD-23EE-730C274A4BF4}"/>
              </a:ext>
            </a:extLst>
          </p:cNvPr>
          <p:cNvCxnSpPr/>
          <p:nvPr/>
        </p:nvCxnSpPr>
        <p:spPr>
          <a:xfrm flipV="1">
            <a:off x="3763478" y="1963300"/>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3" name="Imagen 142">
            <a:extLst>
              <a:ext uri="{FF2B5EF4-FFF2-40B4-BE49-F238E27FC236}">
                <a16:creationId xmlns:a16="http://schemas.microsoft.com/office/drawing/2014/main" id="{AB2DC4C0-1113-813D-C107-4EADC8A51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0322" y="783242"/>
            <a:ext cx="4887007" cy="2438740"/>
          </a:xfrm>
          <a:prstGeom prst="rect">
            <a:avLst/>
          </a:prstGeom>
        </p:spPr>
      </p:pic>
      <p:pic>
        <p:nvPicPr>
          <p:cNvPr id="144" name="Imagen 143">
            <a:extLst>
              <a:ext uri="{FF2B5EF4-FFF2-40B4-BE49-F238E27FC236}">
                <a16:creationId xmlns:a16="http://schemas.microsoft.com/office/drawing/2014/main" id="{3CDEBFEE-DBDF-D8C3-8754-BBAC5C2C9C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675653" y="295796"/>
            <a:ext cx="798378" cy="955881"/>
          </a:xfrm>
          <a:prstGeom prst="rect">
            <a:avLst/>
          </a:prstGeom>
        </p:spPr>
      </p:pic>
      <p:pic>
        <p:nvPicPr>
          <p:cNvPr id="167" name="Imagen 166">
            <a:extLst>
              <a:ext uri="{FF2B5EF4-FFF2-40B4-BE49-F238E27FC236}">
                <a16:creationId xmlns:a16="http://schemas.microsoft.com/office/drawing/2014/main" id="{1E0BAED1-270E-BD0F-6735-E10107B367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27007" y="2692890"/>
            <a:ext cx="798378" cy="955881"/>
          </a:xfrm>
          <a:prstGeom prst="rect">
            <a:avLst/>
          </a:prstGeom>
        </p:spPr>
      </p:pic>
      <p:cxnSp>
        <p:nvCxnSpPr>
          <p:cNvPr id="168" name="Conector recto 167">
            <a:extLst>
              <a:ext uri="{FF2B5EF4-FFF2-40B4-BE49-F238E27FC236}">
                <a16:creationId xmlns:a16="http://schemas.microsoft.com/office/drawing/2014/main" id="{595F30DC-8DBE-278D-49E2-5A455A1423BD}"/>
              </a:ext>
            </a:extLst>
          </p:cNvPr>
          <p:cNvCxnSpPr/>
          <p:nvPr/>
        </p:nvCxnSpPr>
        <p:spPr>
          <a:xfrm flipV="1">
            <a:off x="9633305" y="1961694"/>
            <a:ext cx="0" cy="141741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288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BD6F45"/>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BD6F45"/>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253088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Al entrar en la página web del simulador, según va reaccionado el conductor a los diferentes elementos que aparecen en escena el sistema, de forma automática, va recogiendo los correspondientes valores (velocidad, consumos, distancias…) para, posteriormente, mostrarlos de una forma gráfica. </a:t>
            </a:r>
          </a:p>
          <a:p>
            <a:pPr algn="ctr">
              <a:lnSpc>
                <a:spcPct val="150000"/>
              </a:lnSpc>
            </a:pPr>
            <a:r>
              <a:rPr lang="es-ES" b="1" dirty="0">
                <a:latin typeface="Agency FB" panose="020B0503020202020204" pitchFamily="34" charset="0"/>
              </a:rPr>
              <a:t>¡Super sencillo!</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854873"/>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No son necesarios diferentes dispositivos conectados a un ordenador para obtener los 6 ECD de un conductor, tan solo entrar en nuestra página web.</a:t>
            </a:r>
          </a:p>
          <a:p>
            <a:pPr algn="just">
              <a:lnSpc>
                <a:spcPct val="150000"/>
              </a:lnSpc>
            </a:pPr>
            <a:r>
              <a:rPr lang="es-ES" dirty="0">
                <a:solidFill>
                  <a:schemeClr val="bg1">
                    <a:lumMod val="50000"/>
                  </a:schemeClr>
                </a:solidFill>
                <a:latin typeface="Agency FB" panose="020B0503020202020204" pitchFamily="34" charset="0"/>
              </a:rPr>
              <a:t>Solo se necesita cualquiera de estos comunes objetos:</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Teléfono móvil.</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Tablet.</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Ordenador personal / Laptop.</a:t>
            </a: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6 ECD ¿Cómo se obtienen?</a:t>
            </a:r>
          </a:p>
        </p:txBody>
      </p:sp>
      <p:pic>
        <p:nvPicPr>
          <p:cNvPr id="143" name="Imagen 142">
            <a:extLst>
              <a:ext uri="{FF2B5EF4-FFF2-40B4-BE49-F238E27FC236}">
                <a16:creationId xmlns:a16="http://schemas.microsoft.com/office/drawing/2014/main" id="{1608F0CA-284E-E66B-AEED-17CB2429A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169" y="3344595"/>
            <a:ext cx="4742112" cy="3187322"/>
          </a:xfrm>
          <a:prstGeom prst="rect">
            <a:avLst/>
          </a:prstGeom>
          <a:ln>
            <a:solidFill>
              <a:schemeClr val="tx1">
                <a:lumMod val="50000"/>
                <a:lumOff val="50000"/>
              </a:schemeClr>
            </a:solidFill>
          </a:ln>
        </p:spPr>
      </p:pic>
      <p:pic>
        <p:nvPicPr>
          <p:cNvPr id="144" name="Imagen 143">
            <a:extLst>
              <a:ext uri="{FF2B5EF4-FFF2-40B4-BE49-F238E27FC236}">
                <a16:creationId xmlns:a16="http://schemas.microsoft.com/office/drawing/2014/main" id="{8F214D7A-E579-D3BF-13D3-D088E0EB01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6355775" y="5876560"/>
            <a:ext cx="798378" cy="955881"/>
          </a:xfrm>
          <a:prstGeom prst="rect">
            <a:avLst/>
          </a:prstGeom>
        </p:spPr>
      </p:pic>
      <p:pic>
        <p:nvPicPr>
          <p:cNvPr id="145" name="Imagen 144">
            <a:extLst>
              <a:ext uri="{FF2B5EF4-FFF2-40B4-BE49-F238E27FC236}">
                <a16:creationId xmlns:a16="http://schemas.microsoft.com/office/drawing/2014/main" id="{A81465F9-673D-3CF1-E5AF-3E3DC9D5B3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7180887">
            <a:off x="10691483" y="2951451"/>
            <a:ext cx="798378" cy="955881"/>
          </a:xfrm>
          <a:prstGeom prst="rect">
            <a:avLst/>
          </a:prstGeom>
        </p:spPr>
      </p:pic>
      <p:pic>
        <p:nvPicPr>
          <p:cNvPr id="131" name="Imagen 130">
            <a:extLst>
              <a:ext uri="{FF2B5EF4-FFF2-40B4-BE49-F238E27FC236}">
                <a16:creationId xmlns:a16="http://schemas.microsoft.com/office/drawing/2014/main" id="{D9408BAD-1DAE-9724-3986-F67041E576C2}"/>
              </a:ext>
            </a:extLst>
          </p:cNvPr>
          <p:cNvPicPr>
            <a:picLocks noChangeAspect="1"/>
          </p:cNvPicPr>
          <p:nvPr/>
        </p:nvPicPr>
        <p:blipFill>
          <a:blip r:embed="rId7"/>
          <a:stretch>
            <a:fillRect/>
          </a:stretch>
        </p:blipFill>
        <p:spPr>
          <a:xfrm>
            <a:off x="926593" y="734126"/>
            <a:ext cx="4492188" cy="2841001"/>
          </a:xfrm>
          <a:prstGeom prst="rect">
            <a:avLst/>
          </a:prstGeom>
        </p:spPr>
      </p:pic>
      <p:pic>
        <p:nvPicPr>
          <p:cNvPr id="132" name="Imagen 131">
            <a:extLst>
              <a:ext uri="{FF2B5EF4-FFF2-40B4-BE49-F238E27FC236}">
                <a16:creationId xmlns:a16="http://schemas.microsoft.com/office/drawing/2014/main" id="{8B919DB9-A1B4-5FB3-EDFF-A983B9D10AB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8957" y="309832"/>
            <a:ext cx="798378" cy="955881"/>
          </a:xfrm>
          <a:prstGeom prst="rect">
            <a:avLst/>
          </a:prstGeom>
        </p:spPr>
      </p:pic>
      <p:pic>
        <p:nvPicPr>
          <p:cNvPr id="133" name="Imagen 132">
            <a:extLst>
              <a:ext uri="{FF2B5EF4-FFF2-40B4-BE49-F238E27FC236}">
                <a16:creationId xmlns:a16="http://schemas.microsoft.com/office/drawing/2014/main" id="{49213DF4-9529-108C-906F-78416411E4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677210">
            <a:off x="594879" y="2829638"/>
            <a:ext cx="798378" cy="955881"/>
          </a:xfrm>
          <a:prstGeom prst="rect">
            <a:avLst/>
          </a:prstGeom>
        </p:spPr>
      </p:pic>
      <p:pic>
        <p:nvPicPr>
          <p:cNvPr id="138" name="Imagen 137">
            <a:extLst>
              <a:ext uri="{FF2B5EF4-FFF2-40B4-BE49-F238E27FC236}">
                <a16:creationId xmlns:a16="http://schemas.microsoft.com/office/drawing/2014/main" id="{104C810E-F459-8B59-A42D-CE6D65287C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3143" y="2849914"/>
            <a:ext cx="2274143" cy="461420"/>
          </a:xfrm>
          <a:prstGeom prst="rect">
            <a:avLst/>
          </a:prstGeom>
        </p:spPr>
      </p:pic>
    </p:spTree>
    <p:extLst>
      <p:ext uri="{BB962C8B-B14F-4D97-AF65-F5344CB8AC3E}">
        <p14:creationId xmlns:p14="http://schemas.microsoft.com/office/powerpoint/2010/main" val="453727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253088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Por tanto, debe de darse a conocer la conducción orientada a inercia, en:</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Colegios y Universidades.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Empresas, transportistas o no.</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Centros de Salud (Hospitales, Emergencias, etc.)</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Autoescuelas, naturalmente.</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854873"/>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En realidad, la movilidad en carril va más allá de estar con las manos en el volante. Recordemos el origen de las ecuaciones han sido orugas que se desplazan en fila. Aprendamos de ellas. Caminan sin empujarse.</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Se ha comprobado que el añadir dos nuevas variables al cerebro de una persona es permanente, algo así como montar en bicicleta, es un aprendizaje para toda la vida.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Desgraciadamente existen situaciones en las que Protección Civil debe actuar organizando una evacuación de emergencia y nosotros, los ciudadanos, hemos de ayudarles a ellos para que nos puedan ayudar a nosotros. Es vital comprender y participar en el desplazamiento colectivo.</a:t>
            </a: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¿A quién va dirigido?</a:t>
            </a:r>
          </a:p>
        </p:txBody>
      </p:sp>
      <p:pic>
        <p:nvPicPr>
          <p:cNvPr id="131" name="Imagen 130">
            <a:extLst>
              <a:ext uri="{FF2B5EF4-FFF2-40B4-BE49-F238E27FC236}">
                <a16:creationId xmlns:a16="http://schemas.microsoft.com/office/drawing/2014/main" id="{8B3A5E9F-5BDB-ECDA-9BB8-6B3661B0229B}"/>
              </a:ext>
            </a:extLst>
          </p:cNvPr>
          <p:cNvPicPr>
            <a:picLocks noChangeAspect="1"/>
          </p:cNvPicPr>
          <p:nvPr/>
        </p:nvPicPr>
        <p:blipFill>
          <a:blip r:embed="rId5"/>
          <a:stretch>
            <a:fillRect/>
          </a:stretch>
        </p:blipFill>
        <p:spPr>
          <a:xfrm>
            <a:off x="6545598" y="3628162"/>
            <a:ext cx="4419576" cy="2946384"/>
          </a:xfrm>
          <a:prstGeom prst="rect">
            <a:avLst/>
          </a:prstGeom>
          <a:ln>
            <a:solidFill>
              <a:schemeClr val="accent1"/>
            </a:solidFill>
          </a:ln>
        </p:spPr>
      </p:pic>
      <p:pic>
        <p:nvPicPr>
          <p:cNvPr id="132" name="Imagen 131">
            <a:extLst>
              <a:ext uri="{FF2B5EF4-FFF2-40B4-BE49-F238E27FC236}">
                <a16:creationId xmlns:a16="http://schemas.microsoft.com/office/drawing/2014/main" id="{8F214D7A-E579-D3BF-13D3-D088E0EB01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6388007" y="5820369"/>
            <a:ext cx="798378" cy="955881"/>
          </a:xfrm>
          <a:prstGeom prst="rect">
            <a:avLst/>
          </a:prstGeom>
        </p:spPr>
      </p:pic>
      <p:pic>
        <p:nvPicPr>
          <p:cNvPr id="133" name="Imagen 132">
            <a:extLst>
              <a:ext uri="{FF2B5EF4-FFF2-40B4-BE49-F238E27FC236}">
                <a16:creationId xmlns:a16="http://schemas.microsoft.com/office/drawing/2014/main" id="{A81465F9-673D-3CF1-E5AF-3E3DC9D5B3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7180887">
            <a:off x="10542056" y="3104326"/>
            <a:ext cx="798378" cy="955881"/>
          </a:xfrm>
          <a:prstGeom prst="rect">
            <a:avLst/>
          </a:prstGeom>
        </p:spPr>
      </p:pic>
    </p:spTree>
    <p:extLst>
      <p:ext uri="{BB962C8B-B14F-4D97-AF65-F5344CB8AC3E}">
        <p14:creationId xmlns:p14="http://schemas.microsoft.com/office/powerpoint/2010/main" val="167640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PAGE </a:t>
            </a:r>
            <a:r>
              <a:rPr lang="en-US" b="1" dirty="0">
                <a:solidFill>
                  <a:prstClr val="white"/>
                </a:solidFill>
                <a:latin typeface="Calibri" panose="020F0502020204030204"/>
              </a:rPr>
              <a:t>36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PAGE </a:t>
              </a:r>
              <a:r>
                <a:rPr lang="en-US" b="1" dirty="0">
                  <a:solidFill>
                    <a:prstClr val="white"/>
                  </a:solidFill>
                  <a:latin typeface="Calibri" panose="020F0502020204030204"/>
                </a:rPr>
                <a:t>37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7773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Todo comportamiento de un conductor queda reflejado en los ECD y el vehículo autónomo también tiene su propio conductor, aunque no tenga rostro.</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En estos momentos estamos realizando desarrollos para:</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S" dirty="0">
                <a:solidFill>
                  <a:prstClr val="white">
                    <a:lumMod val="50000"/>
                  </a:prstClr>
                </a:solidFill>
                <a:latin typeface="Agency FB" panose="020B0503020202020204" pitchFamily="34" charset="0"/>
              </a:rPr>
              <a:t>ADA al conductor mediante la incorporación a un smartphone (Aplicaciones de tipo </a:t>
            </a:r>
            <a:r>
              <a:rPr lang="es-ES" i="1" dirty="0" err="1">
                <a:solidFill>
                  <a:prstClr val="white">
                    <a:lumMod val="50000"/>
                  </a:prstClr>
                </a:solidFill>
                <a:latin typeface="Agency FB" panose="020B0503020202020204" pitchFamily="34" charset="0"/>
              </a:rPr>
              <a:t>waze</a:t>
            </a:r>
            <a:r>
              <a:rPr lang="es-ES" dirty="0">
                <a:solidFill>
                  <a:prstClr val="white">
                    <a:lumMod val="50000"/>
                  </a:prstClr>
                </a:solidFill>
                <a:latin typeface="Agency FB" panose="020B0503020202020204" pitchFamily="34" charset="0"/>
              </a:rPr>
              <a:t>® etc.)</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S" dirty="0">
                <a:solidFill>
                  <a:prstClr val="white">
                    <a:lumMod val="50000"/>
                  </a:prstClr>
                </a:solidFill>
                <a:latin typeface="Agency FB" panose="020B0503020202020204" pitchFamily="34" charset="0"/>
              </a:rPr>
              <a:t>ADA en dispositivo embarcado.</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s-ES" dirty="0">
                <a:solidFill>
                  <a:prstClr val="white">
                    <a:lumMod val="50000"/>
                  </a:prstClr>
                </a:solidFill>
                <a:latin typeface="Agency FB" panose="020B0503020202020204" pitchFamily="34" charset="0"/>
              </a:rPr>
              <a:t>Parte del software en la IA del vehículo</a:t>
            </a:r>
            <a:r>
              <a:rPr kumimoji="0" lang="es-ES" sz="1800" b="0" i="0" u="none" strike="noStrike" kern="1200" cap="none" spc="0" normalizeH="0" baseline="0" noProof="0" dirty="0">
                <a:ln>
                  <a:noFill/>
                </a:ln>
                <a:solidFill>
                  <a:prstClr val="white">
                    <a:lumMod val="50000"/>
                  </a:prstClr>
                </a:solidFill>
                <a:effectLst/>
                <a:uLnTx/>
                <a:uFillTx/>
                <a:latin typeface="Agency FB" panose="020B0503020202020204" pitchFamily="34" charset="0"/>
                <a:ea typeface="+mn-ea"/>
                <a:cs typeface="+mn-cs"/>
              </a:rPr>
              <a:t>.</a:t>
            </a:r>
          </a:p>
        </p:txBody>
      </p:sp>
      <p:sp>
        <p:nvSpPr>
          <p:cNvPr id="90" name="TextBox 208">
            <a:extLst>
              <a:ext uri="{FF2B5EF4-FFF2-40B4-BE49-F238E27FC236}">
                <a16:creationId xmlns:a16="http://schemas.microsoft.com/office/drawing/2014/main" id="{4295CDA7-AB76-52BD-51FF-B13EDB69CBD3}"/>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Vehículo Autónomo / Vehículo Conectado</a:t>
            </a:r>
          </a:p>
        </p:txBody>
      </p:sp>
      <p:pic>
        <p:nvPicPr>
          <p:cNvPr id="135" name="Imagen 134">
            <a:extLst>
              <a:ext uri="{FF2B5EF4-FFF2-40B4-BE49-F238E27FC236}">
                <a16:creationId xmlns:a16="http://schemas.microsoft.com/office/drawing/2014/main" id="{9B417530-BC7F-9BA0-1246-3C772BCE4AE8}"/>
              </a:ext>
            </a:extLst>
          </p:cNvPr>
          <p:cNvPicPr>
            <a:picLocks noChangeAspect="1"/>
          </p:cNvPicPr>
          <p:nvPr/>
        </p:nvPicPr>
        <p:blipFill>
          <a:blip r:embed="rId5"/>
          <a:stretch>
            <a:fillRect/>
          </a:stretch>
        </p:blipFill>
        <p:spPr>
          <a:xfrm>
            <a:off x="1699538" y="4587579"/>
            <a:ext cx="2909930" cy="1939954"/>
          </a:xfrm>
          <a:prstGeom prst="rect">
            <a:avLst/>
          </a:prstGeom>
          <a:ln>
            <a:solidFill>
              <a:schemeClr val="tx1">
                <a:lumMod val="50000"/>
                <a:lumOff val="50000"/>
              </a:schemeClr>
            </a:solidFill>
          </a:ln>
        </p:spPr>
      </p:pic>
      <p:sp>
        <p:nvSpPr>
          <p:cNvPr id="138" name="CuadroTexto 137">
            <a:extLst>
              <a:ext uri="{FF2B5EF4-FFF2-40B4-BE49-F238E27FC236}">
                <a16:creationId xmlns:a16="http://schemas.microsoft.com/office/drawing/2014/main" id="{8DE6A568-E866-9D96-11DF-6A4437F48DCB}"/>
              </a:ext>
            </a:extLst>
          </p:cNvPr>
          <p:cNvSpPr txBox="1"/>
          <p:nvPr/>
        </p:nvSpPr>
        <p:spPr>
          <a:xfrm>
            <a:off x="6393032" y="744127"/>
            <a:ext cx="4745133" cy="2115387"/>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Llegará el día en el que todo vehículo sobre una carretera dispondrá, aunque sea opcionalmente, de la posibilidad de la conducción autónoma. </a:t>
            </a:r>
          </a:p>
          <a:p>
            <a:pPr algn="just">
              <a:lnSpc>
                <a:spcPct val="150000"/>
              </a:lnSpc>
            </a:pPr>
            <a:r>
              <a:rPr lang="es-ES" dirty="0">
                <a:solidFill>
                  <a:schemeClr val="bg1">
                    <a:lumMod val="50000"/>
                  </a:schemeClr>
                </a:solidFill>
                <a:latin typeface="Agency FB" panose="020B0503020202020204" pitchFamily="34" charset="0"/>
              </a:rPr>
              <a:t>Sin embargo, hasta que ese día llegue, el smartphone, utilizado adecuadamente, será un gran aliado.</a:t>
            </a:r>
          </a:p>
        </p:txBody>
      </p:sp>
      <p:pic>
        <p:nvPicPr>
          <p:cNvPr id="139" name="Imagen 138">
            <a:extLst>
              <a:ext uri="{FF2B5EF4-FFF2-40B4-BE49-F238E27FC236}">
                <a16:creationId xmlns:a16="http://schemas.microsoft.com/office/drawing/2014/main" id="{E8D0E327-8987-B369-559B-6DF914F7FB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11759">
            <a:off x="1286515" y="5107305"/>
            <a:ext cx="798378" cy="955881"/>
          </a:xfrm>
          <a:prstGeom prst="rect">
            <a:avLst/>
          </a:prstGeom>
        </p:spPr>
      </p:pic>
      <p:pic>
        <p:nvPicPr>
          <p:cNvPr id="141" name="Imagen 140">
            <a:extLst>
              <a:ext uri="{FF2B5EF4-FFF2-40B4-BE49-F238E27FC236}">
                <a16:creationId xmlns:a16="http://schemas.microsoft.com/office/drawing/2014/main" id="{0634E071-73A6-D28F-5637-5A3602A61485}"/>
              </a:ext>
            </a:extLst>
          </p:cNvPr>
          <p:cNvPicPr>
            <a:picLocks noChangeAspect="1"/>
          </p:cNvPicPr>
          <p:nvPr/>
        </p:nvPicPr>
        <p:blipFill>
          <a:blip r:embed="rId7"/>
          <a:stretch>
            <a:fillRect/>
          </a:stretch>
        </p:blipFill>
        <p:spPr>
          <a:xfrm>
            <a:off x="6538708" y="3627429"/>
            <a:ext cx="4540036" cy="2554169"/>
          </a:xfrm>
          <a:prstGeom prst="rect">
            <a:avLst/>
          </a:prstGeom>
          <a:ln>
            <a:solidFill>
              <a:schemeClr val="tx1">
                <a:lumMod val="50000"/>
                <a:lumOff val="50000"/>
              </a:schemeClr>
            </a:solidFill>
          </a:ln>
        </p:spPr>
      </p:pic>
      <p:pic>
        <p:nvPicPr>
          <p:cNvPr id="143" name="Imagen 142">
            <a:extLst>
              <a:ext uri="{FF2B5EF4-FFF2-40B4-BE49-F238E27FC236}">
                <a16:creationId xmlns:a16="http://schemas.microsoft.com/office/drawing/2014/main" id="{7516C7D2-5CA8-7DFB-D728-6A53A3C9DB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76535">
            <a:off x="10719806" y="3102072"/>
            <a:ext cx="798378" cy="955881"/>
          </a:xfrm>
          <a:prstGeom prst="rect">
            <a:avLst/>
          </a:prstGeom>
        </p:spPr>
      </p:pic>
      <p:pic>
        <p:nvPicPr>
          <p:cNvPr id="144" name="Imagen 143">
            <a:extLst>
              <a:ext uri="{FF2B5EF4-FFF2-40B4-BE49-F238E27FC236}">
                <a16:creationId xmlns:a16="http://schemas.microsoft.com/office/drawing/2014/main" id="{8382B472-50DD-3F07-C507-56199825E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328650" y="5782675"/>
            <a:ext cx="798378" cy="955881"/>
          </a:xfrm>
          <a:prstGeom prst="rect">
            <a:avLst/>
          </a:prstGeom>
        </p:spPr>
      </p:pic>
      <p:pic>
        <p:nvPicPr>
          <p:cNvPr id="145" name="Imagen 144">
            <a:extLst>
              <a:ext uri="{FF2B5EF4-FFF2-40B4-BE49-F238E27FC236}">
                <a16:creationId xmlns:a16="http://schemas.microsoft.com/office/drawing/2014/main" id="{805AA39F-9B33-FEDD-3E26-699A79827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14291">
            <a:off x="4241425" y="5008485"/>
            <a:ext cx="798378" cy="955881"/>
          </a:xfrm>
          <a:prstGeom prst="rect">
            <a:avLst/>
          </a:prstGeom>
        </p:spPr>
      </p:pic>
    </p:spTree>
    <p:extLst>
      <p:ext uri="{BB962C8B-B14F-4D97-AF65-F5344CB8AC3E}">
        <p14:creationId xmlns:p14="http://schemas.microsoft.com/office/powerpoint/2010/main" val="358326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FF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38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FF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39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2ª) Disponer de ADAS que le mostrarán la dinámica del tráfico desde unas perspectivas que, de otro modo, serían casi imposible de imaginar.</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¿Cómo, en pocos minutos, un conductor va a cambiar su comportamiento para siempre?. Utilizando dos técnicas:</a:t>
            </a:r>
          </a:p>
          <a:p>
            <a:pPr algn="just">
              <a:lnSpc>
                <a:spcPct val="150000"/>
              </a:lnSpc>
            </a:pPr>
            <a:r>
              <a:rPr lang="es-ES" dirty="0">
                <a:solidFill>
                  <a:schemeClr val="bg1">
                    <a:lumMod val="50000"/>
                  </a:schemeClr>
                </a:solidFill>
                <a:latin typeface="Agency FB" panose="020B0503020202020204" pitchFamily="34" charset="0"/>
              </a:rPr>
              <a:t>1ª) En todo momento el alumno-conductor observa un carril a la izquierda en el que operan vehículos con la conducción tradicional.</a:t>
            </a:r>
          </a:p>
          <a:p>
            <a:pPr algn="just">
              <a:lnSpc>
                <a:spcPct val="150000"/>
              </a:lnSpc>
            </a:pPr>
            <a:r>
              <a:rPr lang="es-ES" dirty="0">
                <a:solidFill>
                  <a:schemeClr val="bg1">
                    <a:lumMod val="50000"/>
                  </a:schemeClr>
                </a:solidFill>
                <a:latin typeface="Agency FB" panose="020B0503020202020204" pitchFamily="34" charset="0"/>
              </a:rPr>
              <a:t>De este modo compara qué es lo que ocurre si conduce con una técnica o con otra.</a:t>
            </a: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¿Cómo se obra el milagro?</a:t>
            </a:r>
          </a:p>
        </p:txBody>
      </p:sp>
      <p:pic>
        <p:nvPicPr>
          <p:cNvPr id="92" name="Imagen 91">
            <a:extLst>
              <a:ext uri="{FF2B5EF4-FFF2-40B4-BE49-F238E27FC236}">
                <a16:creationId xmlns:a16="http://schemas.microsoft.com/office/drawing/2014/main" id="{E2D7487D-569A-D71C-23DE-1F6843210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100" y="3870455"/>
            <a:ext cx="4523621" cy="2277819"/>
          </a:xfrm>
          <a:prstGeom prst="rect">
            <a:avLst/>
          </a:prstGeom>
          <a:ln>
            <a:solidFill>
              <a:schemeClr val="tx1">
                <a:lumMod val="50000"/>
                <a:lumOff val="50000"/>
              </a:schemeClr>
            </a:solidFill>
          </a:ln>
        </p:spPr>
      </p:pic>
      <p:pic>
        <p:nvPicPr>
          <p:cNvPr id="95" name="Imagen 94">
            <a:extLst>
              <a:ext uri="{FF2B5EF4-FFF2-40B4-BE49-F238E27FC236}">
                <a16:creationId xmlns:a16="http://schemas.microsoft.com/office/drawing/2014/main" id="{B7C5601C-7123-1E94-F235-AC8AA3FAA8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128825">
            <a:off x="4759048" y="5555019"/>
            <a:ext cx="798378" cy="955881"/>
          </a:xfrm>
          <a:prstGeom prst="rect">
            <a:avLst/>
          </a:prstGeom>
        </p:spPr>
      </p:pic>
      <p:pic>
        <p:nvPicPr>
          <p:cNvPr id="131" name="Imagen 130">
            <a:extLst>
              <a:ext uri="{FF2B5EF4-FFF2-40B4-BE49-F238E27FC236}">
                <a16:creationId xmlns:a16="http://schemas.microsoft.com/office/drawing/2014/main" id="{779AA34A-D27C-DDF5-77EF-4769096F35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723715">
            <a:off x="857507" y="3357302"/>
            <a:ext cx="798378" cy="955881"/>
          </a:xfrm>
          <a:prstGeom prst="rect">
            <a:avLst/>
          </a:prstGeom>
        </p:spPr>
      </p:pic>
      <p:pic>
        <p:nvPicPr>
          <p:cNvPr id="133" name="Imagen 132">
            <a:extLst>
              <a:ext uri="{FF2B5EF4-FFF2-40B4-BE49-F238E27FC236}">
                <a16:creationId xmlns:a16="http://schemas.microsoft.com/office/drawing/2014/main" id="{25D4B31B-436D-5E00-C3BE-4C8DEF0B23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43973" y="2064953"/>
            <a:ext cx="4618356" cy="4618356"/>
          </a:xfrm>
          <a:prstGeom prst="rect">
            <a:avLst/>
          </a:prstGeom>
          <a:ln>
            <a:solidFill>
              <a:schemeClr val="tx1">
                <a:lumMod val="50000"/>
                <a:lumOff val="50000"/>
              </a:schemeClr>
            </a:solidFill>
          </a:ln>
        </p:spPr>
      </p:pic>
      <p:pic>
        <p:nvPicPr>
          <p:cNvPr id="134" name="Imagen 133">
            <a:extLst>
              <a:ext uri="{FF2B5EF4-FFF2-40B4-BE49-F238E27FC236}">
                <a16:creationId xmlns:a16="http://schemas.microsoft.com/office/drawing/2014/main" id="{349C63A6-CF4A-755B-75C3-9DCF4067A0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128825">
            <a:off x="10292888" y="5821710"/>
            <a:ext cx="798378" cy="955881"/>
          </a:xfrm>
          <a:prstGeom prst="rect">
            <a:avLst/>
          </a:prstGeom>
        </p:spPr>
      </p:pic>
      <p:pic>
        <p:nvPicPr>
          <p:cNvPr id="138" name="Imagen 137">
            <a:extLst>
              <a:ext uri="{FF2B5EF4-FFF2-40B4-BE49-F238E27FC236}">
                <a16:creationId xmlns:a16="http://schemas.microsoft.com/office/drawing/2014/main" id="{21DCC92F-BBF5-6472-7BEB-FC9B5AA5459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2723715">
            <a:off x="6422395" y="1815369"/>
            <a:ext cx="798378" cy="955881"/>
          </a:xfrm>
          <a:prstGeom prst="rect">
            <a:avLst/>
          </a:prstGeom>
        </p:spPr>
      </p:pic>
    </p:spTree>
    <p:extLst>
      <p:ext uri="{BB962C8B-B14F-4D97-AF65-F5344CB8AC3E}">
        <p14:creationId xmlns:p14="http://schemas.microsoft.com/office/powerpoint/2010/main" val="24813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2E75B6"/>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2E75B6"/>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Debido a la interpretación ondulatoria del desplazamiento en carril podemos establecer una comparación entre onda de vehículo y onda de conductor y, de dicha comparativa, obtener el valor de desfase… que es un ángulo </a:t>
            </a:r>
            <a:r>
              <a:rPr lang="el-GR" b="1" dirty="0">
                <a:solidFill>
                  <a:schemeClr val="bg1">
                    <a:lumMod val="50000"/>
                  </a:schemeClr>
                </a:solidFill>
                <a:latin typeface="Times New Roman" panose="02020603050405020304" pitchFamily="18" charset="0"/>
                <a:cs typeface="Times New Roman" panose="02020603050405020304" pitchFamily="18" charset="0"/>
              </a:rPr>
              <a:t>α</a:t>
            </a:r>
            <a:r>
              <a:rPr lang="es-ES" dirty="0">
                <a:solidFill>
                  <a:schemeClr val="bg1">
                    <a:lumMod val="50000"/>
                  </a:schemeClr>
                </a:solidFill>
                <a:latin typeface="Agency FB" panose="020B0503020202020204" pitchFamily="34" charset="0"/>
              </a:rPr>
              <a:t>.</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854551"/>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Vimos, anteriormente, el ECD de la velocidad pero, ¿Podrías decir en qué unidades se mide ésta?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Pues, aunque resulte increíble, la </a:t>
            </a:r>
            <a:r>
              <a:rPr lang="es-ES" b="1" dirty="0">
                <a:solidFill>
                  <a:schemeClr val="bg1">
                    <a:lumMod val="50000"/>
                  </a:schemeClr>
                </a:solidFill>
                <a:latin typeface="Agency FB" panose="020B0503020202020204" pitchFamily="34" charset="0"/>
              </a:rPr>
              <a:t>eficiencia de la velocidad es… </a:t>
            </a:r>
          </a:p>
          <a:p>
            <a:pPr algn="ctr">
              <a:lnSpc>
                <a:spcPct val="150000"/>
              </a:lnSpc>
            </a:pPr>
            <a:r>
              <a:rPr lang="es-ES" b="1" dirty="0">
                <a:latin typeface="Agency FB" panose="020B0503020202020204" pitchFamily="34" charset="0"/>
              </a:rPr>
              <a:t>¡un ángulo!</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Del mismo modo, el tiempo de reacción de un conductor (0.75s aprox.)  también se podría expresar en radianes.</a:t>
            </a:r>
            <a:endParaRPr lang="es-ES" b="1"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Curiosidad</a:t>
            </a:r>
          </a:p>
        </p:txBody>
      </p:sp>
      <p:pic>
        <p:nvPicPr>
          <p:cNvPr id="90" name="Imagen 89">
            <a:extLst>
              <a:ext uri="{FF2B5EF4-FFF2-40B4-BE49-F238E27FC236}">
                <a16:creationId xmlns:a16="http://schemas.microsoft.com/office/drawing/2014/main" id="{952D2B5B-F41F-2317-EF10-466772720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27" y="766205"/>
            <a:ext cx="2794718" cy="1394635"/>
          </a:xfrm>
          <a:prstGeom prst="rect">
            <a:avLst/>
          </a:prstGeom>
        </p:spPr>
      </p:pic>
      <p:pic>
        <p:nvPicPr>
          <p:cNvPr id="132" name="Imagen 131">
            <a:extLst>
              <a:ext uri="{FF2B5EF4-FFF2-40B4-BE49-F238E27FC236}">
                <a16:creationId xmlns:a16="http://schemas.microsoft.com/office/drawing/2014/main" id="{B196B6BC-80D4-1F0C-C5CB-AE484FC2EE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3058849" y="242478"/>
            <a:ext cx="798378" cy="955881"/>
          </a:xfrm>
          <a:prstGeom prst="rect">
            <a:avLst/>
          </a:prstGeom>
        </p:spPr>
      </p:pic>
      <p:pic>
        <p:nvPicPr>
          <p:cNvPr id="135" name="Imagen 134">
            <a:extLst>
              <a:ext uri="{FF2B5EF4-FFF2-40B4-BE49-F238E27FC236}">
                <a16:creationId xmlns:a16="http://schemas.microsoft.com/office/drawing/2014/main" id="{9C4C643D-B5EA-9EC9-2103-41D4FC8374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01020" y="1626892"/>
            <a:ext cx="798378" cy="955881"/>
          </a:xfrm>
          <a:prstGeom prst="rect">
            <a:avLst/>
          </a:prstGeom>
        </p:spPr>
      </p:pic>
      <p:pic>
        <p:nvPicPr>
          <p:cNvPr id="167" name="Imagen 166">
            <a:extLst>
              <a:ext uri="{FF2B5EF4-FFF2-40B4-BE49-F238E27FC236}">
                <a16:creationId xmlns:a16="http://schemas.microsoft.com/office/drawing/2014/main" id="{8EAF83C0-AE75-351E-3DE2-F8F220847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6670" y="4900021"/>
            <a:ext cx="3343813" cy="233359"/>
          </a:xfrm>
          <a:prstGeom prst="rect">
            <a:avLst/>
          </a:prstGeom>
        </p:spPr>
      </p:pic>
      <p:pic>
        <p:nvPicPr>
          <p:cNvPr id="169" name="Imagen 168">
            <a:extLst>
              <a:ext uri="{FF2B5EF4-FFF2-40B4-BE49-F238E27FC236}">
                <a16:creationId xmlns:a16="http://schemas.microsoft.com/office/drawing/2014/main" id="{C7FD8B15-4D9B-8D7B-682E-BBBEB4B4F6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6670" y="5050021"/>
            <a:ext cx="3343813" cy="233359"/>
          </a:xfrm>
          <a:prstGeom prst="rect">
            <a:avLst/>
          </a:prstGeom>
        </p:spPr>
      </p:pic>
      <p:pic>
        <p:nvPicPr>
          <p:cNvPr id="171" name="Imagen 170">
            <a:extLst>
              <a:ext uri="{FF2B5EF4-FFF2-40B4-BE49-F238E27FC236}">
                <a16:creationId xmlns:a16="http://schemas.microsoft.com/office/drawing/2014/main" id="{DE0B3BB9-B3E5-9274-704A-FDEAC69C74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6670" y="5200021"/>
            <a:ext cx="3343813" cy="233359"/>
          </a:xfrm>
          <a:prstGeom prst="rect">
            <a:avLst/>
          </a:prstGeom>
        </p:spPr>
      </p:pic>
      <p:pic>
        <p:nvPicPr>
          <p:cNvPr id="173" name="Imagen 172">
            <a:extLst>
              <a:ext uri="{FF2B5EF4-FFF2-40B4-BE49-F238E27FC236}">
                <a16:creationId xmlns:a16="http://schemas.microsoft.com/office/drawing/2014/main" id="{FE58B112-30FB-EEB1-C613-BCF747242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6670" y="5350021"/>
            <a:ext cx="3343813" cy="233359"/>
          </a:xfrm>
          <a:prstGeom prst="rect">
            <a:avLst/>
          </a:prstGeom>
        </p:spPr>
      </p:pic>
      <p:pic>
        <p:nvPicPr>
          <p:cNvPr id="183" name="Imagen 182">
            <a:extLst>
              <a:ext uri="{FF2B5EF4-FFF2-40B4-BE49-F238E27FC236}">
                <a16:creationId xmlns:a16="http://schemas.microsoft.com/office/drawing/2014/main" id="{4C65DE78-96A7-A68D-C2B6-57BABD07D8C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971862" y="2489211"/>
            <a:ext cx="2258227" cy="2394103"/>
          </a:xfrm>
          <a:prstGeom prst="rect">
            <a:avLst/>
          </a:prstGeom>
        </p:spPr>
      </p:pic>
      <p:pic>
        <p:nvPicPr>
          <p:cNvPr id="192" name="Imagen 191">
            <a:extLst>
              <a:ext uri="{FF2B5EF4-FFF2-40B4-BE49-F238E27FC236}">
                <a16:creationId xmlns:a16="http://schemas.microsoft.com/office/drawing/2014/main" id="{CD7EF003-EBD2-AAE2-2C96-5411082134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65696" y="3034948"/>
            <a:ext cx="3538848" cy="1893894"/>
          </a:xfrm>
          <a:prstGeom prst="rect">
            <a:avLst/>
          </a:prstGeom>
        </p:spPr>
      </p:pic>
      <p:pic>
        <p:nvPicPr>
          <p:cNvPr id="198" name="Imagen 197">
            <a:extLst>
              <a:ext uri="{FF2B5EF4-FFF2-40B4-BE49-F238E27FC236}">
                <a16:creationId xmlns:a16="http://schemas.microsoft.com/office/drawing/2014/main" id="{68F9BB04-4435-3B01-36F4-B7C7D66E0E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733930">
            <a:off x="7782394" y="3254116"/>
            <a:ext cx="1261875" cy="3038862"/>
          </a:xfrm>
          <a:prstGeom prst="rect">
            <a:avLst/>
          </a:prstGeom>
        </p:spPr>
      </p:pic>
      <p:pic>
        <p:nvPicPr>
          <p:cNvPr id="131" name="Imagen 130">
            <a:extLst>
              <a:ext uri="{FF2B5EF4-FFF2-40B4-BE49-F238E27FC236}">
                <a16:creationId xmlns:a16="http://schemas.microsoft.com/office/drawing/2014/main" id="{8403829D-506B-5865-65CF-60563B96C47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398348" y="4298468"/>
            <a:ext cx="2821696" cy="2436652"/>
          </a:xfrm>
          <a:prstGeom prst="rect">
            <a:avLst/>
          </a:prstGeom>
        </p:spPr>
      </p:pic>
      <p:pic>
        <p:nvPicPr>
          <p:cNvPr id="133" name="Imagen 132">
            <a:extLst>
              <a:ext uri="{FF2B5EF4-FFF2-40B4-BE49-F238E27FC236}">
                <a16:creationId xmlns:a16="http://schemas.microsoft.com/office/drawing/2014/main" id="{B7C5601C-7123-1E94-F235-AC8AA3FAA8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363058">
            <a:off x="8430349" y="5981694"/>
            <a:ext cx="798378" cy="955881"/>
          </a:xfrm>
          <a:prstGeom prst="rect">
            <a:avLst/>
          </a:prstGeom>
        </p:spPr>
      </p:pic>
      <p:pic>
        <p:nvPicPr>
          <p:cNvPr id="134" name="Imagen 133">
            <a:extLst>
              <a:ext uri="{FF2B5EF4-FFF2-40B4-BE49-F238E27FC236}">
                <a16:creationId xmlns:a16="http://schemas.microsoft.com/office/drawing/2014/main" id="{349C63A6-CF4A-755B-75C3-9DCF4067A0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203306">
            <a:off x="10315330" y="3701450"/>
            <a:ext cx="798378" cy="955881"/>
          </a:xfrm>
          <a:prstGeom prst="rect">
            <a:avLst/>
          </a:prstGeom>
        </p:spPr>
      </p:pic>
      <p:pic>
        <p:nvPicPr>
          <p:cNvPr id="139" name="Imagen 138">
            <a:extLst>
              <a:ext uri="{FF2B5EF4-FFF2-40B4-BE49-F238E27FC236}">
                <a16:creationId xmlns:a16="http://schemas.microsoft.com/office/drawing/2014/main" id="{85650A2F-A15D-E4F0-1DB7-2F944BBD62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4850" y="3359614"/>
            <a:ext cx="2732099" cy="1698884"/>
          </a:xfrm>
          <a:prstGeom prst="rect">
            <a:avLst/>
          </a:prstGeom>
        </p:spPr>
      </p:pic>
      <p:pic>
        <p:nvPicPr>
          <p:cNvPr id="141" name="Imagen 140">
            <a:extLst>
              <a:ext uri="{FF2B5EF4-FFF2-40B4-BE49-F238E27FC236}">
                <a16:creationId xmlns:a16="http://schemas.microsoft.com/office/drawing/2014/main" id="{04D562BF-DF9F-557B-B3EC-B92024FC1F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89825" y="4188055"/>
            <a:ext cx="387046" cy="386030"/>
          </a:xfrm>
          <a:prstGeom prst="rect">
            <a:avLst/>
          </a:prstGeom>
        </p:spPr>
      </p:pic>
      <p:pic>
        <p:nvPicPr>
          <p:cNvPr id="143" name="Imagen 142">
            <a:extLst>
              <a:ext uri="{FF2B5EF4-FFF2-40B4-BE49-F238E27FC236}">
                <a16:creationId xmlns:a16="http://schemas.microsoft.com/office/drawing/2014/main" id="{5D9D6471-C93C-29F7-8F4F-EDAA689369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41504" y="4495432"/>
            <a:ext cx="2274143" cy="461420"/>
          </a:xfrm>
          <a:prstGeom prst="rect">
            <a:avLst/>
          </a:prstGeom>
        </p:spPr>
      </p:pic>
    </p:spTree>
    <p:extLst>
      <p:ext uri="{BB962C8B-B14F-4D97-AF65-F5344CB8AC3E}">
        <p14:creationId xmlns:p14="http://schemas.microsoft.com/office/powerpoint/2010/main" val="94052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9" name="Imagen 78">
            <a:extLst>
              <a:ext uri="{FF2B5EF4-FFF2-40B4-BE49-F238E27FC236}">
                <a16:creationId xmlns:a16="http://schemas.microsoft.com/office/drawing/2014/main" id="{04A337E3-4606-B237-0773-61679BB16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89" y="77083"/>
            <a:ext cx="4653969" cy="6568198"/>
          </a:xfrm>
          <a:prstGeom prst="rect">
            <a:avLst/>
          </a:prstGeom>
        </p:spPr>
      </p:pic>
      <p:sp>
        <p:nvSpPr>
          <p:cNvPr id="11" name="CuadroTexto 10">
            <a:extLst>
              <a:ext uri="{FF2B5EF4-FFF2-40B4-BE49-F238E27FC236}">
                <a16:creationId xmlns:a16="http://schemas.microsoft.com/office/drawing/2014/main" id="{02D104AC-470C-E76D-E447-9B136C35EA68}"/>
              </a:ext>
            </a:extLst>
          </p:cNvPr>
          <p:cNvSpPr txBox="1"/>
          <p:nvPr/>
        </p:nvSpPr>
        <p:spPr>
          <a:xfrm>
            <a:off x="587140" y="15670"/>
            <a:ext cx="4312117" cy="6740307"/>
          </a:xfrm>
          <a:prstGeom prst="rect">
            <a:avLst/>
          </a:prstGeom>
          <a:noFill/>
        </p:spPr>
        <p:txBody>
          <a:bodyPr wrap="square" rtlCol="0">
            <a:spAutoFit/>
          </a:bodyPr>
          <a:lstStyle/>
          <a:p>
            <a:pPr algn="just"/>
            <a:r>
              <a:rPr lang="es-ES" dirty="0" err="1">
                <a:solidFill>
                  <a:schemeClr val="bg1">
                    <a:lumMod val="50000"/>
                  </a:schemeClr>
                </a:solidFill>
                <a:latin typeface="Agency FB" panose="020B0503020202020204" pitchFamily="34" charset="0"/>
              </a:rPr>
              <a:t>Pg</a:t>
            </a:r>
            <a:r>
              <a:rPr lang="es-ES" dirty="0">
                <a:solidFill>
                  <a:schemeClr val="bg1">
                    <a:lumMod val="50000"/>
                  </a:schemeClr>
                </a:solidFill>
                <a:latin typeface="Agency FB" panose="020B0503020202020204" pitchFamily="34" charset="0"/>
              </a:rPr>
              <a:t>    Título</a:t>
            </a:r>
          </a:p>
          <a:p>
            <a:pPr marL="342900" indent="-342900" algn="just">
              <a:buFont typeface="+mj-lt"/>
              <a:buAutoNum type="arabicPeriod"/>
            </a:pPr>
            <a:r>
              <a:rPr lang="es-ES" dirty="0">
                <a:solidFill>
                  <a:schemeClr val="bg1">
                    <a:lumMod val="50000"/>
                  </a:schemeClr>
                </a:solidFill>
                <a:latin typeface="Agency FB" panose="020B0503020202020204" pitchFamily="34" charset="0"/>
              </a:rPr>
              <a:t>Resumen</a:t>
            </a:r>
          </a:p>
          <a:p>
            <a:pPr marL="342900" indent="-342900" algn="just">
              <a:buFont typeface="+mj-lt"/>
              <a:buAutoNum type="arabicPeriod"/>
            </a:pPr>
            <a:r>
              <a:rPr lang="es-ES" dirty="0">
                <a:solidFill>
                  <a:schemeClr val="bg1">
                    <a:lumMod val="50000"/>
                  </a:schemeClr>
                </a:solidFill>
                <a:latin typeface="Agency FB" panose="020B0503020202020204" pitchFamily="34" charset="0"/>
              </a:rPr>
              <a:t>Beneficios</a:t>
            </a:r>
          </a:p>
          <a:p>
            <a:pPr marL="342900" indent="-342900" algn="just">
              <a:buFont typeface="+mj-lt"/>
              <a:buAutoNum type="arabicPeriod"/>
            </a:pPr>
            <a:r>
              <a:rPr lang="es-ES" dirty="0">
                <a:solidFill>
                  <a:schemeClr val="bg1">
                    <a:lumMod val="50000"/>
                  </a:schemeClr>
                </a:solidFill>
                <a:latin typeface="Agency FB" panose="020B0503020202020204" pitchFamily="34" charset="0"/>
              </a:rPr>
              <a:t>Compatibilidad</a:t>
            </a:r>
          </a:p>
          <a:p>
            <a:pPr marL="342900" indent="-342900" algn="just">
              <a:buFont typeface="+mj-lt"/>
              <a:buAutoNum type="arabicPeriod"/>
            </a:pPr>
            <a:r>
              <a:rPr lang="es-ES" dirty="0">
                <a:solidFill>
                  <a:schemeClr val="bg1">
                    <a:lumMod val="50000"/>
                  </a:schemeClr>
                </a:solidFill>
                <a:latin typeface="Agency FB" panose="020B0503020202020204" pitchFamily="34" charset="0"/>
              </a:rPr>
              <a:t>Ecuaciones</a:t>
            </a:r>
          </a:p>
          <a:p>
            <a:pPr marL="342900" indent="-342900" algn="just">
              <a:buFont typeface="+mj-lt"/>
              <a:buAutoNum type="arabicPeriod"/>
            </a:pPr>
            <a:r>
              <a:rPr lang="es-ES" dirty="0">
                <a:solidFill>
                  <a:schemeClr val="bg1">
                    <a:lumMod val="50000"/>
                  </a:schemeClr>
                </a:solidFill>
                <a:latin typeface="Agency FB" panose="020B0503020202020204" pitchFamily="34" charset="0"/>
              </a:rPr>
              <a:t>Distancia vs Inercia</a:t>
            </a:r>
          </a:p>
          <a:p>
            <a:pPr marL="342900" indent="-342900" algn="just">
              <a:buFont typeface="+mj-lt"/>
              <a:buAutoNum type="arabicPeriod"/>
            </a:pPr>
            <a:r>
              <a:rPr lang="es-ES" dirty="0">
                <a:solidFill>
                  <a:schemeClr val="bg1">
                    <a:lumMod val="50000"/>
                  </a:schemeClr>
                </a:solidFill>
                <a:latin typeface="Agency FB" panose="020B0503020202020204" pitchFamily="34" charset="0"/>
              </a:rPr>
              <a:t>Razonamiento Analógico</a:t>
            </a:r>
          </a:p>
          <a:p>
            <a:pPr marL="342900" indent="-342900" algn="just">
              <a:buFont typeface="+mj-lt"/>
              <a:buAutoNum type="arabicPeriod"/>
            </a:pPr>
            <a:r>
              <a:rPr lang="es-ES" dirty="0">
                <a:solidFill>
                  <a:schemeClr val="bg1">
                    <a:lumMod val="50000"/>
                  </a:schemeClr>
                </a:solidFill>
                <a:latin typeface="Agency FB" panose="020B0503020202020204" pitchFamily="34" charset="0"/>
              </a:rPr>
              <a:t>Proceso</a:t>
            </a:r>
          </a:p>
          <a:p>
            <a:pPr marL="342900" indent="-342900" algn="just">
              <a:buFont typeface="+mj-lt"/>
              <a:buAutoNum type="arabicPeriod"/>
            </a:pPr>
            <a:r>
              <a:rPr lang="es-ES" dirty="0">
                <a:solidFill>
                  <a:schemeClr val="bg1">
                    <a:lumMod val="50000"/>
                  </a:schemeClr>
                </a:solidFill>
                <a:latin typeface="Agency FB" panose="020B0503020202020204" pitchFamily="34" charset="0"/>
              </a:rPr>
              <a:t>Los 6 Electro-Car-</a:t>
            </a:r>
            <a:r>
              <a:rPr lang="es-ES" dirty="0" err="1">
                <a:solidFill>
                  <a:schemeClr val="bg1">
                    <a:lumMod val="50000"/>
                  </a:schemeClr>
                </a:solidFill>
                <a:latin typeface="Agency FB" panose="020B0503020202020204" pitchFamily="34" charset="0"/>
              </a:rPr>
              <a:t>Diagrams</a:t>
            </a:r>
            <a:endParaRPr lang="es-ES" dirty="0">
              <a:solidFill>
                <a:schemeClr val="bg1">
                  <a:lumMod val="50000"/>
                </a:schemeClr>
              </a:solidFill>
              <a:latin typeface="Agency FB" panose="020B0503020202020204" pitchFamily="34" charset="0"/>
            </a:endParaRPr>
          </a:p>
          <a:p>
            <a:pPr marL="342900" indent="-342900" algn="just">
              <a:buFont typeface="+mj-lt"/>
              <a:buAutoNum type="arabicPeriod"/>
            </a:pPr>
            <a:r>
              <a:rPr lang="es-ES" dirty="0">
                <a:solidFill>
                  <a:schemeClr val="bg1">
                    <a:lumMod val="50000"/>
                  </a:schemeClr>
                </a:solidFill>
                <a:latin typeface="Agency FB" panose="020B0503020202020204" pitchFamily="34" charset="0"/>
              </a:rPr>
              <a:t>¿Cómo se obtienen?</a:t>
            </a:r>
          </a:p>
          <a:p>
            <a:pPr marL="342900" indent="-342900" algn="just">
              <a:buFont typeface="+mj-lt"/>
              <a:buAutoNum type="arabicPeriod"/>
            </a:pPr>
            <a:r>
              <a:rPr lang="es-ES" dirty="0">
                <a:solidFill>
                  <a:schemeClr val="bg1">
                    <a:lumMod val="50000"/>
                  </a:schemeClr>
                </a:solidFill>
                <a:latin typeface="Agency FB" panose="020B0503020202020204" pitchFamily="34" charset="0"/>
              </a:rPr>
              <a:t>¿A quién va dirigido?</a:t>
            </a:r>
          </a:p>
          <a:p>
            <a:pPr marL="342900" indent="-342900" algn="just">
              <a:buFont typeface="+mj-lt"/>
              <a:buAutoNum type="arabicPeriod"/>
            </a:pPr>
            <a:r>
              <a:rPr lang="es-ES" dirty="0">
                <a:solidFill>
                  <a:schemeClr val="bg1">
                    <a:lumMod val="50000"/>
                  </a:schemeClr>
                </a:solidFill>
                <a:latin typeface="Agency FB" panose="020B0503020202020204" pitchFamily="34" charset="0"/>
              </a:rPr>
              <a:t>Vehículo Autónomo / Vehículo Conectado</a:t>
            </a:r>
          </a:p>
          <a:p>
            <a:pPr marL="342900" indent="-342900" algn="just">
              <a:buFont typeface="+mj-lt"/>
              <a:buAutoNum type="arabicPeriod"/>
            </a:pPr>
            <a:r>
              <a:rPr lang="es-ES" dirty="0">
                <a:solidFill>
                  <a:schemeClr val="bg1">
                    <a:lumMod val="50000"/>
                  </a:schemeClr>
                </a:solidFill>
                <a:latin typeface="Agency FB" panose="020B0503020202020204" pitchFamily="34" charset="0"/>
              </a:rPr>
              <a:t>¿Cómo se obra el milagro?</a:t>
            </a:r>
          </a:p>
          <a:p>
            <a:pPr marL="342900" indent="-342900" algn="just">
              <a:buFont typeface="+mj-lt"/>
              <a:buAutoNum type="arabicPeriod"/>
            </a:pPr>
            <a:r>
              <a:rPr lang="es-ES" dirty="0">
                <a:solidFill>
                  <a:schemeClr val="bg1">
                    <a:lumMod val="50000"/>
                  </a:schemeClr>
                </a:solidFill>
                <a:latin typeface="Agency FB" panose="020B0503020202020204" pitchFamily="34" charset="0"/>
              </a:rPr>
              <a:t>Curiosidad</a:t>
            </a:r>
          </a:p>
          <a:p>
            <a:pPr marL="342900" indent="-342900" algn="just">
              <a:buFont typeface="+mj-lt"/>
              <a:buAutoNum type="arabicPeriod"/>
            </a:pPr>
            <a:r>
              <a:rPr lang="es-ES" dirty="0">
                <a:solidFill>
                  <a:schemeClr val="bg1">
                    <a:lumMod val="50000"/>
                  </a:schemeClr>
                </a:solidFill>
                <a:latin typeface="Agency FB" panose="020B0503020202020204" pitchFamily="34" charset="0"/>
              </a:rPr>
              <a:t>Atasco Fantasma</a:t>
            </a:r>
          </a:p>
          <a:p>
            <a:pPr marL="342900" indent="-342900" algn="just">
              <a:buFont typeface="+mj-lt"/>
              <a:buAutoNum type="arabicPeriod"/>
            </a:pPr>
            <a:r>
              <a:rPr lang="es-ES" dirty="0">
                <a:solidFill>
                  <a:schemeClr val="bg1">
                    <a:lumMod val="50000"/>
                  </a:schemeClr>
                </a:solidFill>
                <a:latin typeface="Agency FB" panose="020B0503020202020204" pitchFamily="34" charset="0"/>
              </a:rPr>
              <a:t>Reconocimientos y Logros</a:t>
            </a:r>
          </a:p>
          <a:p>
            <a:pPr marL="342900" indent="-342900" algn="just">
              <a:buFont typeface="+mj-lt"/>
              <a:buAutoNum type="arabicPeriod"/>
            </a:pPr>
            <a:r>
              <a:rPr lang="es-ES" dirty="0">
                <a:solidFill>
                  <a:schemeClr val="bg1">
                    <a:lumMod val="50000"/>
                  </a:schemeClr>
                </a:solidFill>
                <a:latin typeface="Agency FB" panose="020B0503020202020204" pitchFamily="34" charset="0"/>
              </a:rPr>
              <a:t>Artículos Científicos</a:t>
            </a:r>
          </a:p>
          <a:p>
            <a:pPr marL="342900" indent="-342900" algn="just">
              <a:buFont typeface="+mj-lt"/>
              <a:buAutoNum type="arabicPeriod"/>
            </a:pPr>
            <a:r>
              <a:rPr lang="es-ES" dirty="0">
                <a:solidFill>
                  <a:schemeClr val="bg1">
                    <a:lumMod val="50000"/>
                  </a:schemeClr>
                </a:solidFill>
                <a:latin typeface="Agency FB" panose="020B0503020202020204" pitchFamily="34" charset="0"/>
              </a:rPr>
              <a:t>Congresos</a:t>
            </a:r>
          </a:p>
          <a:p>
            <a:pPr marL="342900" indent="-342900" algn="just">
              <a:buFont typeface="+mj-lt"/>
              <a:buAutoNum type="arabicPeriod"/>
            </a:pPr>
            <a:r>
              <a:rPr lang="es-ES" dirty="0">
                <a:solidFill>
                  <a:schemeClr val="bg1">
                    <a:lumMod val="50000"/>
                  </a:schemeClr>
                </a:solidFill>
                <a:latin typeface="Agency FB" panose="020B0503020202020204" pitchFamily="34" charset="0"/>
              </a:rPr>
              <a:t>Ingeniería de Tráfico</a:t>
            </a:r>
          </a:p>
          <a:p>
            <a:pPr marL="342900" indent="-342900" algn="just">
              <a:buFont typeface="+mj-lt"/>
              <a:buAutoNum type="arabicPeriod"/>
            </a:pPr>
            <a:r>
              <a:rPr lang="es-ES" dirty="0">
                <a:solidFill>
                  <a:schemeClr val="bg1">
                    <a:lumMod val="50000"/>
                  </a:schemeClr>
                </a:solidFill>
                <a:latin typeface="Agency FB" panose="020B0503020202020204" pitchFamily="34" charset="0"/>
              </a:rPr>
              <a:t>Sostenibilidad</a:t>
            </a:r>
          </a:p>
          <a:p>
            <a:pPr marL="342900" indent="-342900" algn="just">
              <a:buFont typeface="+mj-lt"/>
              <a:buAutoNum type="arabicPeriod"/>
            </a:pPr>
            <a:r>
              <a:rPr lang="es-ES" dirty="0">
                <a:solidFill>
                  <a:schemeClr val="bg1">
                    <a:lumMod val="50000"/>
                  </a:schemeClr>
                </a:solidFill>
                <a:latin typeface="Agency FB" panose="020B0503020202020204" pitchFamily="34" charset="0"/>
              </a:rPr>
              <a:t>Eliminando un atasco real</a:t>
            </a:r>
          </a:p>
          <a:p>
            <a:pPr marL="342900" indent="-342900" algn="just">
              <a:buFont typeface="+mj-lt"/>
              <a:buAutoNum type="arabicPeriod"/>
            </a:pPr>
            <a:r>
              <a:rPr lang="es-ES" dirty="0">
                <a:solidFill>
                  <a:schemeClr val="bg1">
                    <a:lumMod val="50000"/>
                  </a:schemeClr>
                </a:solidFill>
                <a:latin typeface="Agency FB" panose="020B0503020202020204" pitchFamily="34" charset="0"/>
              </a:rPr>
              <a:t>Emociones</a:t>
            </a:r>
          </a:p>
          <a:p>
            <a:pPr marL="342900" indent="-342900" algn="just">
              <a:buFont typeface="+mj-lt"/>
              <a:buAutoNum type="arabicPeriod"/>
            </a:pPr>
            <a:r>
              <a:rPr lang="es-ES" dirty="0">
                <a:solidFill>
                  <a:schemeClr val="bg1">
                    <a:lumMod val="50000"/>
                  </a:schemeClr>
                </a:solidFill>
                <a:latin typeface="Agency FB" panose="020B0503020202020204" pitchFamily="34" charset="0"/>
              </a:rPr>
              <a:t>Prensa</a:t>
            </a:r>
          </a:p>
          <a:p>
            <a:pPr marL="342900" indent="-342900" algn="just">
              <a:buFont typeface="+mj-lt"/>
              <a:buAutoNum type="arabicPeriod"/>
            </a:pPr>
            <a:r>
              <a:rPr lang="es-ES" dirty="0">
                <a:solidFill>
                  <a:schemeClr val="bg1">
                    <a:lumMod val="50000"/>
                  </a:schemeClr>
                </a:solidFill>
                <a:latin typeface="Agency FB" panose="020B0503020202020204" pitchFamily="34" charset="0"/>
              </a:rPr>
              <a:t>Agradecimientos</a:t>
            </a:r>
          </a:p>
        </p:txBody>
      </p:sp>
      <p:sp>
        <p:nvSpPr>
          <p:cNvPr id="18" name="Rectangle 17">
            <a:extLst>
              <a:ext uri="{FF2B5EF4-FFF2-40B4-BE49-F238E27FC236}">
                <a16:creationId xmlns:a16="http://schemas.microsoft.com/office/drawing/2014/main" id="{89A7C9A0-1A85-4F30-A93E-652DADAEA768}"/>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Freeform: Shape 158">
            <a:extLst>
              <a:ext uri="{FF2B5EF4-FFF2-40B4-BE49-F238E27FC236}">
                <a16:creationId xmlns:a16="http://schemas.microsoft.com/office/drawing/2014/main" id="{844EE657-B388-4FBA-B129-7B78DAC63F27}"/>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4AF6244-7532-4141-B434-8E2F38097B0C}"/>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01</a:t>
            </a:r>
          </a:p>
        </p:txBody>
      </p:sp>
      <p:grpSp>
        <p:nvGrpSpPr>
          <p:cNvPr id="271" name="Grupo 270">
            <a:extLst>
              <a:ext uri="{FF2B5EF4-FFF2-40B4-BE49-F238E27FC236}">
                <a16:creationId xmlns:a16="http://schemas.microsoft.com/office/drawing/2014/main" id="{1D9C29C8-23A9-37C7-981C-9FD08A9CE17B}"/>
              </a:ext>
            </a:extLst>
          </p:cNvPr>
          <p:cNvGrpSpPr/>
          <p:nvPr/>
        </p:nvGrpSpPr>
        <p:grpSpPr>
          <a:xfrm>
            <a:off x="5604611" y="35855"/>
            <a:ext cx="696443" cy="6536948"/>
            <a:chOff x="5604611" y="35855"/>
            <a:chExt cx="696443" cy="6536948"/>
          </a:xfrm>
        </p:grpSpPr>
        <p:sp>
          <p:nvSpPr>
            <p:cNvPr id="272" name="Rectangle 66">
              <a:extLst>
                <a:ext uri="{FF2B5EF4-FFF2-40B4-BE49-F238E27FC236}">
                  <a16:creationId xmlns:a16="http://schemas.microsoft.com/office/drawing/2014/main" id="{993DF205-89EC-8629-C368-A72BA0ED4BAF}"/>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3" name="Rectangle 67">
              <a:extLst>
                <a:ext uri="{FF2B5EF4-FFF2-40B4-BE49-F238E27FC236}">
                  <a16:creationId xmlns:a16="http://schemas.microsoft.com/office/drawing/2014/main" id="{A0F58B62-425B-1858-E57D-99942B9EC962}"/>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4" name="Rectangle 68">
              <a:extLst>
                <a:ext uri="{FF2B5EF4-FFF2-40B4-BE49-F238E27FC236}">
                  <a16:creationId xmlns:a16="http://schemas.microsoft.com/office/drawing/2014/main" id="{CDFD058C-14CA-F213-88A8-967567D90FB9}"/>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5" name="Rectangle 69">
              <a:extLst>
                <a:ext uri="{FF2B5EF4-FFF2-40B4-BE49-F238E27FC236}">
                  <a16:creationId xmlns:a16="http://schemas.microsoft.com/office/drawing/2014/main" id="{5DD742B1-64A7-CD47-6554-A9ABAE16BB69}"/>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6" name="Rectangle 70">
              <a:extLst>
                <a:ext uri="{FF2B5EF4-FFF2-40B4-BE49-F238E27FC236}">
                  <a16:creationId xmlns:a16="http://schemas.microsoft.com/office/drawing/2014/main" id="{272457A7-315B-760F-0954-18263554BF97}"/>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7" name="Rectangle 71">
              <a:extLst>
                <a:ext uri="{FF2B5EF4-FFF2-40B4-BE49-F238E27FC236}">
                  <a16:creationId xmlns:a16="http://schemas.microsoft.com/office/drawing/2014/main" id="{D06BE99D-58AC-3F24-0687-307FD6B516A9}"/>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8" name="Rectangle 72">
              <a:extLst>
                <a:ext uri="{FF2B5EF4-FFF2-40B4-BE49-F238E27FC236}">
                  <a16:creationId xmlns:a16="http://schemas.microsoft.com/office/drawing/2014/main" id="{BA8A3599-D7D2-60EB-4767-39D8ED7C5310}"/>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9" name="Rectangle 73">
              <a:extLst>
                <a:ext uri="{FF2B5EF4-FFF2-40B4-BE49-F238E27FC236}">
                  <a16:creationId xmlns:a16="http://schemas.microsoft.com/office/drawing/2014/main" id="{C0F4BC90-512A-3A49-AFCE-A4BD51422B1E}"/>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0" name="Rectangle 74">
              <a:extLst>
                <a:ext uri="{FF2B5EF4-FFF2-40B4-BE49-F238E27FC236}">
                  <a16:creationId xmlns:a16="http://schemas.microsoft.com/office/drawing/2014/main" id="{1F8EB3C1-BDAA-6C96-EE03-7E0AC7B65204}"/>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1" name="Rectangle 75">
              <a:extLst>
                <a:ext uri="{FF2B5EF4-FFF2-40B4-BE49-F238E27FC236}">
                  <a16:creationId xmlns:a16="http://schemas.microsoft.com/office/drawing/2014/main" id="{72643721-03A3-4831-04AE-79FBEBAD5BA4}"/>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2" name="Rectangle 76">
              <a:extLst>
                <a:ext uri="{FF2B5EF4-FFF2-40B4-BE49-F238E27FC236}">
                  <a16:creationId xmlns:a16="http://schemas.microsoft.com/office/drawing/2014/main" id="{4B839852-E410-71D1-07B5-405E903C6980}"/>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3" name="Rectangle 137">
              <a:extLst>
                <a:ext uri="{FF2B5EF4-FFF2-40B4-BE49-F238E27FC236}">
                  <a16:creationId xmlns:a16="http://schemas.microsoft.com/office/drawing/2014/main" id="{6E656100-F9AA-29B3-2AD3-963E2A5CD264}"/>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4" name="Rectangle 138">
              <a:extLst>
                <a:ext uri="{FF2B5EF4-FFF2-40B4-BE49-F238E27FC236}">
                  <a16:creationId xmlns:a16="http://schemas.microsoft.com/office/drawing/2014/main" id="{48B2DC4B-2B39-7D93-5782-BF7786C65476}"/>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5" name="Rectangle 139">
              <a:extLst>
                <a:ext uri="{FF2B5EF4-FFF2-40B4-BE49-F238E27FC236}">
                  <a16:creationId xmlns:a16="http://schemas.microsoft.com/office/drawing/2014/main" id="{C6BD03F5-0EE2-FD81-A3C6-2D7FBE9DA2F8}"/>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6" name="Rectangle 140">
              <a:extLst>
                <a:ext uri="{FF2B5EF4-FFF2-40B4-BE49-F238E27FC236}">
                  <a16:creationId xmlns:a16="http://schemas.microsoft.com/office/drawing/2014/main" id="{C0B7B79E-4B2A-38ED-4D60-2F6E1FDD137D}"/>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7" name="Rectangle 141">
              <a:extLst>
                <a:ext uri="{FF2B5EF4-FFF2-40B4-BE49-F238E27FC236}">
                  <a16:creationId xmlns:a16="http://schemas.microsoft.com/office/drawing/2014/main" id="{1EEDB21F-8E28-F34C-7F13-E323DCDA8A66}"/>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8" name="Rectangle 142">
              <a:extLst>
                <a:ext uri="{FF2B5EF4-FFF2-40B4-BE49-F238E27FC236}">
                  <a16:creationId xmlns:a16="http://schemas.microsoft.com/office/drawing/2014/main" id="{7BFAE8AC-94B2-ED12-F46C-D746A10CD5F1}"/>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89" name="Rectangle 143">
              <a:extLst>
                <a:ext uri="{FF2B5EF4-FFF2-40B4-BE49-F238E27FC236}">
                  <a16:creationId xmlns:a16="http://schemas.microsoft.com/office/drawing/2014/main" id="{DA9A4428-33D1-1F3C-15EC-458938B04CB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90" name="Rectangle 144">
              <a:extLst>
                <a:ext uri="{FF2B5EF4-FFF2-40B4-BE49-F238E27FC236}">
                  <a16:creationId xmlns:a16="http://schemas.microsoft.com/office/drawing/2014/main" id="{E51D8CAA-8952-804A-D9B0-431804331E85}"/>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91" name="Rectangle 145">
              <a:extLst>
                <a:ext uri="{FF2B5EF4-FFF2-40B4-BE49-F238E27FC236}">
                  <a16:creationId xmlns:a16="http://schemas.microsoft.com/office/drawing/2014/main" id="{6A64D770-B79C-BC21-AA05-A422C89D551A}"/>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92" name="Rectangle 146">
              <a:extLst>
                <a:ext uri="{FF2B5EF4-FFF2-40B4-BE49-F238E27FC236}">
                  <a16:creationId xmlns:a16="http://schemas.microsoft.com/office/drawing/2014/main" id="{818CEAD7-71BC-175E-CCC0-BAA046B58752}"/>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grpSp>
          <p:nvGrpSpPr>
            <p:cNvPr id="293" name="Grupo 292">
              <a:extLst>
                <a:ext uri="{FF2B5EF4-FFF2-40B4-BE49-F238E27FC236}">
                  <a16:creationId xmlns:a16="http://schemas.microsoft.com/office/drawing/2014/main" id="{9F94658F-B606-E2CF-7ACA-9A3A03D3D41B}"/>
                </a:ext>
              </a:extLst>
            </p:cNvPr>
            <p:cNvGrpSpPr/>
            <p:nvPr/>
          </p:nvGrpSpPr>
          <p:grpSpPr>
            <a:xfrm>
              <a:off x="5662790" y="35855"/>
              <a:ext cx="638264" cy="6536948"/>
              <a:chOff x="341740" y="35855"/>
              <a:chExt cx="638264" cy="6536948"/>
            </a:xfrm>
          </p:grpSpPr>
          <p:pic>
            <p:nvPicPr>
              <p:cNvPr id="294" name="Imagen 293">
                <a:extLst>
                  <a:ext uri="{FF2B5EF4-FFF2-40B4-BE49-F238E27FC236}">
                    <a16:creationId xmlns:a16="http://schemas.microsoft.com/office/drawing/2014/main" id="{A64D9979-DBEF-E759-3AD2-EE83217DF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295" name="Imagen 294">
                <a:extLst>
                  <a:ext uri="{FF2B5EF4-FFF2-40B4-BE49-F238E27FC236}">
                    <a16:creationId xmlns:a16="http://schemas.microsoft.com/office/drawing/2014/main" id="{9F4B0850-78E1-D9B3-1D25-E00B3B3E1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296" name="Imagen 295">
                <a:extLst>
                  <a:ext uri="{FF2B5EF4-FFF2-40B4-BE49-F238E27FC236}">
                    <a16:creationId xmlns:a16="http://schemas.microsoft.com/office/drawing/2014/main" id="{0CC665B5-8564-59FD-35F5-4086BF3F7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297" name="Imagen 296">
                <a:extLst>
                  <a:ext uri="{FF2B5EF4-FFF2-40B4-BE49-F238E27FC236}">
                    <a16:creationId xmlns:a16="http://schemas.microsoft.com/office/drawing/2014/main" id="{96FF1709-61F3-F87B-EE98-2E54285D3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298" name="Imagen 297">
                <a:extLst>
                  <a:ext uri="{FF2B5EF4-FFF2-40B4-BE49-F238E27FC236}">
                    <a16:creationId xmlns:a16="http://schemas.microsoft.com/office/drawing/2014/main" id="{55EC6EB0-1501-2F31-56A0-9A2BF18B2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299" name="Imagen 298">
                <a:extLst>
                  <a:ext uri="{FF2B5EF4-FFF2-40B4-BE49-F238E27FC236}">
                    <a16:creationId xmlns:a16="http://schemas.microsoft.com/office/drawing/2014/main" id="{47EC1078-5999-64A7-4AA6-5A015B9A6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300" name="Imagen 299">
                <a:extLst>
                  <a:ext uri="{FF2B5EF4-FFF2-40B4-BE49-F238E27FC236}">
                    <a16:creationId xmlns:a16="http://schemas.microsoft.com/office/drawing/2014/main" id="{C12C3343-C002-09F6-5387-BC9F3D264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301" name="Imagen 300">
                <a:extLst>
                  <a:ext uri="{FF2B5EF4-FFF2-40B4-BE49-F238E27FC236}">
                    <a16:creationId xmlns:a16="http://schemas.microsoft.com/office/drawing/2014/main" id="{841096A1-7829-E857-3EEA-6EEAB95D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302" name="Imagen 301">
                <a:extLst>
                  <a:ext uri="{FF2B5EF4-FFF2-40B4-BE49-F238E27FC236}">
                    <a16:creationId xmlns:a16="http://schemas.microsoft.com/office/drawing/2014/main" id="{BCEDDC63-1CDD-0EB3-7E9C-DBBCD1FBE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303" name="Imagen 302">
                <a:extLst>
                  <a:ext uri="{FF2B5EF4-FFF2-40B4-BE49-F238E27FC236}">
                    <a16:creationId xmlns:a16="http://schemas.microsoft.com/office/drawing/2014/main" id="{EE53333B-090B-4092-A5AD-91EF49F7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304" name="Imagen 303">
                <a:extLst>
                  <a:ext uri="{FF2B5EF4-FFF2-40B4-BE49-F238E27FC236}">
                    <a16:creationId xmlns:a16="http://schemas.microsoft.com/office/drawing/2014/main" id="{1EA2EA7E-174C-048C-1657-271C820C3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305" name="Imagen 304">
                <a:extLst>
                  <a:ext uri="{FF2B5EF4-FFF2-40B4-BE49-F238E27FC236}">
                    <a16:creationId xmlns:a16="http://schemas.microsoft.com/office/drawing/2014/main" id="{1F74F9BE-CE98-604F-D486-12150172C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306" name="Imagen 305">
                <a:extLst>
                  <a:ext uri="{FF2B5EF4-FFF2-40B4-BE49-F238E27FC236}">
                    <a16:creationId xmlns:a16="http://schemas.microsoft.com/office/drawing/2014/main" id="{B9E7A31A-3B24-B605-44C3-7169BC860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307" name="Imagen 306">
                <a:extLst>
                  <a:ext uri="{FF2B5EF4-FFF2-40B4-BE49-F238E27FC236}">
                    <a16:creationId xmlns:a16="http://schemas.microsoft.com/office/drawing/2014/main" id="{288A25D5-E91B-0211-E773-37950AC6A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308" name="Imagen 307">
                <a:extLst>
                  <a:ext uri="{FF2B5EF4-FFF2-40B4-BE49-F238E27FC236}">
                    <a16:creationId xmlns:a16="http://schemas.microsoft.com/office/drawing/2014/main" id="{C2634AE0-A021-A58D-6434-FE6EC2EC2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309" name="Imagen 308">
                <a:extLst>
                  <a:ext uri="{FF2B5EF4-FFF2-40B4-BE49-F238E27FC236}">
                    <a16:creationId xmlns:a16="http://schemas.microsoft.com/office/drawing/2014/main" id="{3FF329CC-39F5-D7F7-7AAD-3001CE0FA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310" name="Imagen 309">
                <a:extLst>
                  <a:ext uri="{FF2B5EF4-FFF2-40B4-BE49-F238E27FC236}">
                    <a16:creationId xmlns:a16="http://schemas.microsoft.com/office/drawing/2014/main" id="{FEEED62B-4C63-559D-4774-8CEC013A7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311" name="Imagen 310">
                <a:extLst>
                  <a:ext uri="{FF2B5EF4-FFF2-40B4-BE49-F238E27FC236}">
                    <a16:creationId xmlns:a16="http://schemas.microsoft.com/office/drawing/2014/main" id="{E0920A89-E6E4-8E94-0511-FD8CDF39F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312" name="Imagen 311">
                <a:extLst>
                  <a:ext uri="{FF2B5EF4-FFF2-40B4-BE49-F238E27FC236}">
                    <a16:creationId xmlns:a16="http://schemas.microsoft.com/office/drawing/2014/main" id="{BBD2352C-E596-9A9E-4F50-2859F545C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313" name="Imagen 312">
                <a:extLst>
                  <a:ext uri="{FF2B5EF4-FFF2-40B4-BE49-F238E27FC236}">
                    <a16:creationId xmlns:a16="http://schemas.microsoft.com/office/drawing/2014/main" id="{70078BF0-E961-FC13-530D-F2442F801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314" name="Imagen 313">
                <a:extLst>
                  <a:ext uri="{FF2B5EF4-FFF2-40B4-BE49-F238E27FC236}">
                    <a16:creationId xmlns:a16="http://schemas.microsoft.com/office/drawing/2014/main" id="{8332F9C8-E1E0-AD9C-0A8D-EF093E6CA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sp>
        <p:nvSpPr>
          <p:cNvPr id="5" name="TextBox 208">
            <a:extLst>
              <a:ext uri="{FF2B5EF4-FFF2-40B4-BE49-F238E27FC236}">
                <a16:creationId xmlns:a16="http://schemas.microsoft.com/office/drawing/2014/main" id="{4F2F563A-5C7C-BC1A-CF16-AC2DEF03B723}"/>
              </a:ext>
            </a:extLst>
          </p:cNvPr>
          <p:cNvSpPr txBox="1"/>
          <p:nvPr/>
        </p:nvSpPr>
        <p:spPr>
          <a:xfrm>
            <a:off x="6348679" y="257421"/>
            <a:ext cx="3099191" cy="461665"/>
          </a:xfrm>
          <a:prstGeom prst="rect">
            <a:avLst/>
          </a:prstGeom>
          <a:noFill/>
        </p:spPr>
        <p:txBody>
          <a:bodyPr wrap="square" rtlCol="0">
            <a:spAutoFit/>
          </a:bodyPr>
          <a:lstStyle/>
          <a:p>
            <a:r>
              <a:rPr lang="es-ES" sz="2400">
                <a:solidFill>
                  <a:srgbClr val="0070C0"/>
                </a:solidFill>
                <a:latin typeface="Agency FB" panose="020B0503020202020204" pitchFamily="34" charset="0"/>
                <a:ea typeface="Hand Of Sean" panose="02000500000000000000" pitchFamily="2" charset="-128"/>
              </a:rPr>
              <a:t>Resumen</a:t>
            </a:r>
          </a:p>
        </p:txBody>
      </p:sp>
      <p:grpSp>
        <p:nvGrpSpPr>
          <p:cNvPr id="9" name="Grupo 8">
            <a:extLst>
              <a:ext uri="{FF2B5EF4-FFF2-40B4-BE49-F238E27FC236}">
                <a16:creationId xmlns:a16="http://schemas.microsoft.com/office/drawing/2014/main" id="{DC00FCCB-DDF4-6D93-3ECF-7743C0B5D564}"/>
              </a:ext>
            </a:extLst>
          </p:cNvPr>
          <p:cNvGrpSpPr/>
          <p:nvPr/>
        </p:nvGrpSpPr>
        <p:grpSpPr>
          <a:xfrm>
            <a:off x="6172914" y="1142862"/>
            <a:ext cx="5428034" cy="5353931"/>
            <a:chOff x="6172914" y="1142862"/>
            <a:chExt cx="5428034" cy="5353931"/>
          </a:xfrm>
        </p:grpSpPr>
        <p:cxnSp>
          <p:nvCxnSpPr>
            <p:cNvPr id="7" name="Straight Connector 6">
              <a:extLst>
                <a:ext uri="{FF2B5EF4-FFF2-40B4-BE49-F238E27FC236}">
                  <a16:creationId xmlns:a16="http://schemas.microsoft.com/office/drawing/2014/main" id="{6A4BE4DF-D2F4-4379-A9D6-80E52AFF4147}"/>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0D995D0-D410-41F6-8F5B-85BB1BCC534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0CE9D1-00A8-4698-B82F-870B637B8B3D}"/>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7200768-9471-4E20-BAD8-29771E263599}"/>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C5E669C-7F9D-4702-B466-E8B7969A0437}"/>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5C55975-239A-4E3C-9DA9-A1C1F43A5592}"/>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7CFC89B-3A0C-4489-9C24-1AF2539BC25F}"/>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8207E8D-9C84-4381-A43C-9C1AD7BD9C0A}"/>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7CEB030-6CD3-430F-8BC2-0652DA5FF667}"/>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DB8F0E0-E44F-45C3-9FAF-C3DA3FC751DB}"/>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3479BD0-F83D-44B4-81C9-71C0B635AC7B}"/>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147">
              <a:extLst>
                <a:ext uri="{FF2B5EF4-FFF2-40B4-BE49-F238E27FC236}">
                  <a16:creationId xmlns:a16="http://schemas.microsoft.com/office/drawing/2014/main" id="{17968EBA-1E71-E0AA-31B5-DA0C710685C6}"/>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147">
              <a:extLst>
                <a:ext uri="{FF2B5EF4-FFF2-40B4-BE49-F238E27FC236}">
                  <a16:creationId xmlns:a16="http://schemas.microsoft.com/office/drawing/2014/main" id="{81509410-ED23-285F-5CBF-06C60B55B6FD}"/>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7">
              <a:extLst>
                <a:ext uri="{FF2B5EF4-FFF2-40B4-BE49-F238E27FC236}">
                  <a16:creationId xmlns:a16="http://schemas.microsoft.com/office/drawing/2014/main" id="{BED8A9C8-0210-7114-0C9E-E6516C3F8853}"/>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10" name="CuadroTexto 9">
            <a:extLst>
              <a:ext uri="{FF2B5EF4-FFF2-40B4-BE49-F238E27FC236}">
                <a16:creationId xmlns:a16="http://schemas.microsoft.com/office/drawing/2014/main" id="{7D9550AB-7A5F-54D4-69CF-F2850F865CC7}"/>
              </a:ext>
            </a:extLst>
          </p:cNvPr>
          <p:cNvSpPr txBox="1"/>
          <p:nvPr/>
        </p:nvSpPr>
        <p:spPr>
          <a:xfrm>
            <a:off x="6393032" y="744127"/>
            <a:ext cx="4745133" cy="585455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a:t>
            </a:r>
            <a:r>
              <a:rPr lang="es-ES" i="1" dirty="0">
                <a:solidFill>
                  <a:schemeClr val="bg1">
                    <a:lumMod val="50000"/>
                  </a:schemeClr>
                </a:solidFill>
                <a:latin typeface="Agency FB" panose="020B0503020202020204" pitchFamily="34" charset="0"/>
              </a:rPr>
              <a:t>Es matemáticamente imposible conducir con la idea de mantenerse a distancia de seguridad y no generar atascos.</a:t>
            </a:r>
            <a:r>
              <a:rPr lang="es-ES" dirty="0">
                <a:solidFill>
                  <a:schemeClr val="bg1">
                    <a:lumMod val="50000"/>
                  </a:schemeClr>
                </a:solidFill>
                <a:latin typeface="Agency FB" panose="020B0503020202020204" pitchFamily="34" charset="0"/>
              </a:rPr>
              <a:t>”</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Somos la ingeniería de tráfico que ha generado las nuevas ecuaciones para la nueva movilidad. Eliminar la dinámica de un atasco en tan solo 10 segundos o hacerlo desaparecer con la única modificación del comportamiento de un único conductor son logros que hace ya tiempo hemos demostrado.</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Sin embargo, lo más destacado de nuestra labor sea que hemos creado los </a:t>
            </a:r>
            <a:r>
              <a:rPr lang="es-ES" b="1" dirty="0">
                <a:solidFill>
                  <a:schemeClr val="bg1">
                    <a:lumMod val="50000"/>
                  </a:schemeClr>
                </a:solidFill>
                <a:latin typeface="Agency FB" panose="020B0503020202020204" pitchFamily="34" charset="0"/>
              </a:rPr>
              <a:t>6 Electro-Car-Diagramas del conductor</a:t>
            </a: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Esto representa un hito que está cambiando el mundo de la formación en </a:t>
            </a:r>
            <a:r>
              <a:rPr lang="es-ES" b="1" dirty="0">
                <a:solidFill>
                  <a:schemeClr val="bg1">
                    <a:lumMod val="50000"/>
                  </a:schemeClr>
                </a:solidFill>
                <a:latin typeface="Agency FB" panose="020B0503020202020204" pitchFamily="34" charset="0"/>
              </a:rPr>
              <a:t>Seguridad Vial, Movilidad y Sostenibilidad</a:t>
            </a:r>
            <a:r>
              <a:rPr lang="es-ES" dirty="0">
                <a:solidFill>
                  <a:schemeClr val="bg1">
                    <a:lumMod val="50000"/>
                  </a:schemeClr>
                </a:solidFill>
                <a:latin typeface="Agency FB" panose="020B0503020202020204" pitchFamily="34" charset="0"/>
              </a:rPr>
              <a:t>, por</a:t>
            </a:r>
          </a:p>
        </p:txBody>
      </p:sp>
      <p:pic>
        <p:nvPicPr>
          <p:cNvPr id="2" name="Imagen 1">
            <a:extLst>
              <a:ext uri="{FF2B5EF4-FFF2-40B4-BE49-F238E27FC236}">
                <a16:creationId xmlns:a16="http://schemas.microsoft.com/office/drawing/2014/main" id="{9679421C-75DC-093D-CFEF-D7DD4829E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268394" y="-132861"/>
            <a:ext cx="798378" cy="955881"/>
          </a:xfrm>
          <a:prstGeom prst="rect">
            <a:avLst/>
          </a:prstGeom>
        </p:spPr>
      </p:pic>
      <p:pic>
        <p:nvPicPr>
          <p:cNvPr id="4" name="Imagen 3">
            <a:extLst>
              <a:ext uri="{FF2B5EF4-FFF2-40B4-BE49-F238E27FC236}">
                <a16:creationId xmlns:a16="http://schemas.microsoft.com/office/drawing/2014/main" id="{EC619346-3D0E-3102-7F32-01569201A6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419401">
            <a:off x="620" y="4735469"/>
            <a:ext cx="798378" cy="955881"/>
          </a:xfrm>
          <a:prstGeom prst="rect">
            <a:avLst/>
          </a:prstGeom>
        </p:spPr>
      </p:pic>
    </p:spTree>
    <p:extLst>
      <p:ext uri="{BB962C8B-B14F-4D97-AF65-F5344CB8AC3E}">
        <p14:creationId xmlns:p14="http://schemas.microsoft.com/office/powerpoint/2010/main" val="54505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CC00FF"/>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19287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Si solo nos quedáramos en la teoría difícilmente este conocimiento pudiera tener sentido. En las aulas, junto al uso de Simulador Web y como complemento a éste, se muestran vídeos con ejemplos reales de:</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Accidentes FRONT.</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Accidentes REAR.</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Atascos Fantasmas.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Tráfico denso inestable.</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Bloqueo de Carril.</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Etc.</a:t>
            </a:r>
          </a:p>
        </p:txBody>
      </p:sp>
      <p:sp>
        <p:nvSpPr>
          <p:cNvPr id="90" name="TextBox 208">
            <a:extLst>
              <a:ext uri="{FF2B5EF4-FFF2-40B4-BE49-F238E27FC236}">
                <a16:creationId xmlns:a16="http://schemas.microsoft.com/office/drawing/2014/main" id="{8D2BBFC6-18C9-EDBD-DB5B-A629D6F93BE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Atasco Fantasma</a:t>
            </a:r>
          </a:p>
        </p:txBody>
      </p:sp>
      <p:pic>
        <p:nvPicPr>
          <p:cNvPr id="92" name="Imagen 91">
            <a:extLst>
              <a:ext uri="{FF2B5EF4-FFF2-40B4-BE49-F238E27FC236}">
                <a16:creationId xmlns:a16="http://schemas.microsoft.com/office/drawing/2014/main" id="{2F29A744-859F-3242-54B1-12C77247CC35}"/>
              </a:ext>
            </a:extLst>
          </p:cNvPr>
          <p:cNvPicPr>
            <a:picLocks noChangeAspect="1"/>
          </p:cNvPicPr>
          <p:nvPr/>
        </p:nvPicPr>
        <p:blipFill>
          <a:blip r:embed="rId5"/>
          <a:stretch>
            <a:fillRect/>
          </a:stretch>
        </p:blipFill>
        <p:spPr>
          <a:xfrm>
            <a:off x="6475743" y="2985986"/>
            <a:ext cx="4667323" cy="3287778"/>
          </a:xfrm>
          <a:prstGeom prst="rect">
            <a:avLst/>
          </a:prstGeom>
          <a:ln>
            <a:solidFill>
              <a:schemeClr val="accent1"/>
            </a:solidFill>
          </a:ln>
        </p:spPr>
      </p:pic>
      <p:pic>
        <p:nvPicPr>
          <p:cNvPr id="93" name="Imagen 92">
            <a:extLst>
              <a:ext uri="{FF2B5EF4-FFF2-40B4-BE49-F238E27FC236}">
                <a16:creationId xmlns:a16="http://schemas.microsoft.com/office/drawing/2014/main" id="{673A671E-D702-767C-1EDA-261B8A93CA9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976535">
            <a:off x="10687643" y="2512040"/>
            <a:ext cx="798378" cy="955881"/>
          </a:xfrm>
          <a:prstGeom prst="rect">
            <a:avLst/>
          </a:prstGeom>
        </p:spPr>
      </p:pic>
      <p:pic>
        <p:nvPicPr>
          <p:cNvPr id="95" name="Imagen 94">
            <a:extLst>
              <a:ext uri="{FF2B5EF4-FFF2-40B4-BE49-F238E27FC236}">
                <a16:creationId xmlns:a16="http://schemas.microsoft.com/office/drawing/2014/main" id="{9FE6E953-0E5E-F936-A4D8-B97A2F2CC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6418066" y="5674813"/>
            <a:ext cx="798378" cy="955881"/>
          </a:xfrm>
          <a:prstGeom prst="rect">
            <a:avLst/>
          </a:prstGeom>
        </p:spPr>
      </p:pic>
      <p:sp>
        <p:nvSpPr>
          <p:cNvPr id="91" name="CuadroTexto 90">
            <a:extLst>
              <a:ext uri="{FF2B5EF4-FFF2-40B4-BE49-F238E27FC236}">
                <a16:creationId xmlns:a16="http://schemas.microsoft.com/office/drawing/2014/main" id="{47314987-7DCD-8702-8852-81894C828D9E}"/>
              </a:ext>
            </a:extLst>
          </p:cNvPr>
          <p:cNvSpPr txBox="1"/>
          <p:nvPr/>
        </p:nvSpPr>
        <p:spPr>
          <a:xfrm>
            <a:off x="6393032" y="744127"/>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Según nuestras estimaciones, con que tan solo uno de cada cincuenta (1/50) conductores practicara la conducción inercial el 20% de los atascos de nuestras carreteras desaparecería.</a:t>
            </a:r>
          </a:p>
        </p:txBody>
      </p:sp>
    </p:spTree>
    <p:extLst>
      <p:ext uri="{BB962C8B-B14F-4D97-AF65-F5344CB8AC3E}">
        <p14:creationId xmlns:p14="http://schemas.microsoft.com/office/powerpoint/2010/main" val="974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45339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Certificados de excelencia DGT</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02387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Detrás de esta ingeniería hay muchos años de esfuerzo, tanto en el ámbito laboral, económico, tecnológico como personal.</a:t>
            </a:r>
          </a:p>
          <a:p>
            <a:pPr algn="just">
              <a:lnSpc>
                <a:spcPct val="150000"/>
              </a:lnSpc>
            </a:pPr>
            <a:r>
              <a:rPr lang="es-ES" dirty="0">
                <a:solidFill>
                  <a:schemeClr val="bg1">
                    <a:lumMod val="50000"/>
                  </a:schemeClr>
                </a:solidFill>
                <a:latin typeface="Agency FB" panose="020B0503020202020204" pitchFamily="34" charset="0"/>
              </a:rPr>
              <a:t>Somos muchas las personas que hemos puesto nuestro empeño en conseguir el sueño de comprender, al final, la dinámica del tráfico y, al mismo tiempo, poderla enseñar al resto de los conductores, al mundo.</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En las siguientes páginas mostraremos algunos de los reconocimientos que se nos ha ido entregando a lo largo de los años. Que algunos los dejemos fuera no debe entenderse como una falta por nuestra parte, sino para no extender en exceso el documento,</a:t>
            </a: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Reconocimientos y Logros</a:t>
            </a:r>
          </a:p>
        </p:txBody>
      </p:sp>
      <p:pic>
        <p:nvPicPr>
          <p:cNvPr id="95" name="Imagen 94">
            <a:extLst>
              <a:ext uri="{FF2B5EF4-FFF2-40B4-BE49-F238E27FC236}">
                <a16:creationId xmlns:a16="http://schemas.microsoft.com/office/drawing/2014/main" id="{2BD26B31-B739-80D0-F7D7-8B16487DC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827" y="1272460"/>
            <a:ext cx="3423893" cy="4121919"/>
          </a:xfrm>
          <a:prstGeom prst="rect">
            <a:avLst/>
          </a:prstGeom>
          <a:ln>
            <a:solidFill>
              <a:schemeClr val="tx1">
                <a:lumMod val="50000"/>
                <a:lumOff val="50000"/>
              </a:schemeClr>
            </a:solidFill>
          </a:ln>
        </p:spPr>
      </p:pic>
      <p:pic>
        <p:nvPicPr>
          <p:cNvPr id="133" name="Imagen 132">
            <a:extLst>
              <a:ext uri="{FF2B5EF4-FFF2-40B4-BE49-F238E27FC236}">
                <a16:creationId xmlns:a16="http://schemas.microsoft.com/office/drawing/2014/main" id="{AF462CD6-DCF6-8EFB-1AB5-63C9A65CC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995" y="2315302"/>
            <a:ext cx="3440906" cy="4121919"/>
          </a:xfrm>
          <a:prstGeom prst="rect">
            <a:avLst/>
          </a:prstGeom>
          <a:ln>
            <a:solidFill>
              <a:schemeClr val="tx1">
                <a:lumMod val="50000"/>
                <a:lumOff val="50000"/>
              </a:schemeClr>
            </a:solidFill>
          </a:ln>
          <a:effectLst/>
        </p:spPr>
      </p:pic>
      <p:pic>
        <p:nvPicPr>
          <p:cNvPr id="90" name="Imagen 89">
            <a:extLst>
              <a:ext uri="{FF2B5EF4-FFF2-40B4-BE49-F238E27FC236}">
                <a16:creationId xmlns:a16="http://schemas.microsoft.com/office/drawing/2014/main" id="{14D99AD4-72E5-9660-2F53-DBAC1BF34BE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521966" y="1761959"/>
            <a:ext cx="798378" cy="955881"/>
          </a:xfrm>
          <a:prstGeom prst="rect">
            <a:avLst/>
          </a:prstGeom>
        </p:spPr>
      </p:pic>
      <p:pic>
        <p:nvPicPr>
          <p:cNvPr id="92" name="Imagen 91">
            <a:extLst>
              <a:ext uri="{FF2B5EF4-FFF2-40B4-BE49-F238E27FC236}">
                <a16:creationId xmlns:a16="http://schemas.microsoft.com/office/drawing/2014/main" id="{9FA232CE-849F-6B36-2CC3-F4846C8B28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323342" y="5003539"/>
            <a:ext cx="798378" cy="955881"/>
          </a:xfrm>
          <a:prstGeom prst="rect">
            <a:avLst/>
          </a:prstGeom>
        </p:spPr>
      </p:pic>
      <p:pic>
        <p:nvPicPr>
          <p:cNvPr id="131" name="Imagen 130">
            <a:extLst>
              <a:ext uri="{FF2B5EF4-FFF2-40B4-BE49-F238E27FC236}">
                <a16:creationId xmlns:a16="http://schemas.microsoft.com/office/drawing/2014/main" id="{48EBF284-FF1A-F7D9-DA2C-0039B945D4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9415928" y="720517"/>
            <a:ext cx="798378" cy="955881"/>
          </a:xfrm>
          <a:prstGeom prst="rect">
            <a:avLst/>
          </a:prstGeom>
        </p:spPr>
      </p:pic>
      <p:pic>
        <p:nvPicPr>
          <p:cNvPr id="132" name="Imagen 131">
            <a:extLst>
              <a:ext uri="{FF2B5EF4-FFF2-40B4-BE49-F238E27FC236}">
                <a16:creationId xmlns:a16="http://schemas.microsoft.com/office/drawing/2014/main" id="{28A29F95-8A31-83B7-12F9-A128F348A64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7321830" y="5880912"/>
            <a:ext cx="798378" cy="955881"/>
          </a:xfrm>
          <a:prstGeom prst="rect">
            <a:avLst/>
          </a:prstGeom>
        </p:spPr>
      </p:pic>
    </p:spTree>
    <p:extLst>
      <p:ext uri="{BB962C8B-B14F-4D97-AF65-F5344CB8AC3E}">
        <p14:creationId xmlns:p14="http://schemas.microsoft.com/office/powerpoint/2010/main" val="276028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INSIA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Fueron suficientes 10 segundos para modificar la conducta de un único conductor y eliminar la dinámica del atasco.</a:t>
            </a:r>
          </a:p>
        </p:txBody>
      </p:sp>
      <p:pic>
        <p:nvPicPr>
          <p:cNvPr id="133" name="Imagen 132">
            <a:extLst>
              <a:ext uri="{FF2B5EF4-FFF2-40B4-BE49-F238E27FC236}">
                <a16:creationId xmlns:a16="http://schemas.microsoft.com/office/drawing/2014/main" id="{468FAF2A-2670-19EA-4B9E-25BA52344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431" y="3076777"/>
            <a:ext cx="4654763" cy="3465775"/>
          </a:xfrm>
          <a:prstGeom prst="rect">
            <a:avLst/>
          </a:prstGeom>
          <a:ln>
            <a:solidFill>
              <a:schemeClr val="tx1">
                <a:lumMod val="50000"/>
                <a:lumOff val="50000"/>
              </a:schemeClr>
            </a:solidFill>
          </a:ln>
        </p:spPr>
      </p:pic>
      <p:pic>
        <p:nvPicPr>
          <p:cNvPr id="136" name="Imagen 135">
            <a:extLst>
              <a:ext uri="{FF2B5EF4-FFF2-40B4-BE49-F238E27FC236}">
                <a16:creationId xmlns:a16="http://schemas.microsoft.com/office/drawing/2014/main" id="{026CF7EA-40BB-AD06-D7C0-DE1A2E76C9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20978" y="265672"/>
            <a:ext cx="2817732" cy="1308355"/>
          </a:xfrm>
          <a:prstGeom prst="rect">
            <a:avLst/>
          </a:prstGeom>
          <a:ln>
            <a:solidFill>
              <a:schemeClr val="accent1"/>
            </a:solidFill>
          </a:ln>
        </p:spPr>
      </p:pic>
      <p:pic>
        <p:nvPicPr>
          <p:cNvPr id="92" name="Imagen 91">
            <a:extLst>
              <a:ext uri="{FF2B5EF4-FFF2-40B4-BE49-F238E27FC236}">
                <a16:creationId xmlns:a16="http://schemas.microsoft.com/office/drawing/2014/main" id="{76C93515-CA81-D77E-C4EE-592CF25ABD9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248902" y="5918625"/>
            <a:ext cx="798378" cy="955881"/>
          </a:xfrm>
          <a:prstGeom prst="rect">
            <a:avLst/>
          </a:prstGeom>
        </p:spPr>
      </p:pic>
      <p:pic>
        <p:nvPicPr>
          <p:cNvPr id="131" name="Imagen 130">
            <a:extLst>
              <a:ext uri="{FF2B5EF4-FFF2-40B4-BE49-F238E27FC236}">
                <a16:creationId xmlns:a16="http://schemas.microsoft.com/office/drawing/2014/main" id="{23F8C806-0D94-A31B-00F3-C144F23B822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591612" y="2531450"/>
            <a:ext cx="798378" cy="955881"/>
          </a:xfrm>
          <a:prstGeom prst="rect">
            <a:avLst/>
          </a:prstGeom>
        </p:spPr>
      </p:pic>
      <p:pic>
        <p:nvPicPr>
          <p:cNvPr id="132" name="Imagen 131">
            <a:extLst>
              <a:ext uri="{FF2B5EF4-FFF2-40B4-BE49-F238E27FC236}">
                <a16:creationId xmlns:a16="http://schemas.microsoft.com/office/drawing/2014/main" id="{CA6ED946-1433-53BC-54B3-0C6220B7D5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916033">
            <a:off x="9764411" y="-69895"/>
            <a:ext cx="798378" cy="955881"/>
          </a:xfrm>
          <a:prstGeom prst="rect">
            <a:avLst/>
          </a:prstGeom>
        </p:spPr>
      </p:pic>
      <p:sp>
        <p:nvSpPr>
          <p:cNvPr id="134" name="CuadroTexto 133">
            <a:extLst>
              <a:ext uri="{FF2B5EF4-FFF2-40B4-BE49-F238E27FC236}">
                <a16:creationId xmlns:a16="http://schemas.microsoft.com/office/drawing/2014/main" id="{C2AB2695-9C24-08E8-CCE7-654ECB30AB68}"/>
              </a:ext>
            </a:extLst>
          </p:cNvPr>
          <p:cNvSpPr txBox="1"/>
          <p:nvPr/>
        </p:nvSpPr>
        <p:spPr>
          <a:xfrm>
            <a:off x="854736" y="711696"/>
            <a:ext cx="4745133" cy="419287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Protección Civil</a:t>
            </a:r>
          </a:p>
          <a:p>
            <a:pPr algn="just">
              <a:lnSpc>
                <a:spcPct val="150000"/>
              </a:lnSpc>
            </a:pPr>
            <a:r>
              <a:rPr lang="es-ES" dirty="0">
                <a:solidFill>
                  <a:schemeClr val="bg1">
                    <a:lumMod val="50000"/>
                  </a:schemeClr>
                </a:solidFill>
                <a:latin typeface="Agency FB" panose="020B0503020202020204" pitchFamily="34" charset="0"/>
              </a:rPr>
              <a:t>Cuando las Fuerzas de Seguridad prestan sus servicios en ayuda civil, ya sea en nuestro propio país o en otro y es necesario realizar evacuación de población nuestra ingeniería aporta una gestión óptima de los desplazamientos, </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5" name="Imagen 134">
            <a:extLst>
              <a:ext uri="{FF2B5EF4-FFF2-40B4-BE49-F238E27FC236}">
                <a16:creationId xmlns:a16="http://schemas.microsoft.com/office/drawing/2014/main" id="{EBDAB247-1CCE-F03D-6C6A-2C4EDE13FC22}"/>
              </a:ext>
            </a:extLst>
          </p:cNvPr>
          <p:cNvPicPr>
            <a:picLocks noChangeAspect="1"/>
          </p:cNvPicPr>
          <p:nvPr/>
        </p:nvPicPr>
        <p:blipFill>
          <a:blip r:embed="rId8"/>
          <a:stretch>
            <a:fillRect/>
          </a:stretch>
        </p:blipFill>
        <p:spPr>
          <a:xfrm>
            <a:off x="1281045" y="3204280"/>
            <a:ext cx="4009096" cy="3106817"/>
          </a:xfrm>
          <a:prstGeom prst="rect">
            <a:avLst/>
          </a:prstGeom>
          <a:ln>
            <a:solidFill>
              <a:schemeClr val="tx1">
                <a:lumMod val="50000"/>
                <a:lumOff val="50000"/>
              </a:schemeClr>
            </a:solidFill>
          </a:ln>
        </p:spPr>
      </p:pic>
      <p:pic>
        <p:nvPicPr>
          <p:cNvPr id="137" name="Imagen 136">
            <a:extLst>
              <a:ext uri="{FF2B5EF4-FFF2-40B4-BE49-F238E27FC236}">
                <a16:creationId xmlns:a16="http://schemas.microsoft.com/office/drawing/2014/main" id="{673A671E-D702-767C-1EDA-261B8A93CA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4754982" y="2825433"/>
            <a:ext cx="798378" cy="955881"/>
          </a:xfrm>
          <a:prstGeom prst="rect">
            <a:avLst/>
          </a:prstGeom>
        </p:spPr>
      </p:pic>
      <p:pic>
        <p:nvPicPr>
          <p:cNvPr id="138" name="Imagen 137">
            <a:extLst>
              <a:ext uri="{FF2B5EF4-FFF2-40B4-BE49-F238E27FC236}">
                <a16:creationId xmlns:a16="http://schemas.microsoft.com/office/drawing/2014/main" id="{9FE6E953-0E5E-F936-A4D8-B97A2F2CC3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1027424" y="5738310"/>
            <a:ext cx="798378" cy="955881"/>
          </a:xfrm>
          <a:prstGeom prst="rect">
            <a:avLst/>
          </a:prstGeom>
        </p:spPr>
      </p:pic>
    </p:spTree>
    <p:extLst>
      <p:ext uri="{BB962C8B-B14F-4D97-AF65-F5344CB8AC3E}">
        <p14:creationId xmlns:p14="http://schemas.microsoft.com/office/powerpoint/2010/main" val="87794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48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49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Certificación Cognitiva. </a:t>
            </a:r>
            <a:r>
              <a:rPr lang="es-ES" dirty="0" err="1">
                <a:solidFill>
                  <a:schemeClr val="bg1">
                    <a:lumMod val="50000"/>
                  </a:schemeClr>
                </a:solidFill>
                <a:latin typeface="Agency FB" panose="020B0503020202020204" pitchFamily="34" charset="0"/>
              </a:rPr>
              <a:t>Universitat</a:t>
            </a:r>
            <a:r>
              <a:rPr lang="es-ES" dirty="0">
                <a:solidFill>
                  <a:schemeClr val="bg1">
                    <a:lumMod val="50000"/>
                  </a:schemeClr>
                </a:solidFill>
                <a:latin typeface="Agency FB" panose="020B0503020202020204" pitchFamily="34" charset="0"/>
              </a:rPr>
              <a:t> de València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Doctorado.</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Certificación Matemática. Universidad Carlos III de Madrid</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Copiando las ecuaciones del desplazamiento en carril de la oruga procesionaria del pino (</a:t>
            </a:r>
            <a:r>
              <a:rPr lang="es-ES" dirty="0" err="1">
                <a:solidFill>
                  <a:schemeClr val="bg1">
                    <a:lumMod val="50000"/>
                  </a:schemeClr>
                </a:solidFill>
                <a:latin typeface="Agency FB" panose="020B0503020202020204" pitchFamily="34" charset="0"/>
              </a:rPr>
              <a:t>Thaumetopoea</a:t>
            </a:r>
            <a:r>
              <a:rPr lang="es-ES" dirty="0">
                <a:solidFill>
                  <a:schemeClr val="bg1">
                    <a:lumMod val="50000"/>
                  </a:schemeClr>
                </a:solidFill>
                <a:latin typeface="Agency FB" panose="020B0503020202020204" pitchFamily="34" charset="0"/>
              </a:rPr>
              <a:t> </a:t>
            </a:r>
            <a:r>
              <a:rPr lang="es-ES" dirty="0" err="1">
                <a:solidFill>
                  <a:schemeClr val="bg1">
                    <a:lumMod val="50000"/>
                  </a:schemeClr>
                </a:solidFill>
                <a:latin typeface="Agency FB" panose="020B0503020202020204" pitchFamily="34" charset="0"/>
              </a:rPr>
              <a:t>pityocampa</a:t>
            </a: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973B9F71-7E58-8069-92F0-AE5E47DDB5FF}"/>
              </a:ext>
            </a:extLst>
          </p:cNvPr>
          <p:cNvPicPr>
            <a:picLocks noChangeAspect="1"/>
          </p:cNvPicPr>
          <p:nvPr/>
        </p:nvPicPr>
        <p:blipFill>
          <a:blip r:embed="rId5" cstate="print"/>
          <a:stretch>
            <a:fillRect/>
          </a:stretch>
        </p:blipFill>
        <p:spPr>
          <a:xfrm>
            <a:off x="984849" y="2802156"/>
            <a:ext cx="4440287" cy="3782035"/>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8E001308-8DFE-A6BC-C07C-823C0D5FF7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98473" y="4532183"/>
            <a:ext cx="2109638" cy="2109638"/>
          </a:xfrm>
          <a:prstGeom prst="rect">
            <a:avLst/>
          </a:prstGeom>
        </p:spPr>
      </p:pic>
      <p:pic>
        <p:nvPicPr>
          <p:cNvPr id="91" name="Picture 2">
            <a:extLst>
              <a:ext uri="{FF2B5EF4-FFF2-40B4-BE49-F238E27FC236}">
                <a16:creationId xmlns:a16="http://schemas.microsoft.com/office/drawing/2014/main" id="{69BDD5D4-5CD4-175E-583C-00F7D9E1022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79" t="11878" r="13443" b="8237"/>
          <a:stretch/>
        </p:blipFill>
        <p:spPr bwMode="auto">
          <a:xfrm>
            <a:off x="7721735" y="1625225"/>
            <a:ext cx="3263667" cy="4950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5" name="Imagen 94">
            <a:extLst>
              <a:ext uri="{FF2B5EF4-FFF2-40B4-BE49-F238E27FC236}">
                <a16:creationId xmlns:a16="http://schemas.microsoft.com/office/drawing/2014/main" id="{30BD7AFA-D64F-F970-B92E-8660C62F012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395407">
            <a:off x="990385" y="5880912"/>
            <a:ext cx="798378" cy="955881"/>
          </a:xfrm>
          <a:prstGeom prst="rect">
            <a:avLst/>
          </a:prstGeom>
        </p:spPr>
      </p:pic>
      <p:pic>
        <p:nvPicPr>
          <p:cNvPr id="131" name="Imagen 130">
            <a:extLst>
              <a:ext uri="{FF2B5EF4-FFF2-40B4-BE49-F238E27FC236}">
                <a16:creationId xmlns:a16="http://schemas.microsoft.com/office/drawing/2014/main" id="{B3F132E2-3076-802A-EA3B-42D0BD0DF0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4795733" y="2281331"/>
            <a:ext cx="798378" cy="955881"/>
          </a:xfrm>
          <a:prstGeom prst="rect">
            <a:avLst/>
          </a:prstGeom>
        </p:spPr>
      </p:pic>
      <p:pic>
        <p:nvPicPr>
          <p:cNvPr id="132" name="Imagen 131">
            <a:extLst>
              <a:ext uri="{FF2B5EF4-FFF2-40B4-BE49-F238E27FC236}">
                <a16:creationId xmlns:a16="http://schemas.microsoft.com/office/drawing/2014/main" id="{58C0C6AD-CFB8-44EE-B246-9945007E6F5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395407">
            <a:off x="7519537" y="5918625"/>
            <a:ext cx="798378" cy="955881"/>
          </a:xfrm>
          <a:prstGeom prst="rect">
            <a:avLst/>
          </a:prstGeom>
        </p:spPr>
      </p:pic>
      <p:pic>
        <p:nvPicPr>
          <p:cNvPr id="133" name="Imagen 132">
            <a:extLst>
              <a:ext uri="{FF2B5EF4-FFF2-40B4-BE49-F238E27FC236}">
                <a16:creationId xmlns:a16="http://schemas.microsoft.com/office/drawing/2014/main" id="{0A36C9BE-D31B-9A97-35B0-16958D36489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10626540" y="1104378"/>
            <a:ext cx="798378" cy="955881"/>
          </a:xfrm>
          <a:prstGeom prst="rect">
            <a:avLst/>
          </a:prstGeom>
        </p:spPr>
      </p:pic>
    </p:spTree>
    <p:extLst>
      <p:ext uri="{BB962C8B-B14F-4D97-AF65-F5344CB8AC3E}">
        <p14:creationId xmlns:p14="http://schemas.microsoft.com/office/powerpoint/2010/main" val="4207291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Premio Nacional PREVER</a:t>
            </a:r>
          </a:p>
          <a:p>
            <a:pPr algn="just">
              <a:lnSpc>
                <a:spcPct val="150000"/>
              </a:lnSpc>
            </a:pPr>
            <a:r>
              <a:rPr lang="es-ES" dirty="0">
                <a:solidFill>
                  <a:schemeClr val="bg1">
                    <a:lumMod val="50000"/>
                  </a:schemeClr>
                </a:solidFill>
                <a:latin typeface="Agency FB" panose="020B0503020202020204" pitchFamily="34" charset="0"/>
              </a:rPr>
              <a:t>En el área de Prevención de Riesgos Laborales, ‘</a:t>
            </a:r>
            <a:r>
              <a:rPr lang="es-ES" i="1" dirty="0">
                <a:solidFill>
                  <a:schemeClr val="bg1">
                    <a:lumMod val="50000"/>
                  </a:schemeClr>
                </a:solidFill>
                <a:latin typeface="Agency FB" panose="020B0503020202020204" pitchFamily="34" charset="0"/>
              </a:rPr>
              <a:t>protocolo conducción’</a:t>
            </a:r>
            <a:r>
              <a:rPr lang="es-ES" dirty="0">
                <a:solidFill>
                  <a:schemeClr val="bg1">
                    <a:lumMod val="50000"/>
                  </a:schemeClr>
                </a:solidFill>
                <a:latin typeface="Agency FB" panose="020B0503020202020204" pitchFamily="34" charset="0"/>
              </a:rPr>
              <a:t>.</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2115387"/>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Universidad de Granada</a:t>
            </a:r>
          </a:p>
          <a:p>
            <a:pPr algn="just">
              <a:lnSpc>
                <a:spcPct val="150000"/>
              </a:lnSpc>
            </a:pPr>
            <a:r>
              <a:rPr lang="es-ES" dirty="0">
                <a:solidFill>
                  <a:schemeClr val="bg1">
                    <a:lumMod val="50000"/>
                  </a:schemeClr>
                </a:solidFill>
                <a:latin typeface="Agency FB" panose="020B0503020202020204" pitchFamily="34" charset="0"/>
              </a:rPr>
              <a:t>Cruz de Honor de la Seguridad y Salud en el Trabajo.</a:t>
            </a:r>
          </a:p>
          <a:p>
            <a:pPr algn="just">
              <a:lnSpc>
                <a:spcPct val="150000"/>
              </a:lnSpc>
            </a:pPr>
            <a:r>
              <a:rPr lang="es-ES" dirty="0">
                <a:solidFill>
                  <a:schemeClr val="bg1">
                    <a:lumMod val="50000"/>
                  </a:schemeClr>
                </a:solidFill>
                <a:latin typeface="Agency FB" panose="020B0503020202020204" pitchFamily="34" charset="0"/>
              </a:rPr>
              <a:t>Aunque es nominativo, es un premio a todo el equipo por los años de esfuerzo realizados.</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85AFF4D1-C4EA-38BF-942F-FE957C805B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673" y="2274009"/>
            <a:ext cx="4532557" cy="3114395"/>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EE355F48-869D-365E-F29C-3373BB0D31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4490" y="2659015"/>
            <a:ext cx="4863583" cy="3647687"/>
          </a:xfrm>
          <a:prstGeom prst="rect">
            <a:avLst/>
          </a:prstGeom>
        </p:spPr>
      </p:pic>
      <p:pic>
        <p:nvPicPr>
          <p:cNvPr id="93" name="Imagen 92">
            <a:extLst>
              <a:ext uri="{FF2B5EF4-FFF2-40B4-BE49-F238E27FC236}">
                <a16:creationId xmlns:a16="http://schemas.microsoft.com/office/drawing/2014/main" id="{AB022623-77F0-C69F-2C91-7BA4F6DF3A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925413" y="4868695"/>
            <a:ext cx="798378" cy="955881"/>
          </a:xfrm>
          <a:prstGeom prst="rect">
            <a:avLst/>
          </a:prstGeom>
        </p:spPr>
      </p:pic>
      <p:pic>
        <p:nvPicPr>
          <p:cNvPr id="131" name="Imagen 130">
            <a:extLst>
              <a:ext uri="{FF2B5EF4-FFF2-40B4-BE49-F238E27FC236}">
                <a16:creationId xmlns:a16="http://schemas.microsoft.com/office/drawing/2014/main" id="{846B93C3-5F90-C340-C9D0-F1F20BA9EC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977903" y="1759221"/>
            <a:ext cx="798378" cy="955881"/>
          </a:xfrm>
          <a:prstGeom prst="rect">
            <a:avLst/>
          </a:prstGeom>
        </p:spPr>
      </p:pic>
      <p:pic>
        <p:nvPicPr>
          <p:cNvPr id="134" name="Imagen 133">
            <a:extLst>
              <a:ext uri="{FF2B5EF4-FFF2-40B4-BE49-F238E27FC236}">
                <a16:creationId xmlns:a16="http://schemas.microsoft.com/office/drawing/2014/main" id="{74474630-4FF9-2CDF-05B6-A3CFBD7EEE1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320575" y="5745763"/>
            <a:ext cx="798378" cy="955881"/>
          </a:xfrm>
          <a:prstGeom prst="rect">
            <a:avLst/>
          </a:prstGeom>
        </p:spPr>
      </p:pic>
      <p:pic>
        <p:nvPicPr>
          <p:cNvPr id="135" name="Imagen 134">
            <a:extLst>
              <a:ext uri="{FF2B5EF4-FFF2-40B4-BE49-F238E27FC236}">
                <a16:creationId xmlns:a16="http://schemas.microsoft.com/office/drawing/2014/main" id="{4C3AE527-9669-61D2-3B8D-B525483710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675522" y="2173758"/>
            <a:ext cx="798378" cy="955881"/>
          </a:xfrm>
          <a:prstGeom prst="rect">
            <a:avLst/>
          </a:prstGeom>
        </p:spPr>
      </p:pic>
    </p:spTree>
    <p:extLst>
      <p:ext uri="{BB962C8B-B14F-4D97-AF65-F5344CB8AC3E}">
        <p14:creationId xmlns:p14="http://schemas.microsoft.com/office/powerpoint/2010/main" val="127818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53088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Premio OPEN CALL de INNOVACIÓN</a:t>
            </a:r>
          </a:p>
          <a:p>
            <a:pPr algn="just">
              <a:lnSpc>
                <a:spcPct val="150000"/>
              </a:lnSpc>
            </a:pPr>
            <a:r>
              <a:rPr lang="es-ES" dirty="0">
                <a:solidFill>
                  <a:schemeClr val="bg1">
                    <a:lumMod val="50000"/>
                  </a:schemeClr>
                </a:solidFill>
                <a:latin typeface="Agency FB" panose="020B0503020202020204" pitchFamily="34" charset="0"/>
              </a:rPr>
              <a:t>No solo en el área de PRL somos punteros</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Estos reconocimientos nos dan oxígeno para continuar investigando, en las áreas del conocimiento, para mejorar la Calidad de Vida de todos los ciudadanos.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1" name="Imagen 90">
            <a:extLst>
              <a:ext uri="{FF2B5EF4-FFF2-40B4-BE49-F238E27FC236}">
                <a16:creationId xmlns:a16="http://schemas.microsoft.com/office/drawing/2014/main" id="{6D7CE59F-497B-2283-BB82-750708801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584" y="2255279"/>
            <a:ext cx="4478811" cy="339560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3" name="Imagen 92">
            <a:extLst>
              <a:ext uri="{FF2B5EF4-FFF2-40B4-BE49-F238E27FC236}">
                <a16:creationId xmlns:a16="http://schemas.microsoft.com/office/drawing/2014/main" id="{5A2AD7EF-8256-F555-B81C-B67AF5452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974" y="2315006"/>
            <a:ext cx="4553329" cy="341499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1" name="Imagen 130">
            <a:extLst>
              <a:ext uri="{FF2B5EF4-FFF2-40B4-BE49-F238E27FC236}">
                <a16:creationId xmlns:a16="http://schemas.microsoft.com/office/drawing/2014/main" id="{E5027DF4-CA06-F645-B967-820D7A3B4F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947474" y="5345765"/>
            <a:ext cx="798378" cy="955881"/>
          </a:xfrm>
          <a:prstGeom prst="rect">
            <a:avLst/>
          </a:prstGeom>
        </p:spPr>
      </p:pic>
      <p:pic>
        <p:nvPicPr>
          <p:cNvPr id="132" name="Imagen 131">
            <a:extLst>
              <a:ext uri="{FF2B5EF4-FFF2-40B4-BE49-F238E27FC236}">
                <a16:creationId xmlns:a16="http://schemas.microsoft.com/office/drawing/2014/main" id="{D1E3ED88-12A6-9E77-035D-805AEF5163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775356" y="1830332"/>
            <a:ext cx="798378" cy="955881"/>
          </a:xfrm>
          <a:prstGeom prst="rect">
            <a:avLst/>
          </a:prstGeom>
        </p:spPr>
      </p:pic>
      <p:pic>
        <p:nvPicPr>
          <p:cNvPr id="133" name="Imagen 132">
            <a:extLst>
              <a:ext uri="{FF2B5EF4-FFF2-40B4-BE49-F238E27FC236}">
                <a16:creationId xmlns:a16="http://schemas.microsoft.com/office/drawing/2014/main" id="{5D88B012-C721-F358-06FC-A1037352C0B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6371257" y="5206203"/>
            <a:ext cx="798378" cy="955881"/>
          </a:xfrm>
          <a:prstGeom prst="rect">
            <a:avLst/>
          </a:prstGeom>
        </p:spPr>
      </p:pic>
      <p:pic>
        <p:nvPicPr>
          <p:cNvPr id="134" name="Imagen 133">
            <a:extLst>
              <a:ext uri="{FF2B5EF4-FFF2-40B4-BE49-F238E27FC236}">
                <a16:creationId xmlns:a16="http://schemas.microsoft.com/office/drawing/2014/main" id="{D7589E53-582B-664D-6214-AFC408CB44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10436406" y="1806604"/>
            <a:ext cx="798378" cy="955881"/>
          </a:xfrm>
          <a:prstGeom prst="rect">
            <a:avLst/>
          </a:prstGeom>
        </p:spPr>
      </p:pic>
    </p:spTree>
    <p:extLst>
      <p:ext uri="{BB962C8B-B14F-4D97-AF65-F5344CB8AC3E}">
        <p14:creationId xmlns:p14="http://schemas.microsoft.com/office/powerpoint/2010/main" val="385308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C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TFG</a:t>
            </a:r>
          </a:p>
          <a:p>
            <a:pPr algn="just">
              <a:lnSpc>
                <a:spcPct val="150000"/>
              </a:lnSpc>
            </a:pPr>
            <a:r>
              <a:rPr lang="es-ES" dirty="0">
                <a:solidFill>
                  <a:schemeClr val="bg1">
                    <a:lumMod val="50000"/>
                  </a:schemeClr>
                </a:solidFill>
                <a:latin typeface="Agency FB" panose="020B0503020202020204" pitchFamily="34" charset="0"/>
              </a:rPr>
              <a:t>Diferentes trabajos de Fin de Grado en diferentes universidades.</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361882"/>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Evaluación del Aprendizaje. </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Escuela Técnica Superior de Ingenieros de Caminos, Canales y Puertos de Madrid.</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5" name="Imagen 94">
            <a:extLst>
              <a:ext uri="{FF2B5EF4-FFF2-40B4-BE49-F238E27FC236}">
                <a16:creationId xmlns:a16="http://schemas.microsoft.com/office/drawing/2014/main" id="{84B57082-165B-C43E-EC8A-331AD826E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165" y="2663295"/>
            <a:ext cx="4215376" cy="3161532"/>
          </a:xfrm>
          <a:prstGeom prst="rect">
            <a:avLst/>
          </a:prstGeom>
          <a:ln>
            <a:solidFill>
              <a:schemeClr val="tx1">
                <a:lumMod val="50000"/>
                <a:lumOff val="50000"/>
              </a:schemeClr>
            </a:solidFill>
          </a:ln>
        </p:spPr>
      </p:pic>
      <p:pic>
        <p:nvPicPr>
          <p:cNvPr id="131" name="Imagen 130">
            <a:extLst>
              <a:ext uri="{FF2B5EF4-FFF2-40B4-BE49-F238E27FC236}">
                <a16:creationId xmlns:a16="http://schemas.microsoft.com/office/drawing/2014/main" id="{A621D85D-C49E-E8F7-396A-65F52A1325C5}"/>
              </a:ext>
            </a:extLst>
          </p:cNvPr>
          <p:cNvPicPr>
            <a:picLocks noChangeAspect="1"/>
          </p:cNvPicPr>
          <p:nvPr/>
        </p:nvPicPr>
        <p:blipFill>
          <a:blip r:embed="rId6" cstate="print"/>
          <a:stretch>
            <a:fillRect/>
          </a:stretch>
        </p:blipFill>
        <p:spPr>
          <a:xfrm>
            <a:off x="6520067" y="3102812"/>
            <a:ext cx="2078718" cy="30148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2" name="Imagen 131">
            <a:extLst>
              <a:ext uri="{FF2B5EF4-FFF2-40B4-BE49-F238E27FC236}">
                <a16:creationId xmlns:a16="http://schemas.microsoft.com/office/drawing/2014/main" id="{D16C8108-1E63-C5F1-AE54-EF522B654662}"/>
              </a:ext>
            </a:extLst>
          </p:cNvPr>
          <p:cNvPicPr>
            <a:picLocks noChangeAspect="1"/>
          </p:cNvPicPr>
          <p:nvPr/>
        </p:nvPicPr>
        <p:blipFill>
          <a:blip r:embed="rId7" cstate="print"/>
          <a:stretch>
            <a:fillRect/>
          </a:stretch>
        </p:blipFill>
        <p:spPr>
          <a:xfrm>
            <a:off x="8124004" y="1782151"/>
            <a:ext cx="3027914" cy="2300444"/>
          </a:xfrm>
          <a:prstGeom prst="rect">
            <a:avLst/>
          </a:prstGeom>
          <a:ln>
            <a:solidFill>
              <a:schemeClr val="tx1">
                <a:lumMod val="50000"/>
                <a:lumOff val="50000"/>
              </a:schemeClr>
            </a:solidFill>
          </a:ln>
        </p:spPr>
      </p:pic>
      <p:pic>
        <p:nvPicPr>
          <p:cNvPr id="133" name="Imagen 132">
            <a:extLst>
              <a:ext uri="{FF2B5EF4-FFF2-40B4-BE49-F238E27FC236}">
                <a16:creationId xmlns:a16="http://schemas.microsoft.com/office/drawing/2014/main" id="{D1FF3C78-6A85-E008-799F-C805F0E6A05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395407">
            <a:off x="984786" y="5391948"/>
            <a:ext cx="798378" cy="955881"/>
          </a:xfrm>
          <a:prstGeom prst="rect">
            <a:avLst/>
          </a:prstGeom>
        </p:spPr>
      </p:pic>
      <p:pic>
        <p:nvPicPr>
          <p:cNvPr id="134" name="Imagen 133">
            <a:extLst>
              <a:ext uri="{FF2B5EF4-FFF2-40B4-BE49-F238E27FC236}">
                <a16:creationId xmlns:a16="http://schemas.microsoft.com/office/drawing/2014/main" id="{14B5A0C3-DC79-E530-2802-20DFADEE13A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4735636" y="2097979"/>
            <a:ext cx="798378" cy="955881"/>
          </a:xfrm>
          <a:prstGeom prst="rect">
            <a:avLst/>
          </a:prstGeom>
        </p:spPr>
      </p:pic>
      <p:pic>
        <p:nvPicPr>
          <p:cNvPr id="135" name="Imagen 134">
            <a:extLst>
              <a:ext uri="{FF2B5EF4-FFF2-40B4-BE49-F238E27FC236}">
                <a16:creationId xmlns:a16="http://schemas.microsoft.com/office/drawing/2014/main" id="{D8FB413A-4395-7A1A-0E12-691F305A5F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8424111" y="3696287"/>
            <a:ext cx="798378" cy="955881"/>
          </a:xfrm>
          <a:prstGeom prst="rect">
            <a:avLst/>
          </a:prstGeom>
        </p:spPr>
      </p:pic>
      <p:pic>
        <p:nvPicPr>
          <p:cNvPr id="136" name="Imagen 135">
            <a:extLst>
              <a:ext uri="{FF2B5EF4-FFF2-40B4-BE49-F238E27FC236}">
                <a16:creationId xmlns:a16="http://schemas.microsoft.com/office/drawing/2014/main" id="{2EBB3E48-9AFA-2420-645B-D096849F090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10654379" y="1375116"/>
            <a:ext cx="798378" cy="955881"/>
          </a:xfrm>
          <a:prstGeom prst="rect">
            <a:avLst/>
          </a:prstGeom>
        </p:spPr>
      </p:pic>
      <p:pic>
        <p:nvPicPr>
          <p:cNvPr id="137" name="Imagen 136">
            <a:extLst>
              <a:ext uri="{FF2B5EF4-FFF2-40B4-BE49-F238E27FC236}">
                <a16:creationId xmlns:a16="http://schemas.microsoft.com/office/drawing/2014/main" id="{2C3E969B-0024-CB43-AD46-126B056A296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4814666">
            <a:off x="6430469" y="5752864"/>
            <a:ext cx="798378" cy="955881"/>
          </a:xfrm>
          <a:prstGeom prst="rect">
            <a:avLst/>
          </a:prstGeom>
        </p:spPr>
      </p:pic>
      <p:pic>
        <p:nvPicPr>
          <p:cNvPr id="91" name="Imagen 90">
            <a:extLst>
              <a:ext uri="{FF2B5EF4-FFF2-40B4-BE49-F238E27FC236}">
                <a16:creationId xmlns:a16="http://schemas.microsoft.com/office/drawing/2014/main" id="{E87B11F8-CC15-2225-36E1-896B1515A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3751" y="344460"/>
            <a:ext cx="1346878" cy="1346878"/>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B0F76443-2D56-A8F2-F875-824CB3BFE48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7668">
            <a:off x="4744476" y="-21345"/>
            <a:ext cx="798378" cy="955881"/>
          </a:xfrm>
          <a:prstGeom prst="rect">
            <a:avLst/>
          </a:prstGeom>
        </p:spPr>
      </p:pic>
    </p:spTree>
    <p:extLst>
      <p:ext uri="{BB962C8B-B14F-4D97-AF65-F5344CB8AC3E}">
        <p14:creationId xmlns:p14="http://schemas.microsoft.com/office/powerpoint/2010/main" val="977583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377738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Semana de la Ciencia y la Innovación de la Comunidad de Madrid</a:t>
            </a:r>
          </a:p>
          <a:p>
            <a:pPr algn="just">
              <a:lnSpc>
                <a:spcPct val="150000"/>
              </a:lnSpc>
            </a:pPr>
            <a:r>
              <a:rPr lang="es-ES" dirty="0">
                <a:solidFill>
                  <a:schemeClr val="bg1">
                    <a:lumMod val="50000"/>
                  </a:schemeClr>
                </a:solidFill>
                <a:latin typeface="Agency FB" panose="020B0503020202020204" pitchFamily="34" charset="0"/>
              </a:rPr>
              <a:t>Nuestra labor no solo es reconocida, sino que la damos a conocer, de forma totalmente gratuita, en eventos anuales públicos</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502387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Colaboración</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Damos formación, también de forma gratuita, a alumnos entre los 18 y 22 años de diferentes escuelas, en áreas como programación de video juegos, diseños de páginas web, previsión de mercados, etc.</a:t>
            </a: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69D52AB5-4E66-8DC9-0D71-B220CBDB99FA}"/>
              </a:ext>
            </a:extLst>
          </p:cNvPr>
          <p:cNvPicPr>
            <a:picLocks noChangeAspect="1"/>
          </p:cNvPicPr>
          <p:nvPr/>
        </p:nvPicPr>
        <p:blipFill>
          <a:blip r:embed="rId5"/>
          <a:stretch>
            <a:fillRect/>
          </a:stretch>
        </p:blipFill>
        <p:spPr>
          <a:xfrm>
            <a:off x="1011720" y="3177942"/>
            <a:ext cx="4432058" cy="2096084"/>
          </a:xfrm>
          <a:prstGeom prst="rect">
            <a:avLst/>
          </a:prstGeom>
          <a:ln>
            <a:solidFill>
              <a:schemeClr val="tx1">
                <a:lumMod val="50000"/>
                <a:lumOff val="50000"/>
              </a:schemeClr>
            </a:solidFill>
          </a:ln>
        </p:spPr>
      </p:pic>
      <p:pic>
        <p:nvPicPr>
          <p:cNvPr id="92" name="Imagen 91">
            <a:extLst>
              <a:ext uri="{FF2B5EF4-FFF2-40B4-BE49-F238E27FC236}">
                <a16:creationId xmlns:a16="http://schemas.microsoft.com/office/drawing/2014/main" id="{E2A045B4-2241-2F68-0B9B-7AAE55C07B95}"/>
              </a:ext>
            </a:extLst>
          </p:cNvPr>
          <p:cNvPicPr>
            <a:picLocks noChangeAspect="1"/>
          </p:cNvPicPr>
          <p:nvPr/>
        </p:nvPicPr>
        <p:blipFill>
          <a:blip r:embed="rId6"/>
          <a:stretch>
            <a:fillRect/>
          </a:stretch>
        </p:blipFill>
        <p:spPr>
          <a:xfrm>
            <a:off x="6416193" y="1390078"/>
            <a:ext cx="4874159" cy="1740962"/>
          </a:xfrm>
          <a:prstGeom prst="rect">
            <a:avLst/>
          </a:prstGeom>
          <a:ln>
            <a:solidFill>
              <a:schemeClr val="tx1">
                <a:lumMod val="50000"/>
                <a:lumOff val="50000"/>
              </a:schemeClr>
            </a:solidFill>
          </a:ln>
        </p:spPr>
      </p:pic>
      <p:pic>
        <p:nvPicPr>
          <p:cNvPr id="131" name="Imagen 130">
            <a:extLst>
              <a:ext uri="{FF2B5EF4-FFF2-40B4-BE49-F238E27FC236}">
                <a16:creationId xmlns:a16="http://schemas.microsoft.com/office/drawing/2014/main" id="{105ABA54-7226-4414-E565-C9FDD267033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10717910" y="899148"/>
            <a:ext cx="798378" cy="955881"/>
          </a:xfrm>
          <a:prstGeom prst="rect">
            <a:avLst/>
          </a:prstGeom>
        </p:spPr>
      </p:pic>
      <p:pic>
        <p:nvPicPr>
          <p:cNvPr id="132" name="Imagen 131">
            <a:extLst>
              <a:ext uri="{FF2B5EF4-FFF2-40B4-BE49-F238E27FC236}">
                <a16:creationId xmlns:a16="http://schemas.microsoft.com/office/drawing/2014/main" id="{8EA06570-F635-3400-2940-A9A3EA86D8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6303178" y="2616293"/>
            <a:ext cx="798378" cy="955881"/>
          </a:xfrm>
          <a:prstGeom prst="rect">
            <a:avLst/>
          </a:prstGeom>
        </p:spPr>
      </p:pic>
      <p:pic>
        <p:nvPicPr>
          <p:cNvPr id="133" name="Imagen 132">
            <a:extLst>
              <a:ext uri="{FF2B5EF4-FFF2-40B4-BE49-F238E27FC236}">
                <a16:creationId xmlns:a16="http://schemas.microsoft.com/office/drawing/2014/main" id="{D197636C-1787-25C3-C2A1-6A30EAA9699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4806323" y="2644786"/>
            <a:ext cx="798378" cy="955881"/>
          </a:xfrm>
          <a:prstGeom prst="rect">
            <a:avLst/>
          </a:prstGeom>
        </p:spPr>
      </p:pic>
      <p:pic>
        <p:nvPicPr>
          <p:cNvPr id="134" name="Imagen 133">
            <a:extLst>
              <a:ext uri="{FF2B5EF4-FFF2-40B4-BE49-F238E27FC236}">
                <a16:creationId xmlns:a16="http://schemas.microsoft.com/office/drawing/2014/main" id="{1DAF0098-B9E4-C959-D335-93FA2687C8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957957" y="4878018"/>
            <a:ext cx="798378" cy="955881"/>
          </a:xfrm>
          <a:prstGeom prst="rect">
            <a:avLst/>
          </a:prstGeom>
        </p:spPr>
      </p:pic>
    </p:spTree>
    <p:extLst>
      <p:ext uri="{BB962C8B-B14F-4D97-AF65-F5344CB8AC3E}">
        <p14:creationId xmlns:p14="http://schemas.microsoft.com/office/powerpoint/2010/main" val="2554289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58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59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1699889"/>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1" name="Imagen 90">
            <a:extLst>
              <a:ext uri="{FF2B5EF4-FFF2-40B4-BE49-F238E27FC236}">
                <a16:creationId xmlns:a16="http://schemas.microsoft.com/office/drawing/2014/main" id="{565EF77E-089B-7D3A-C6E7-95FF1AFB9FD5}"/>
              </a:ext>
            </a:extLst>
          </p:cNvPr>
          <p:cNvPicPr>
            <a:picLocks noChangeAspect="1"/>
          </p:cNvPicPr>
          <p:nvPr/>
        </p:nvPicPr>
        <p:blipFill>
          <a:blip r:embed="rId5" cstate="print"/>
          <a:stretch>
            <a:fillRect/>
          </a:stretch>
        </p:blipFill>
        <p:spPr>
          <a:xfrm>
            <a:off x="6560071" y="2509647"/>
            <a:ext cx="3865432" cy="390292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2" name="Picture 2" descr="Resultado de imagen de ginjÃ³n congreso de ingenierÃ­a del transporte">
            <a:extLst>
              <a:ext uri="{FF2B5EF4-FFF2-40B4-BE49-F238E27FC236}">
                <a16:creationId xmlns:a16="http://schemas.microsoft.com/office/drawing/2014/main" id="{3522E6D6-2F61-3E9C-A089-5A1E7B77F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167" y="578097"/>
            <a:ext cx="3806743" cy="168000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34" name="Imagen 133">
            <a:extLst>
              <a:ext uri="{FF2B5EF4-FFF2-40B4-BE49-F238E27FC236}">
                <a16:creationId xmlns:a16="http://schemas.microsoft.com/office/drawing/2014/main" id="{04537845-9B95-090A-8700-51122D9E5BBC}"/>
              </a:ext>
            </a:extLst>
          </p:cNvPr>
          <p:cNvPicPr>
            <a:picLocks noChangeAspect="1"/>
          </p:cNvPicPr>
          <p:nvPr/>
        </p:nvPicPr>
        <p:blipFill>
          <a:blip r:embed="rId7" cstate="print"/>
          <a:stretch>
            <a:fillRect/>
          </a:stretch>
        </p:blipFill>
        <p:spPr>
          <a:xfrm>
            <a:off x="1781420" y="3055472"/>
            <a:ext cx="2259165" cy="335032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5" name="Imagen 134">
            <a:extLst>
              <a:ext uri="{FF2B5EF4-FFF2-40B4-BE49-F238E27FC236}">
                <a16:creationId xmlns:a16="http://schemas.microsoft.com/office/drawing/2014/main" id="{B7EB922E-0058-5722-B561-8A7ABD1ECE9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4771316" y="896438"/>
            <a:ext cx="798378" cy="955881"/>
          </a:xfrm>
          <a:prstGeom prst="rect">
            <a:avLst/>
          </a:prstGeom>
        </p:spPr>
      </p:pic>
      <p:pic>
        <p:nvPicPr>
          <p:cNvPr id="136" name="Imagen 135">
            <a:extLst>
              <a:ext uri="{FF2B5EF4-FFF2-40B4-BE49-F238E27FC236}">
                <a16:creationId xmlns:a16="http://schemas.microsoft.com/office/drawing/2014/main" id="{56ECCC6F-2448-B3F7-9A6E-BA2E830787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2077608" y="2038261"/>
            <a:ext cx="798378" cy="955881"/>
          </a:xfrm>
          <a:prstGeom prst="rect">
            <a:avLst/>
          </a:prstGeom>
        </p:spPr>
      </p:pic>
      <p:pic>
        <p:nvPicPr>
          <p:cNvPr id="137" name="Imagen 136">
            <a:extLst>
              <a:ext uri="{FF2B5EF4-FFF2-40B4-BE49-F238E27FC236}">
                <a16:creationId xmlns:a16="http://schemas.microsoft.com/office/drawing/2014/main" id="{7B51F982-2179-C5A7-B89B-22B4FABB0A9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1025865" y="5776354"/>
            <a:ext cx="798378" cy="955881"/>
          </a:xfrm>
          <a:prstGeom prst="rect">
            <a:avLst/>
          </a:prstGeom>
        </p:spPr>
      </p:pic>
      <p:pic>
        <p:nvPicPr>
          <p:cNvPr id="138" name="Imagen 137">
            <a:extLst>
              <a:ext uri="{FF2B5EF4-FFF2-40B4-BE49-F238E27FC236}">
                <a16:creationId xmlns:a16="http://schemas.microsoft.com/office/drawing/2014/main" id="{595D4FBD-8EBA-D32D-D539-90AD6AD3D6F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7073264" y="228195"/>
            <a:ext cx="798378" cy="955881"/>
          </a:xfrm>
          <a:prstGeom prst="rect">
            <a:avLst/>
          </a:prstGeom>
        </p:spPr>
      </p:pic>
      <p:pic>
        <p:nvPicPr>
          <p:cNvPr id="139" name="Imagen 138">
            <a:extLst>
              <a:ext uri="{FF2B5EF4-FFF2-40B4-BE49-F238E27FC236}">
                <a16:creationId xmlns:a16="http://schemas.microsoft.com/office/drawing/2014/main" id="{819D012D-7A32-DCAF-31CF-BAB53344204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6465614" y="5822235"/>
            <a:ext cx="798378" cy="955881"/>
          </a:xfrm>
          <a:prstGeom prst="rect">
            <a:avLst/>
          </a:prstGeom>
        </p:spPr>
      </p:pic>
      <p:pic>
        <p:nvPicPr>
          <p:cNvPr id="140" name="Imagen 139">
            <a:extLst>
              <a:ext uri="{FF2B5EF4-FFF2-40B4-BE49-F238E27FC236}">
                <a16:creationId xmlns:a16="http://schemas.microsoft.com/office/drawing/2014/main" id="{64F6D458-BAB5-A500-7CEB-804EED0BDC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10729086" y="1838679"/>
            <a:ext cx="798378" cy="955881"/>
          </a:xfrm>
          <a:prstGeom prst="rect">
            <a:avLst/>
          </a:prstGeom>
        </p:spPr>
      </p:pic>
      <p:pic>
        <p:nvPicPr>
          <p:cNvPr id="141" name="Imagen 140">
            <a:extLst>
              <a:ext uri="{FF2B5EF4-FFF2-40B4-BE49-F238E27FC236}">
                <a16:creationId xmlns:a16="http://schemas.microsoft.com/office/drawing/2014/main" id="{D85DE7BF-3040-2D0F-7649-7EE6BAAEBED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9968880" y="2183648"/>
            <a:ext cx="798378" cy="955881"/>
          </a:xfrm>
          <a:prstGeom prst="rect">
            <a:avLst/>
          </a:prstGeom>
        </p:spPr>
      </p:pic>
      <p:pic>
        <p:nvPicPr>
          <p:cNvPr id="90" name="Imagen 89"/>
          <p:cNvPicPr>
            <a:picLocks noChangeAspect="1"/>
          </p:cNvPicPr>
          <p:nvPr/>
        </p:nvPicPr>
        <p:blipFill>
          <a:blip r:embed="rId9"/>
          <a:stretch>
            <a:fillRect/>
          </a:stretch>
        </p:blipFill>
        <p:spPr>
          <a:xfrm>
            <a:off x="1218890" y="1324854"/>
            <a:ext cx="4267200" cy="1609725"/>
          </a:xfrm>
          <a:prstGeom prst="rect">
            <a:avLst/>
          </a:prstGeom>
        </p:spPr>
      </p:pic>
      <p:sp>
        <p:nvSpPr>
          <p:cNvPr id="93" name="TextBox 208">
            <a:extLst>
              <a:ext uri="{FF2B5EF4-FFF2-40B4-BE49-F238E27FC236}">
                <a16:creationId xmlns:a16="http://schemas.microsoft.com/office/drawing/2014/main" id="{C4DDBC94-805B-1FBC-D232-3DDDB21D1360}"/>
              </a:ext>
            </a:extLst>
          </p:cNvPr>
          <p:cNvSpPr txBox="1"/>
          <p:nvPr/>
        </p:nvSpPr>
        <p:spPr>
          <a:xfrm>
            <a:off x="857173" y="263905"/>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Congresos</a:t>
            </a:r>
          </a:p>
        </p:txBody>
      </p:sp>
    </p:spTree>
    <p:extLst>
      <p:ext uri="{BB962C8B-B14F-4D97-AF65-F5344CB8AC3E}">
        <p14:creationId xmlns:p14="http://schemas.microsoft.com/office/powerpoint/2010/main" val="3767091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33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https://revista.dgt.es/es/multimedia/infografia/2015/0915La-conduccion-armonica-de-las-orugas.shtml</a:t>
            </a:r>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pic>
        <p:nvPicPr>
          <p:cNvPr id="92" name="Imagen 91">
            <a:extLst>
              <a:ext uri="{FF2B5EF4-FFF2-40B4-BE49-F238E27FC236}">
                <a16:creationId xmlns:a16="http://schemas.microsoft.com/office/drawing/2014/main" id="{33A38D99-82EE-2EC3-AF48-B2BE86B14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80" y="2309481"/>
            <a:ext cx="4257450" cy="3600539"/>
          </a:xfrm>
          <a:prstGeom prst="rect">
            <a:avLst/>
          </a:prstGeom>
          <a:ln>
            <a:solidFill>
              <a:schemeClr val="tx1">
                <a:lumMod val="50000"/>
                <a:lumOff val="50000"/>
              </a:schemeClr>
            </a:solidFill>
          </a:ln>
        </p:spPr>
      </p:pic>
      <p:pic>
        <p:nvPicPr>
          <p:cNvPr id="132" name="Imagen 131">
            <a:extLst>
              <a:ext uri="{FF2B5EF4-FFF2-40B4-BE49-F238E27FC236}">
                <a16:creationId xmlns:a16="http://schemas.microsoft.com/office/drawing/2014/main" id="{11D2E595-ACD9-1AC9-17B0-3E2798360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840" y="1319022"/>
            <a:ext cx="3277057" cy="809738"/>
          </a:xfrm>
          <a:prstGeom prst="rect">
            <a:avLst/>
          </a:prstGeom>
        </p:spPr>
      </p:pic>
      <p:pic>
        <p:nvPicPr>
          <p:cNvPr id="90" name="Imagen 89">
            <a:extLst>
              <a:ext uri="{FF2B5EF4-FFF2-40B4-BE49-F238E27FC236}">
                <a16:creationId xmlns:a16="http://schemas.microsoft.com/office/drawing/2014/main" id="{6683A6D5-98B1-680D-9AE8-2AA5E7B7315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395407">
            <a:off x="964822" y="5418695"/>
            <a:ext cx="798378" cy="955881"/>
          </a:xfrm>
          <a:prstGeom prst="rect">
            <a:avLst/>
          </a:prstGeom>
        </p:spPr>
      </p:pic>
      <p:pic>
        <p:nvPicPr>
          <p:cNvPr id="95" name="Imagen 94">
            <a:extLst>
              <a:ext uri="{FF2B5EF4-FFF2-40B4-BE49-F238E27FC236}">
                <a16:creationId xmlns:a16="http://schemas.microsoft.com/office/drawing/2014/main" id="{FEF11DF2-AB8B-DD4D-7197-301CCC85882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187668">
            <a:off x="4737883" y="1847396"/>
            <a:ext cx="798378" cy="955881"/>
          </a:xfrm>
          <a:prstGeom prst="rect">
            <a:avLst/>
          </a:prstGeom>
        </p:spPr>
      </p:pic>
      <p:pic>
        <p:nvPicPr>
          <p:cNvPr id="131" name="Imagen 130">
            <a:extLst>
              <a:ext uri="{FF2B5EF4-FFF2-40B4-BE49-F238E27FC236}">
                <a16:creationId xmlns:a16="http://schemas.microsoft.com/office/drawing/2014/main" id="{CA8A0664-808B-0C79-7A46-E4FD2FB7A59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605863">
            <a:off x="2290729" y="766480"/>
            <a:ext cx="798378" cy="955881"/>
          </a:xfrm>
          <a:prstGeom prst="rect">
            <a:avLst/>
          </a:prstGeom>
        </p:spPr>
      </p:pic>
      <p:pic>
        <p:nvPicPr>
          <p:cNvPr id="1024" name="Imagen 1023">
            <a:extLst>
              <a:ext uri="{FF2B5EF4-FFF2-40B4-BE49-F238E27FC236}">
                <a16:creationId xmlns:a16="http://schemas.microsoft.com/office/drawing/2014/main" id="{4877B4BC-C65C-D7DE-B66A-1F00DC813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9210" y="2855986"/>
            <a:ext cx="4976337" cy="3382904"/>
          </a:xfrm>
          <a:prstGeom prst="rect">
            <a:avLst/>
          </a:prstGeom>
          <a:ln>
            <a:solidFill>
              <a:schemeClr val="tx1">
                <a:lumMod val="50000"/>
                <a:lumOff val="50000"/>
              </a:schemeClr>
            </a:solidFill>
          </a:ln>
        </p:spPr>
      </p:pic>
      <p:pic>
        <p:nvPicPr>
          <p:cNvPr id="1025" name="Imagen 1024">
            <a:extLst>
              <a:ext uri="{FF2B5EF4-FFF2-40B4-BE49-F238E27FC236}">
                <a16:creationId xmlns:a16="http://schemas.microsoft.com/office/drawing/2014/main" id="{9B6573BF-FFE4-22C6-43C0-C2C6E06E63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4379592">
            <a:off x="9684875" y="5799205"/>
            <a:ext cx="798378" cy="955881"/>
          </a:xfrm>
          <a:prstGeom prst="rect">
            <a:avLst/>
          </a:prstGeom>
        </p:spPr>
      </p:pic>
      <p:pic>
        <p:nvPicPr>
          <p:cNvPr id="1027" name="Imagen 1026">
            <a:extLst>
              <a:ext uri="{FF2B5EF4-FFF2-40B4-BE49-F238E27FC236}">
                <a16:creationId xmlns:a16="http://schemas.microsoft.com/office/drawing/2014/main" id="{8B014E60-B670-2CB5-406B-AF0D7D2094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871173">
            <a:off x="9996006" y="2343546"/>
            <a:ext cx="798378" cy="955881"/>
          </a:xfrm>
          <a:prstGeom prst="rect">
            <a:avLst/>
          </a:prstGeom>
        </p:spPr>
      </p:pic>
      <p:sp>
        <p:nvSpPr>
          <p:cNvPr id="1028" name="TextBox 208">
            <a:extLst>
              <a:ext uri="{FF2B5EF4-FFF2-40B4-BE49-F238E27FC236}">
                <a16:creationId xmlns:a16="http://schemas.microsoft.com/office/drawing/2014/main" id="{9385867A-F928-C119-491E-A5FD3AA1E49B}"/>
              </a:ext>
            </a:extLst>
          </p:cNvPr>
          <p:cNvSpPr txBox="1"/>
          <p:nvPr/>
        </p:nvSpPr>
        <p:spPr>
          <a:xfrm>
            <a:off x="857173" y="263905"/>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Prensa</a:t>
            </a:r>
          </a:p>
        </p:txBody>
      </p:sp>
      <p:sp>
        <p:nvSpPr>
          <p:cNvPr id="1030" name="CuadroTexto 1029">
            <a:extLst>
              <a:ext uri="{FF2B5EF4-FFF2-40B4-BE49-F238E27FC236}">
                <a16:creationId xmlns:a16="http://schemas.microsoft.com/office/drawing/2014/main" id="{C935D3BC-40C4-9C2F-5F34-9257375F1D7C}"/>
              </a:ext>
            </a:extLst>
          </p:cNvPr>
          <p:cNvSpPr txBox="1"/>
          <p:nvPr/>
        </p:nvSpPr>
        <p:spPr>
          <a:xfrm>
            <a:off x="6309356" y="6386986"/>
            <a:ext cx="4940582" cy="215444"/>
          </a:xfrm>
          <a:prstGeom prst="rect">
            <a:avLst/>
          </a:prstGeom>
          <a:noFill/>
        </p:spPr>
        <p:txBody>
          <a:bodyPr wrap="square">
            <a:spAutoFit/>
          </a:bodyPr>
          <a:lstStyle/>
          <a:p>
            <a:r>
              <a:rPr lang="es-ES" sz="800" dirty="0">
                <a:latin typeface="Agency FB" panose="020B0503020202020204" pitchFamily="34" charset="0"/>
              </a:rPr>
              <a:t>https://www.lavanguardia.com/motor/dgt/20231205/9415848/copiar-movimiento-hormigas-orugas-truco-dgt-evitar-atascos-colisiones-tsc.html</a:t>
            </a:r>
          </a:p>
        </p:txBody>
      </p:sp>
      <p:pic>
        <p:nvPicPr>
          <p:cNvPr id="1032" name="Imagen 1031">
            <a:extLst>
              <a:ext uri="{FF2B5EF4-FFF2-40B4-BE49-F238E27FC236}">
                <a16:creationId xmlns:a16="http://schemas.microsoft.com/office/drawing/2014/main" id="{41732E17-E303-E9BE-9AEA-A15EBC9369A9}"/>
              </a:ext>
            </a:extLst>
          </p:cNvPr>
          <p:cNvPicPr>
            <a:picLocks noChangeAspect="1"/>
          </p:cNvPicPr>
          <p:nvPr/>
        </p:nvPicPr>
        <p:blipFill>
          <a:blip r:embed="rId9"/>
          <a:stretch>
            <a:fillRect/>
          </a:stretch>
        </p:blipFill>
        <p:spPr>
          <a:xfrm>
            <a:off x="6499210" y="371925"/>
            <a:ext cx="4560874" cy="1758886"/>
          </a:xfrm>
          <a:prstGeom prst="rect">
            <a:avLst/>
          </a:prstGeom>
          <a:ln>
            <a:solidFill>
              <a:schemeClr val="tx1">
                <a:lumMod val="50000"/>
                <a:lumOff val="50000"/>
              </a:schemeClr>
            </a:solidFill>
          </a:ln>
        </p:spPr>
      </p:pic>
      <p:sp>
        <p:nvSpPr>
          <p:cNvPr id="1034" name="CuadroTexto 1033">
            <a:extLst>
              <a:ext uri="{FF2B5EF4-FFF2-40B4-BE49-F238E27FC236}">
                <a16:creationId xmlns:a16="http://schemas.microsoft.com/office/drawing/2014/main" id="{932BFD21-5BD0-1524-D6A2-53DA04452CB0}"/>
              </a:ext>
            </a:extLst>
          </p:cNvPr>
          <p:cNvSpPr txBox="1"/>
          <p:nvPr/>
        </p:nvSpPr>
        <p:spPr>
          <a:xfrm>
            <a:off x="6445043" y="2172652"/>
            <a:ext cx="4615041" cy="276999"/>
          </a:xfrm>
          <a:prstGeom prst="rect">
            <a:avLst/>
          </a:prstGeom>
          <a:noFill/>
        </p:spPr>
        <p:txBody>
          <a:bodyPr wrap="square">
            <a:spAutoFit/>
          </a:bodyPr>
          <a:lstStyle/>
          <a:p>
            <a:r>
              <a:rPr lang="es-ES" sz="1200" dirty="0">
                <a:latin typeface="Agency FB" panose="020B0503020202020204" pitchFamily="34" charset="0"/>
              </a:rPr>
              <a:t>https://www.alsa.es/-/por-que-se-producen-los-atascos</a:t>
            </a:r>
          </a:p>
        </p:txBody>
      </p:sp>
      <p:sp>
        <p:nvSpPr>
          <p:cNvPr id="1035" name="CuadroTexto 1034">
            <a:extLst>
              <a:ext uri="{FF2B5EF4-FFF2-40B4-BE49-F238E27FC236}">
                <a16:creationId xmlns:a16="http://schemas.microsoft.com/office/drawing/2014/main" id="{7EF4C2B4-11AC-1FBE-8B0B-C21C313706B2}"/>
              </a:ext>
            </a:extLst>
          </p:cNvPr>
          <p:cNvSpPr txBox="1"/>
          <p:nvPr/>
        </p:nvSpPr>
        <p:spPr>
          <a:xfrm>
            <a:off x="907603" y="6192347"/>
            <a:ext cx="4560874" cy="246221"/>
          </a:xfrm>
          <a:prstGeom prst="rect">
            <a:avLst/>
          </a:prstGeom>
          <a:noFill/>
        </p:spPr>
        <p:txBody>
          <a:bodyPr wrap="square" rtlCol="0">
            <a:spAutoFit/>
          </a:bodyPr>
          <a:lstStyle/>
          <a:p>
            <a:r>
              <a:rPr lang="es-ES" sz="1000" dirty="0">
                <a:latin typeface="Agency FB" panose="020B0503020202020204" pitchFamily="34" charset="0"/>
              </a:rPr>
              <a:t>https://revista.dgt.es/es/multimedia/infografia/2015/0915La-conduccion-armonica-de-las-orugas.shtml</a:t>
            </a:r>
          </a:p>
        </p:txBody>
      </p:sp>
    </p:spTree>
    <p:extLst>
      <p:ext uri="{BB962C8B-B14F-4D97-AF65-F5344CB8AC3E}">
        <p14:creationId xmlns:p14="http://schemas.microsoft.com/office/powerpoint/2010/main" val="238243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CC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02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33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03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0" name="TextBox 208">
            <a:extLst>
              <a:ext uri="{FF2B5EF4-FFF2-40B4-BE49-F238E27FC236}">
                <a16:creationId xmlns:a16="http://schemas.microsoft.com/office/drawing/2014/main" id="{C58E88FB-DCEF-C5A9-119B-5C83A842776D}"/>
              </a:ext>
            </a:extLst>
          </p:cNvPr>
          <p:cNvSpPr txBox="1"/>
          <p:nvPr/>
        </p:nvSpPr>
        <p:spPr>
          <a:xfrm>
            <a:off x="6348679" y="257421"/>
            <a:ext cx="3099191" cy="461665"/>
          </a:xfrm>
          <a:prstGeom prst="rect">
            <a:avLst/>
          </a:prstGeom>
          <a:noFill/>
        </p:spPr>
        <p:txBody>
          <a:bodyPr wrap="square" rtlCol="0">
            <a:spAutoFit/>
          </a:bodyPr>
          <a:lstStyle/>
          <a:p>
            <a:r>
              <a:rPr lang="es-ES" sz="2400">
                <a:solidFill>
                  <a:srgbClr val="0070C0"/>
                </a:solidFill>
                <a:latin typeface="Agency FB" panose="020B0503020202020204" pitchFamily="34" charset="0"/>
                <a:ea typeface="Hand Of Sean" panose="02000500000000000000" pitchFamily="2" charset="-128"/>
              </a:rPr>
              <a:t>Beneficios</a:t>
            </a:r>
          </a:p>
        </p:txBody>
      </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43937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Los estudios realizados durante estos 10 últimos años han demostrado que cuando un alumno conoce la dinámica del tráfico y se conoce a sí mismo a través de los ECD ocurre que:</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Reduce el Consumo y las Emisiones contaminantes.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Disminuye la Siniestralidad.</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Reduce el Estrés y la Ansiedad al volante.</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Reduce el número de los conocidos </a:t>
            </a:r>
            <a:r>
              <a:rPr lang="es-ES" i="1" dirty="0">
                <a:solidFill>
                  <a:schemeClr val="bg1">
                    <a:lumMod val="50000"/>
                  </a:schemeClr>
                </a:solidFill>
                <a:latin typeface="Agency FB" panose="020B0503020202020204" pitchFamily="34" charset="0"/>
              </a:rPr>
              <a:t>Atascos Fantasmas</a:t>
            </a:r>
            <a:r>
              <a:rPr lang="es-ES" dirty="0">
                <a:solidFill>
                  <a:schemeClr val="bg1">
                    <a:lumMod val="50000"/>
                  </a:schemeClr>
                </a:solidFill>
                <a:latin typeface="Agency FB" panose="020B0503020202020204" pitchFamily="34" charset="0"/>
              </a:rPr>
              <a:t>.</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Reduce el tiempo en los desplazamientos.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Reduce el Cansancio al conductor.</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Aumenta el Rendimiento de las Infraestructuras.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Aumenta la Seguridad en situaciones de Emergencia, como Evacuaciones de la Población.</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Genera la conciencia de </a:t>
            </a:r>
            <a:r>
              <a:rPr lang="es-ES" i="1" dirty="0">
                <a:solidFill>
                  <a:schemeClr val="bg1">
                    <a:lumMod val="50000"/>
                  </a:schemeClr>
                </a:solidFill>
                <a:latin typeface="Agency FB" panose="020B0503020202020204" pitchFamily="34" charset="0"/>
              </a:rPr>
              <a:t>conducción colectiva</a:t>
            </a:r>
            <a:r>
              <a:rPr lang="es-ES" dirty="0">
                <a:solidFill>
                  <a:schemeClr val="bg1">
                    <a:lumMod val="50000"/>
                  </a:schemeClr>
                </a:solidFill>
                <a:latin typeface="Agency FB" panose="020B0503020202020204" pitchFamily="34" charset="0"/>
              </a:rPr>
              <a:t>.</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el que recibimos el </a:t>
            </a:r>
            <a:r>
              <a:rPr lang="es-ES" b="1" dirty="0">
                <a:solidFill>
                  <a:schemeClr val="bg1">
                    <a:lumMod val="50000"/>
                  </a:schemeClr>
                </a:solidFill>
                <a:latin typeface="Agency FB" panose="020B0503020202020204" pitchFamily="34" charset="0"/>
              </a:rPr>
              <a:t>Premio Nacional en Prevención de Riesgos Laborales</a:t>
            </a:r>
            <a:r>
              <a:rPr lang="es-ES" dirty="0">
                <a:solidFill>
                  <a:schemeClr val="bg1">
                    <a:lumMod val="50000"/>
                  </a:schemeClr>
                </a:solidFill>
                <a:latin typeface="Agency FB" panose="020B0503020202020204" pitchFamily="34" charset="0"/>
              </a:rPr>
              <a:t> en España en 2019 (pre COVID).</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Estos </a:t>
            </a:r>
            <a:r>
              <a:rPr lang="es-ES" b="1" dirty="0">
                <a:solidFill>
                  <a:schemeClr val="bg1">
                    <a:lumMod val="50000"/>
                  </a:schemeClr>
                </a:solidFill>
                <a:latin typeface="Agency FB" panose="020B0503020202020204" pitchFamily="34" charset="0"/>
              </a:rPr>
              <a:t>6 ECD</a:t>
            </a:r>
            <a:r>
              <a:rPr lang="es-ES" dirty="0">
                <a:solidFill>
                  <a:schemeClr val="bg1">
                    <a:lumMod val="50000"/>
                  </a:schemeClr>
                </a:solidFill>
                <a:latin typeface="Agency FB" panose="020B0503020202020204" pitchFamily="34" charset="0"/>
              </a:rPr>
              <a:t> derivan de nuestra demostración de que, en términos de movilidad en carril, un conductor no es más que  una onda y, si esa onda, la proyectamos sobre seis planos diferentes obtenemos otros tantos ECD.</a:t>
            </a:r>
          </a:p>
        </p:txBody>
      </p:sp>
      <p:pic>
        <p:nvPicPr>
          <p:cNvPr id="167" name="Imagen 166">
            <a:extLst>
              <a:ext uri="{FF2B5EF4-FFF2-40B4-BE49-F238E27FC236}">
                <a16:creationId xmlns:a16="http://schemas.microsoft.com/office/drawing/2014/main" id="{E2624186-E58B-5F51-FADF-97CA474B0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5646">
            <a:off x="1135609" y="4468594"/>
            <a:ext cx="4266479" cy="1462793"/>
          </a:xfrm>
          <a:prstGeom prst="rect">
            <a:avLst/>
          </a:prstGeom>
        </p:spPr>
      </p:pic>
      <p:pic>
        <p:nvPicPr>
          <p:cNvPr id="170" name="Imagen 169">
            <a:extLst>
              <a:ext uri="{FF2B5EF4-FFF2-40B4-BE49-F238E27FC236}">
                <a16:creationId xmlns:a16="http://schemas.microsoft.com/office/drawing/2014/main" id="{4AE6E68C-592D-45A5-AF38-F880FB52B2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637370" y="3483310"/>
            <a:ext cx="798378" cy="955881"/>
          </a:xfrm>
          <a:prstGeom prst="rect">
            <a:avLst/>
          </a:prstGeom>
        </p:spPr>
      </p:pic>
      <p:pic>
        <p:nvPicPr>
          <p:cNvPr id="171" name="Imagen 170">
            <a:extLst>
              <a:ext uri="{FF2B5EF4-FFF2-40B4-BE49-F238E27FC236}">
                <a16:creationId xmlns:a16="http://schemas.microsoft.com/office/drawing/2014/main" id="{BEE1A10B-DD3E-39E3-C874-A3D483F662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57111" y="5853013"/>
            <a:ext cx="798378" cy="955881"/>
          </a:xfrm>
          <a:prstGeom prst="rect">
            <a:avLst/>
          </a:prstGeom>
        </p:spPr>
      </p:pic>
    </p:spTree>
    <p:extLst>
      <p:ext uri="{BB962C8B-B14F-4D97-AF65-F5344CB8AC3E}">
        <p14:creationId xmlns:p14="http://schemas.microsoft.com/office/powerpoint/2010/main" val="237495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115387"/>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Múltiples Artículos Científicos publicados.</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90" name="Imagen 89">
            <a:extLst>
              <a:ext uri="{FF2B5EF4-FFF2-40B4-BE49-F238E27FC236}">
                <a16:creationId xmlns:a16="http://schemas.microsoft.com/office/drawing/2014/main" id="{622C72FD-CA56-E77E-48C5-88E8189D04B2}"/>
              </a:ext>
            </a:extLst>
          </p:cNvPr>
          <p:cNvPicPr>
            <a:picLocks noChangeAspect="1"/>
          </p:cNvPicPr>
          <p:nvPr/>
        </p:nvPicPr>
        <p:blipFill>
          <a:blip r:embed="rId5"/>
          <a:stretch>
            <a:fillRect/>
          </a:stretch>
        </p:blipFill>
        <p:spPr>
          <a:xfrm>
            <a:off x="801008" y="1288307"/>
            <a:ext cx="3142312" cy="3117145"/>
          </a:xfrm>
          <a:prstGeom prst="rect">
            <a:avLst/>
          </a:prstGeom>
          <a:ln>
            <a:solidFill>
              <a:schemeClr val="tx1">
                <a:lumMod val="50000"/>
                <a:lumOff val="50000"/>
              </a:schemeClr>
            </a:solidFill>
          </a:ln>
        </p:spPr>
      </p:pic>
      <p:pic>
        <p:nvPicPr>
          <p:cNvPr id="93" name="Imagen 92">
            <a:extLst>
              <a:ext uri="{FF2B5EF4-FFF2-40B4-BE49-F238E27FC236}">
                <a16:creationId xmlns:a16="http://schemas.microsoft.com/office/drawing/2014/main" id="{8678D93C-E2BB-F6D9-399A-756C5A002060}"/>
              </a:ext>
            </a:extLst>
          </p:cNvPr>
          <p:cNvPicPr>
            <a:picLocks noChangeAspect="1"/>
          </p:cNvPicPr>
          <p:nvPr/>
        </p:nvPicPr>
        <p:blipFill>
          <a:blip r:embed="rId6"/>
          <a:stretch>
            <a:fillRect/>
          </a:stretch>
        </p:blipFill>
        <p:spPr>
          <a:xfrm>
            <a:off x="1444579" y="3480569"/>
            <a:ext cx="3970388" cy="2986179"/>
          </a:xfrm>
          <a:prstGeom prst="rect">
            <a:avLst/>
          </a:prstGeom>
          <a:ln>
            <a:solidFill>
              <a:schemeClr val="tx1">
                <a:lumMod val="50000"/>
                <a:lumOff val="50000"/>
              </a:schemeClr>
            </a:solidFill>
          </a:ln>
        </p:spPr>
      </p:pic>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3416320"/>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COVID-19.</a:t>
            </a:r>
          </a:p>
          <a:p>
            <a:pPr algn="just">
              <a:lnSpc>
                <a:spcPct val="150000"/>
              </a:lnSpc>
            </a:pPr>
            <a:r>
              <a:rPr lang="es-ES" dirty="0">
                <a:solidFill>
                  <a:schemeClr val="bg1">
                    <a:lumMod val="50000"/>
                  </a:schemeClr>
                </a:solidFill>
                <a:latin typeface="Agency FB" panose="020B0503020202020204" pitchFamily="34" charset="0"/>
              </a:rPr>
              <a:t>Durante la pandemia el Technion (Israel) realizó un nuevo estudio científico, esta vez adaptando sus propios simuladores, y los resultados fueron de nuevo concluyentes.</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1" name="Imagen 130">
            <a:extLst>
              <a:ext uri="{FF2B5EF4-FFF2-40B4-BE49-F238E27FC236}">
                <a16:creationId xmlns:a16="http://schemas.microsoft.com/office/drawing/2014/main" id="{CD86297E-F849-437D-DA71-376ABA813012}"/>
              </a:ext>
            </a:extLst>
          </p:cNvPr>
          <p:cNvPicPr>
            <a:picLocks noChangeAspect="1"/>
          </p:cNvPicPr>
          <p:nvPr/>
        </p:nvPicPr>
        <p:blipFill>
          <a:blip r:embed="rId7"/>
          <a:stretch>
            <a:fillRect/>
          </a:stretch>
        </p:blipFill>
        <p:spPr>
          <a:xfrm>
            <a:off x="6677870" y="2827083"/>
            <a:ext cx="4502412" cy="3837395"/>
          </a:xfrm>
          <a:prstGeom prst="rect">
            <a:avLst/>
          </a:prstGeom>
          <a:ln>
            <a:solidFill>
              <a:schemeClr val="tx1">
                <a:lumMod val="50000"/>
                <a:lumOff val="50000"/>
              </a:schemeClr>
            </a:solidFill>
          </a:ln>
        </p:spPr>
      </p:pic>
      <p:pic>
        <p:nvPicPr>
          <p:cNvPr id="132" name="Imagen 131">
            <a:extLst>
              <a:ext uri="{FF2B5EF4-FFF2-40B4-BE49-F238E27FC236}">
                <a16:creationId xmlns:a16="http://schemas.microsoft.com/office/drawing/2014/main" id="{F8C7F8EA-8D53-2C7E-D4AC-AA7F1F74C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3893435" y="943385"/>
            <a:ext cx="798378" cy="955881"/>
          </a:xfrm>
          <a:prstGeom prst="rect">
            <a:avLst/>
          </a:prstGeom>
        </p:spPr>
      </p:pic>
      <p:pic>
        <p:nvPicPr>
          <p:cNvPr id="135" name="Imagen 134">
            <a:extLst>
              <a:ext uri="{FF2B5EF4-FFF2-40B4-BE49-F238E27FC236}">
                <a16:creationId xmlns:a16="http://schemas.microsoft.com/office/drawing/2014/main" id="{D0DF3F73-7D65-20DD-563E-A9A99892022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1106048" y="4075482"/>
            <a:ext cx="798378" cy="955881"/>
          </a:xfrm>
          <a:prstGeom prst="rect">
            <a:avLst/>
          </a:prstGeom>
        </p:spPr>
      </p:pic>
      <p:pic>
        <p:nvPicPr>
          <p:cNvPr id="136" name="Imagen 135">
            <a:extLst>
              <a:ext uri="{FF2B5EF4-FFF2-40B4-BE49-F238E27FC236}">
                <a16:creationId xmlns:a16="http://schemas.microsoft.com/office/drawing/2014/main" id="{696E0C37-1756-389D-C293-2356FD31E9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10571688" y="2074957"/>
            <a:ext cx="798378" cy="955881"/>
          </a:xfrm>
          <a:prstGeom prst="rect">
            <a:avLst/>
          </a:prstGeom>
        </p:spPr>
      </p:pic>
      <p:pic>
        <p:nvPicPr>
          <p:cNvPr id="137" name="Imagen 136">
            <a:extLst>
              <a:ext uri="{FF2B5EF4-FFF2-40B4-BE49-F238E27FC236}">
                <a16:creationId xmlns:a16="http://schemas.microsoft.com/office/drawing/2014/main" id="{E0625583-2AAE-E07D-337D-9739031A797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180366">
            <a:off x="6404316" y="5822897"/>
            <a:ext cx="798378" cy="955881"/>
          </a:xfrm>
          <a:prstGeom prst="rect">
            <a:avLst/>
          </a:prstGeom>
        </p:spPr>
      </p:pic>
      <p:pic>
        <p:nvPicPr>
          <p:cNvPr id="138" name="Imagen 137">
            <a:extLst>
              <a:ext uri="{FF2B5EF4-FFF2-40B4-BE49-F238E27FC236}">
                <a16:creationId xmlns:a16="http://schemas.microsoft.com/office/drawing/2014/main" id="{3D9EF8BC-760B-644E-9D2F-EB6B1B4BDD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1851131">
            <a:off x="4716576" y="5732012"/>
            <a:ext cx="798378" cy="955881"/>
          </a:xfrm>
          <a:prstGeom prst="rect">
            <a:avLst/>
          </a:prstGeom>
        </p:spPr>
      </p:pic>
      <p:sp>
        <p:nvSpPr>
          <p:cNvPr id="91" name="TextBox 208">
            <a:extLst>
              <a:ext uri="{FF2B5EF4-FFF2-40B4-BE49-F238E27FC236}">
                <a16:creationId xmlns:a16="http://schemas.microsoft.com/office/drawing/2014/main" id="{8D682226-F64B-BBFA-52BE-5D0141752DFB}"/>
              </a:ext>
            </a:extLst>
          </p:cNvPr>
          <p:cNvSpPr txBox="1"/>
          <p:nvPr/>
        </p:nvSpPr>
        <p:spPr>
          <a:xfrm>
            <a:off x="857173" y="263905"/>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Artículos Científicos</a:t>
            </a:r>
          </a:p>
        </p:txBody>
      </p:sp>
    </p:spTree>
    <p:extLst>
      <p:ext uri="{BB962C8B-B14F-4D97-AF65-F5344CB8AC3E}">
        <p14:creationId xmlns:p14="http://schemas.microsoft.com/office/powerpoint/2010/main" val="347803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C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2115387"/>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Modificación de Flujos Viarios:</a:t>
            </a:r>
          </a:p>
          <a:p>
            <a:pPr algn="just">
              <a:lnSpc>
                <a:spcPct val="150000"/>
              </a:lnSpc>
            </a:pPr>
            <a:r>
              <a:rPr lang="es-ES" dirty="0">
                <a:solidFill>
                  <a:schemeClr val="bg1">
                    <a:lumMod val="50000"/>
                  </a:schemeClr>
                </a:solidFill>
                <a:latin typeface="Agency FB" panose="020B0503020202020204" pitchFamily="34" charset="0"/>
              </a:rPr>
              <a:t>· Reduciendo los tiempos  de desplazamientos,</a:t>
            </a:r>
          </a:p>
          <a:p>
            <a:pPr algn="just">
              <a:lnSpc>
                <a:spcPct val="150000"/>
              </a:lnSpc>
            </a:pPr>
            <a:r>
              <a:rPr lang="es-ES" dirty="0">
                <a:solidFill>
                  <a:schemeClr val="bg1">
                    <a:lumMod val="50000"/>
                  </a:schemeClr>
                </a:solidFill>
                <a:latin typeface="Agency FB" panose="020B0503020202020204" pitchFamily="34" charset="0"/>
              </a:rPr>
              <a:t>· Emisiones Contaminantes</a:t>
            </a:r>
          </a:p>
          <a:p>
            <a:pPr algn="just">
              <a:lnSpc>
                <a:spcPct val="150000"/>
              </a:lnSpc>
            </a:pPr>
            <a:r>
              <a:rPr lang="es-ES" dirty="0">
                <a:solidFill>
                  <a:schemeClr val="bg1">
                    <a:lumMod val="50000"/>
                  </a:schemeClr>
                </a:solidFill>
                <a:latin typeface="Agency FB" panose="020B0503020202020204" pitchFamily="34" charset="0"/>
              </a:rPr>
              <a:t>· Aumentando el aprovechamiento de las Infraestructuras.</a:t>
            </a:r>
          </a:p>
          <a:p>
            <a:pPr algn="just">
              <a:lnSpc>
                <a:spcPct val="150000"/>
              </a:lnSpc>
            </a:pPr>
            <a:endParaRPr lang="es-ES" dirty="0">
              <a:solidFill>
                <a:schemeClr val="bg1">
                  <a:lumMod val="50000"/>
                </a:schemeClr>
              </a:solidFill>
              <a:latin typeface="Agency FB" panose="020B0503020202020204" pitchFamily="34" charset="0"/>
            </a:endParaRPr>
          </a:p>
        </p:txBody>
      </p:sp>
      <p:sp>
        <p:nvSpPr>
          <p:cNvPr id="95" name="CuadroTexto 94">
            <a:extLst>
              <a:ext uri="{FF2B5EF4-FFF2-40B4-BE49-F238E27FC236}">
                <a16:creationId xmlns:a16="http://schemas.microsoft.com/office/drawing/2014/main" id="{369BFF24-0427-318A-1120-2CA9770DA604}"/>
              </a:ext>
            </a:extLst>
          </p:cNvPr>
          <p:cNvSpPr txBox="1"/>
          <p:nvPr/>
        </p:nvSpPr>
        <p:spPr>
          <a:xfrm>
            <a:off x="6254555" y="737931"/>
            <a:ext cx="4745133" cy="253088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No es solo formación, WD representa una tecnología de Solución Global al mundo de la Movilidad y Sostenibilidad ya que puede incorporarse a sistemas tecnológicos: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Tanto embarcados como no. </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En Control de Tráfico Colectivo (Centros de Gestión).</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2" name="Imagen 131">
            <a:extLst>
              <a:ext uri="{FF2B5EF4-FFF2-40B4-BE49-F238E27FC236}">
                <a16:creationId xmlns:a16="http://schemas.microsoft.com/office/drawing/2014/main" id="{32B37A25-65CF-6AE6-057A-C7F5CE040484}"/>
              </a:ext>
            </a:extLst>
          </p:cNvPr>
          <p:cNvPicPr>
            <a:picLocks noChangeAspect="1"/>
          </p:cNvPicPr>
          <p:nvPr/>
        </p:nvPicPr>
        <p:blipFill>
          <a:blip r:embed="rId5" cstate="print"/>
          <a:stretch>
            <a:fillRect/>
          </a:stretch>
        </p:blipFill>
        <p:spPr>
          <a:xfrm>
            <a:off x="6359233" y="3213384"/>
            <a:ext cx="4719511" cy="3096092"/>
          </a:xfrm>
          <a:prstGeom prst="rect">
            <a:avLst/>
          </a:prstGeom>
          <a:ln>
            <a:solidFill>
              <a:schemeClr val="tx1">
                <a:lumMod val="50000"/>
                <a:lumOff val="50000"/>
              </a:schemeClr>
            </a:solidFill>
          </a:ln>
        </p:spPr>
      </p:pic>
      <p:pic>
        <p:nvPicPr>
          <p:cNvPr id="90" name="Imagen 89">
            <a:extLst>
              <a:ext uri="{FF2B5EF4-FFF2-40B4-BE49-F238E27FC236}">
                <a16:creationId xmlns:a16="http://schemas.microsoft.com/office/drawing/2014/main" id="{772B743A-8F71-9C81-1A5E-59DDD88E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120" y="2950732"/>
            <a:ext cx="4415440" cy="3461844"/>
          </a:xfrm>
          <a:prstGeom prst="rect">
            <a:avLst/>
          </a:prstGeom>
          <a:ln>
            <a:solidFill>
              <a:schemeClr val="tx1">
                <a:lumMod val="50000"/>
                <a:lumOff val="50000"/>
              </a:schemeClr>
            </a:solidFill>
          </a:ln>
        </p:spPr>
      </p:pic>
      <p:pic>
        <p:nvPicPr>
          <p:cNvPr id="91" name="Imagen 90">
            <a:extLst>
              <a:ext uri="{FF2B5EF4-FFF2-40B4-BE49-F238E27FC236}">
                <a16:creationId xmlns:a16="http://schemas.microsoft.com/office/drawing/2014/main" id="{60D15A2E-3BBA-C1FC-0290-A8DE8E90ED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4561898">
            <a:off x="4633886" y="2543787"/>
            <a:ext cx="798378" cy="955881"/>
          </a:xfrm>
          <a:prstGeom prst="rect">
            <a:avLst/>
          </a:prstGeom>
        </p:spPr>
      </p:pic>
      <p:pic>
        <p:nvPicPr>
          <p:cNvPr id="92" name="Imagen 91">
            <a:extLst>
              <a:ext uri="{FF2B5EF4-FFF2-40B4-BE49-F238E27FC236}">
                <a16:creationId xmlns:a16="http://schemas.microsoft.com/office/drawing/2014/main" id="{4744353C-A221-88BB-01A0-DC11758C09E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969695" y="5811408"/>
            <a:ext cx="798378" cy="955881"/>
          </a:xfrm>
          <a:prstGeom prst="rect">
            <a:avLst/>
          </a:prstGeom>
        </p:spPr>
      </p:pic>
      <p:pic>
        <p:nvPicPr>
          <p:cNvPr id="93" name="Imagen 92">
            <a:extLst>
              <a:ext uri="{FF2B5EF4-FFF2-40B4-BE49-F238E27FC236}">
                <a16:creationId xmlns:a16="http://schemas.microsoft.com/office/drawing/2014/main" id="{A6629328-33DE-29D1-CF2C-65B2BAC734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76535">
            <a:off x="10678796" y="2678208"/>
            <a:ext cx="798378" cy="955881"/>
          </a:xfrm>
          <a:prstGeom prst="rect">
            <a:avLst/>
          </a:prstGeom>
        </p:spPr>
      </p:pic>
      <p:pic>
        <p:nvPicPr>
          <p:cNvPr id="133" name="Imagen 132">
            <a:extLst>
              <a:ext uri="{FF2B5EF4-FFF2-40B4-BE49-F238E27FC236}">
                <a16:creationId xmlns:a16="http://schemas.microsoft.com/office/drawing/2014/main" id="{3E6F8BEE-7E35-0871-087E-58137C8D00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6393021" y="5849696"/>
            <a:ext cx="798378" cy="955881"/>
          </a:xfrm>
          <a:prstGeom prst="rect">
            <a:avLst/>
          </a:prstGeom>
        </p:spPr>
      </p:pic>
      <p:sp>
        <p:nvSpPr>
          <p:cNvPr id="131" name="TextBox 208">
            <a:extLst>
              <a:ext uri="{FF2B5EF4-FFF2-40B4-BE49-F238E27FC236}">
                <a16:creationId xmlns:a16="http://schemas.microsoft.com/office/drawing/2014/main" id="{06800CFB-7E8C-382B-9FAF-5CEA2BC3FDE8}"/>
              </a:ext>
            </a:extLst>
          </p:cNvPr>
          <p:cNvSpPr txBox="1"/>
          <p:nvPr/>
        </p:nvSpPr>
        <p:spPr>
          <a:xfrm>
            <a:off x="857173" y="263905"/>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Ingeniería de Tráfico</a:t>
            </a:r>
          </a:p>
        </p:txBody>
      </p:sp>
      <p:sp>
        <p:nvSpPr>
          <p:cNvPr id="134" name="TextBox 208">
            <a:extLst>
              <a:ext uri="{FF2B5EF4-FFF2-40B4-BE49-F238E27FC236}">
                <a16:creationId xmlns:a16="http://schemas.microsoft.com/office/drawing/2014/main" id="{6D12EEA4-02BD-5FEE-992A-0A54636D4FBF}"/>
              </a:ext>
            </a:extLst>
          </p:cNvPr>
          <p:cNvSpPr txBox="1"/>
          <p:nvPr/>
        </p:nvSpPr>
        <p:spPr>
          <a:xfrm>
            <a:off x="6322734" y="281551"/>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Sostenibilidad</a:t>
            </a:r>
          </a:p>
        </p:txBody>
      </p:sp>
    </p:spTree>
    <p:extLst>
      <p:ext uri="{BB962C8B-B14F-4D97-AF65-F5344CB8AC3E}">
        <p14:creationId xmlns:p14="http://schemas.microsoft.com/office/powerpoint/2010/main" val="3477882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FF000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66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FF000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630094" y="1153500"/>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8694194" y="333005"/>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0" name="CuadroTexto 89">
            <a:extLst>
              <a:ext uri="{FF2B5EF4-FFF2-40B4-BE49-F238E27FC236}">
                <a16:creationId xmlns:a16="http://schemas.microsoft.com/office/drawing/2014/main" id="{C2AB2695-9C24-08E8-CCE7-654ECB30AB68}"/>
              </a:ext>
            </a:extLst>
          </p:cNvPr>
          <p:cNvSpPr txBox="1"/>
          <p:nvPr/>
        </p:nvSpPr>
        <p:spPr>
          <a:xfrm>
            <a:off x="854736" y="711696"/>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Solo modificando el comportamiento de un </a:t>
            </a:r>
            <a:r>
              <a:rPr lang="es-ES" b="1" dirty="0">
                <a:solidFill>
                  <a:schemeClr val="bg1">
                    <a:lumMod val="50000"/>
                  </a:schemeClr>
                </a:solidFill>
                <a:latin typeface="Agency FB" panose="020B0503020202020204" pitchFamily="34" charset="0"/>
              </a:rPr>
              <a:t>único conductor</a:t>
            </a:r>
            <a:r>
              <a:rPr lang="es-ES" dirty="0">
                <a:solidFill>
                  <a:schemeClr val="bg1">
                    <a:lumMod val="50000"/>
                  </a:schemeClr>
                </a:solidFill>
                <a:latin typeface="Agency FB" panose="020B0503020202020204" pitchFamily="34" charset="0"/>
              </a:rPr>
              <a:t> fue suficiente para disolver un atasco real, en la carretera A-42 Madrid-Toledo, en el carril central.</a:t>
            </a:r>
          </a:p>
          <a:p>
            <a:pPr algn="just">
              <a:lnSpc>
                <a:spcPct val="150000"/>
              </a:lnSpc>
            </a:pPr>
            <a:r>
              <a:rPr lang="es-ES" dirty="0">
                <a:solidFill>
                  <a:schemeClr val="bg1">
                    <a:lumMod val="50000"/>
                  </a:schemeClr>
                </a:solidFill>
                <a:latin typeface="Agency FB" panose="020B0503020202020204" pitchFamily="34" charset="0"/>
              </a:rPr>
              <a:t>Con otros dos conductores, uno a la izquierda y otro a la derecha, que practicaran conducción  inercial este atasco se hubiera disuelto… durante 15 minutos. Hacen faltan más conductores inerciales.</a:t>
            </a:r>
          </a:p>
        </p:txBody>
      </p:sp>
      <p:pic>
        <p:nvPicPr>
          <p:cNvPr id="92" name="Imagen 91">
            <a:extLst>
              <a:ext uri="{FF2B5EF4-FFF2-40B4-BE49-F238E27FC236}">
                <a16:creationId xmlns:a16="http://schemas.microsoft.com/office/drawing/2014/main" id="{616EE981-F788-A4C5-57AD-612B7407AF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9983" y="4039091"/>
            <a:ext cx="4505731" cy="2518539"/>
          </a:xfrm>
          <a:prstGeom prst="rect">
            <a:avLst/>
          </a:prstGeom>
          <a:ln>
            <a:solidFill>
              <a:schemeClr val="tx1">
                <a:lumMod val="50000"/>
                <a:lumOff val="50000"/>
              </a:schemeClr>
            </a:solidFill>
          </a:ln>
        </p:spPr>
      </p:pic>
      <p:pic>
        <p:nvPicPr>
          <p:cNvPr id="93" name="Imagen 92">
            <a:extLst>
              <a:ext uri="{FF2B5EF4-FFF2-40B4-BE49-F238E27FC236}">
                <a16:creationId xmlns:a16="http://schemas.microsoft.com/office/drawing/2014/main" id="{43D7E9EE-E8D6-27B6-4CE5-97E6911D4C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13035" y="5833302"/>
            <a:ext cx="798378" cy="955881"/>
          </a:xfrm>
          <a:prstGeom prst="rect">
            <a:avLst/>
          </a:prstGeom>
        </p:spPr>
      </p:pic>
      <p:pic>
        <p:nvPicPr>
          <p:cNvPr id="131" name="Imagen 130">
            <a:extLst>
              <a:ext uri="{FF2B5EF4-FFF2-40B4-BE49-F238E27FC236}">
                <a16:creationId xmlns:a16="http://schemas.microsoft.com/office/drawing/2014/main" id="{E55608DF-850B-AE1D-D839-EF38EE3EFB9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93916" y="3464689"/>
            <a:ext cx="798378" cy="955881"/>
          </a:xfrm>
          <a:prstGeom prst="rect">
            <a:avLst/>
          </a:prstGeom>
        </p:spPr>
      </p:pic>
      <p:sp>
        <p:nvSpPr>
          <p:cNvPr id="139" name="TextBox 208">
            <a:extLst>
              <a:ext uri="{FF2B5EF4-FFF2-40B4-BE49-F238E27FC236}">
                <a16:creationId xmlns:a16="http://schemas.microsoft.com/office/drawing/2014/main" id="{40548C65-033A-FBF5-1079-B5E27B995A10}"/>
              </a:ext>
            </a:extLst>
          </p:cNvPr>
          <p:cNvSpPr txBox="1"/>
          <p:nvPr/>
        </p:nvSpPr>
        <p:spPr>
          <a:xfrm>
            <a:off x="857173" y="263905"/>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Eliminando un atasco real</a:t>
            </a:r>
          </a:p>
        </p:txBody>
      </p:sp>
      <p:pic>
        <p:nvPicPr>
          <p:cNvPr id="144" name="Imagen 143">
            <a:extLst>
              <a:ext uri="{FF2B5EF4-FFF2-40B4-BE49-F238E27FC236}">
                <a16:creationId xmlns:a16="http://schemas.microsoft.com/office/drawing/2014/main" id="{FFCF698A-996A-18D5-CEA6-16CE7C2724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1347" y="3668578"/>
            <a:ext cx="4593427" cy="2790743"/>
          </a:xfrm>
          <a:prstGeom prst="rect">
            <a:avLst/>
          </a:prstGeom>
        </p:spPr>
      </p:pic>
      <p:pic>
        <p:nvPicPr>
          <p:cNvPr id="146" name="Imagen 145">
            <a:extLst>
              <a:ext uri="{FF2B5EF4-FFF2-40B4-BE49-F238E27FC236}">
                <a16:creationId xmlns:a16="http://schemas.microsoft.com/office/drawing/2014/main" id="{4D883963-736D-1BD5-C7A5-A5AB3AA605F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486592" y="3179669"/>
            <a:ext cx="798378" cy="955881"/>
          </a:xfrm>
          <a:prstGeom prst="rect">
            <a:avLst/>
          </a:prstGeom>
        </p:spPr>
      </p:pic>
      <p:pic>
        <p:nvPicPr>
          <p:cNvPr id="147" name="Imagen 146">
            <a:extLst>
              <a:ext uri="{FF2B5EF4-FFF2-40B4-BE49-F238E27FC236}">
                <a16:creationId xmlns:a16="http://schemas.microsoft.com/office/drawing/2014/main" id="{E31960B0-DA38-334B-A7D4-0E454626C65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456331" y="5862316"/>
            <a:ext cx="798378" cy="955881"/>
          </a:xfrm>
          <a:prstGeom prst="rect">
            <a:avLst/>
          </a:prstGeom>
        </p:spPr>
      </p:pic>
      <p:sp>
        <p:nvSpPr>
          <p:cNvPr id="166" name="CuadroTexto 165">
            <a:extLst>
              <a:ext uri="{FF2B5EF4-FFF2-40B4-BE49-F238E27FC236}">
                <a16:creationId xmlns:a16="http://schemas.microsoft.com/office/drawing/2014/main" id="{3D9D6703-AECC-7D82-0AD1-73684B220174}"/>
              </a:ext>
            </a:extLst>
          </p:cNvPr>
          <p:cNvSpPr txBox="1"/>
          <p:nvPr/>
        </p:nvSpPr>
        <p:spPr>
          <a:xfrm>
            <a:off x="6430045" y="737931"/>
            <a:ext cx="4745133" cy="1699889"/>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Modificando en laboratorio algoritmos en pequeños modelos (</a:t>
            </a:r>
            <a:r>
              <a:rPr lang="es-ES" dirty="0" err="1">
                <a:solidFill>
                  <a:schemeClr val="bg1">
                    <a:lumMod val="50000"/>
                  </a:schemeClr>
                </a:solidFill>
                <a:latin typeface="Agency FB" panose="020B0503020202020204" pitchFamily="34" charset="0"/>
              </a:rPr>
              <a:t>arduinos</a:t>
            </a:r>
            <a:r>
              <a:rPr lang="es-ES" dirty="0">
                <a:solidFill>
                  <a:schemeClr val="bg1">
                    <a:lumMod val="50000"/>
                  </a:schemeClr>
                </a:solidFill>
                <a:latin typeface="Agency FB" panose="020B0503020202020204" pitchFamily="34" charset="0"/>
              </a:rPr>
              <a:t>) pudimos aprender antes de pasar al mundo real (Experimento </a:t>
            </a:r>
            <a:r>
              <a:rPr lang="es-ES" dirty="0" err="1">
                <a:solidFill>
                  <a:schemeClr val="bg1">
                    <a:lumMod val="50000"/>
                  </a:schemeClr>
                </a:solidFill>
                <a:latin typeface="Agency FB" panose="020B0503020202020204" pitchFamily="34" charset="0"/>
              </a:rPr>
              <a:t>Unv</a:t>
            </a:r>
            <a:r>
              <a:rPr lang="es-ES" dirty="0">
                <a:solidFill>
                  <a:schemeClr val="bg1">
                    <a:lumMod val="50000"/>
                  </a:schemeClr>
                </a:solidFill>
                <a:latin typeface="Agency FB" panose="020B0503020202020204" pitchFamily="34" charset="0"/>
              </a:rPr>
              <a:t> Nagoya)</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2052" name="Picture 4" descr="Shockwave traffic jam recreated for first time | New Scientist">
            <a:extLst>
              <a:ext uri="{FF2B5EF4-FFF2-40B4-BE49-F238E27FC236}">
                <a16:creationId xmlns:a16="http://schemas.microsoft.com/office/drawing/2014/main" id="{6ED743F7-21C2-3A5D-ADE4-F8BC33AFDA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0541" y="2463426"/>
            <a:ext cx="24098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67" name="Imagen 166">
            <a:extLst>
              <a:ext uri="{FF2B5EF4-FFF2-40B4-BE49-F238E27FC236}">
                <a16:creationId xmlns:a16="http://schemas.microsoft.com/office/drawing/2014/main" id="{40E06849-5C49-B78A-7A96-EDE0D152FD4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8370664" y="2249771"/>
            <a:ext cx="798378" cy="955881"/>
          </a:xfrm>
          <a:prstGeom prst="rect">
            <a:avLst/>
          </a:prstGeom>
        </p:spPr>
      </p:pic>
    </p:spTree>
    <p:extLst>
      <p:ext uri="{BB962C8B-B14F-4D97-AF65-F5344CB8AC3E}">
        <p14:creationId xmlns:p14="http://schemas.microsoft.com/office/powerpoint/2010/main" val="3528664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2E75B6"/>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78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2E75B6"/>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69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253088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Se han medido:</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Conductividad de la piel.</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Frecuencia Cardíaca.</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Frecuencia Respiratoria.</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Presión Arterial.</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Temperatura Craneal.</a:t>
            </a:r>
          </a:p>
        </p:txBody>
      </p:sp>
      <p:pic>
        <p:nvPicPr>
          <p:cNvPr id="135" name="Imagen 134">
            <a:extLst>
              <a:ext uri="{FF2B5EF4-FFF2-40B4-BE49-F238E27FC236}">
                <a16:creationId xmlns:a16="http://schemas.microsoft.com/office/drawing/2014/main" id="{371AAD78-51AE-B192-4474-94C0F65FD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108" y="3208140"/>
            <a:ext cx="4656380" cy="3476484"/>
          </a:xfrm>
          <a:prstGeom prst="rect">
            <a:avLst/>
          </a:prstGeom>
        </p:spPr>
      </p:pic>
      <p:pic>
        <p:nvPicPr>
          <p:cNvPr id="91" name="Imagen 90">
            <a:extLst>
              <a:ext uri="{FF2B5EF4-FFF2-40B4-BE49-F238E27FC236}">
                <a16:creationId xmlns:a16="http://schemas.microsoft.com/office/drawing/2014/main" id="{FA9ACF10-086D-C077-65B9-4D52C2995CA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3850054">
            <a:off x="8623692" y="2664384"/>
            <a:ext cx="798378" cy="955881"/>
          </a:xfrm>
          <a:prstGeom prst="rect">
            <a:avLst/>
          </a:prstGeom>
        </p:spPr>
      </p:pic>
      <p:pic>
        <p:nvPicPr>
          <p:cNvPr id="141" name="Imagen 140">
            <a:extLst>
              <a:ext uri="{FF2B5EF4-FFF2-40B4-BE49-F238E27FC236}">
                <a16:creationId xmlns:a16="http://schemas.microsoft.com/office/drawing/2014/main" id="{73602D85-1848-3D3B-A5A5-8DECA25220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3850054">
            <a:off x="9946840" y="1480211"/>
            <a:ext cx="798378" cy="955881"/>
          </a:xfrm>
          <a:prstGeom prst="rect">
            <a:avLst/>
          </a:prstGeom>
        </p:spPr>
      </p:pic>
      <p:pic>
        <p:nvPicPr>
          <p:cNvPr id="144" name="Imagen 143">
            <a:extLst>
              <a:ext uri="{FF2B5EF4-FFF2-40B4-BE49-F238E27FC236}">
                <a16:creationId xmlns:a16="http://schemas.microsoft.com/office/drawing/2014/main" id="{DA518C89-200C-229A-778E-849420A857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2852" y="1933853"/>
            <a:ext cx="2529978" cy="773876"/>
          </a:xfrm>
          <a:prstGeom prst="rect">
            <a:avLst/>
          </a:prstGeom>
          <a:ln>
            <a:solidFill>
              <a:schemeClr val="tx1">
                <a:lumMod val="50000"/>
                <a:lumOff val="50000"/>
              </a:schemeClr>
            </a:solidFill>
          </a:ln>
        </p:spPr>
      </p:pic>
      <p:sp>
        <p:nvSpPr>
          <p:cNvPr id="133" name="CuadroTexto 132">
            <a:extLst>
              <a:ext uri="{FF2B5EF4-FFF2-40B4-BE49-F238E27FC236}">
                <a16:creationId xmlns:a16="http://schemas.microsoft.com/office/drawing/2014/main" id="{369BFF24-0427-318A-1120-2CA9770DA604}"/>
              </a:ext>
            </a:extLst>
          </p:cNvPr>
          <p:cNvSpPr txBox="1"/>
          <p:nvPr/>
        </p:nvSpPr>
        <p:spPr>
          <a:xfrm>
            <a:off x="710384" y="737931"/>
            <a:ext cx="4745133" cy="294638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Se ha comprobado que el conocer la dinámica de tráfico reduce entre un 20 y un 80% los niveles de estrés y ansiedad al volante.</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p:txBody>
      </p:sp>
      <p:pic>
        <p:nvPicPr>
          <p:cNvPr id="134" name="Imagen 133">
            <a:extLst>
              <a:ext uri="{FF2B5EF4-FFF2-40B4-BE49-F238E27FC236}">
                <a16:creationId xmlns:a16="http://schemas.microsoft.com/office/drawing/2014/main" id="{9AF1A130-4959-9B51-BA2A-5848302ED65C}"/>
              </a:ext>
            </a:extLst>
          </p:cNvPr>
          <p:cNvPicPr>
            <a:picLocks noChangeAspect="1"/>
          </p:cNvPicPr>
          <p:nvPr/>
        </p:nvPicPr>
        <p:blipFill>
          <a:blip r:embed="rId8" cstate="print"/>
          <a:stretch>
            <a:fillRect/>
          </a:stretch>
        </p:blipFill>
        <p:spPr>
          <a:xfrm>
            <a:off x="975896" y="2524058"/>
            <a:ext cx="3710276" cy="2289770"/>
          </a:xfrm>
          <a:prstGeom prst="rect">
            <a:avLst/>
          </a:prstGeom>
          <a:ln>
            <a:solidFill>
              <a:schemeClr val="tx1">
                <a:lumMod val="50000"/>
                <a:lumOff val="50000"/>
              </a:schemeClr>
            </a:solidFill>
          </a:ln>
        </p:spPr>
      </p:pic>
      <p:pic>
        <p:nvPicPr>
          <p:cNvPr id="136" name="Imagen 135">
            <a:extLst>
              <a:ext uri="{FF2B5EF4-FFF2-40B4-BE49-F238E27FC236}">
                <a16:creationId xmlns:a16="http://schemas.microsoft.com/office/drawing/2014/main" id="{C83D06EC-48DC-3FC4-6C92-8C2DA63961DA}"/>
              </a:ext>
            </a:extLst>
          </p:cNvPr>
          <p:cNvPicPr>
            <a:picLocks noChangeAspect="1"/>
          </p:cNvPicPr>
          <p:nvPr/>
        </p:nvPicPr>
        <p:blipFill>
          <a:blip r:embed="rId9" cstate="print"/>
          <a:stretch>
            <a:fillRect/>
          </a:stretch>
        </p:blipFill>
        <p:spPr>
          <a:xfrm>
            <a:off x="2261916" y="4117550"/>
            <a:ext cx="3252563" cy="2455253"/>
          </a:xfrm>
          <a:prstGeom prst="rect">
            <a:avLst/>
          </a:prstGeom>
          <a:ln>
            <a:solidFill>
              <a:schemeClr val="tx1">
                <a:lumMod val="50000"/>
                <a:lumOff val="50000"/>
              </a:schemeClr>
            </a:solidFill>
          </a:ln>
        </p:spPr>
      </p:pic>
      <p:pic>
        <p:nvPicPr>
          <p:cNvPr id="137" name="Imagen 136">
            <a:extLst>
              <a:ext uri="{FF2B5EF4-FFF2-40B4-BE49-F238E27FC236}">
                <a16:creationId xmlns:a16="http://schemas.microsoft.com/office/drawing/2014/main" id="{CD2F810B-B035-8C60-7CAE-C5334FDC809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976535">
            <a:off x="4343798" y="2065882"/>
            <a:ext cx="798378" cy="955881"/>
          </a:xfrm>
          <a:prstGeom prst="rect">
            <a:avLst/>
          </a:prstGeom>
        </p:spPr>
      </p:pic>
      <p:pic>
        <p:nvPicPr>
          <p:cNvPr id="138" name="Imagen 137">
            <a:extLst>
              <a:ext uri="{FF2B5EF4-FFF2-40B4-BE49-F238E27FC236}">
                <a16:creationId xmlns:a16="http://schemas.microsoft.com/office/drawing/2014/main" id="{665F041B-9257-94A3-743D-55A8C31833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73639" y="4119602"/>
            <a:ext cx="798378" cy="955881"/>
          </a:xfrm>
          <a:prstGeom prst="rect">
            <a:avLst/>
          </a:prstGeom>
        </p:spPr>
      </p:pic>
      <p:pic>
        <p:nvPicPr>
          <p:cNvPr id="139" name="Imagen 138">
            <a:extLst>
              <a:ext uri="{FF2B5EF4-FFF2-40B4-BE49-F238E27FC236}">
                <a16:creationId xmlns:a16="http://schemas.microsoft.com/office/drawing/2014/main" id="{996800FE-6840-DF67-FB8F-613D386B10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1012331">
            <a:off x="4497653" y="3384732"/>
            <a:ext cx="798378" cy="955881"/>
          </a:xfrm>
          <a:prstGeom prst="rect">
            <a:avLst/>
          </a:prstGeom>
        </p:spPr>
      </p:pic>
      <p:sp>
        <p:nvSpPr>
          <p:cNvPr id="140" name="TextBox 208">
            <a:extLst>
              <a:ext uri="{FF2B5EF4-FFF2-40B4-BE49-F238E27FC236}">
                <a16:creationId xmlns:a16="http://schemas.microsoft.com/office/drawing/2014/main" id="{B476ED94-6397-D92B-B471-B9BF4576557C}"/>
              </a:ext>
            </a:extLst>
          </p:cNvPr>
          <p:cNvSpPr txBox="1"/>
          <p:nvPr/>
        </p:nvSpPr>
        <p:spPr>
          <a:xfrm>
            <a:off x="740058" y="252676"/>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Emociones</a:t>
            </a:r>
          </a:p>
        </p:txBody>
      </p:sp>
      <p:pic>
        <p:nvPicPr>
          <p:cNvPr id="143" name="Imagen 142">
            <a:extLst>
              <a:ext uri="{FF2B5EF4-FFF2-40B4-BE49-F238E27FC236}">
                <a16:creationId xmlns:a16="http://schemas.microsoft.com/office/drawing/2014/main" id="{7DB40631-82DC-FB0B-1C9F-B3FD470C52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2025862" y="5861320"/>
            <a:ext cx="798378" cy="955881"/>
          </a:xfrm>
          <a:prstGeom prst="rect">
            <a:avLst/>
          </a:prstGeom>
        </p:spPr>
      </p:pic>
    </p:spTree>
    <p:extLst>
      <p:ext uri="{BB962C8B-B14F-4D97-AF65-F5344CB8AC3E}">
        <p14:creationId xmlns:p14="http://schemas.microsoft.com/office/powerpoint/2010/main" val="3980450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70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2" name="TextBox 208">
            <a:extLst>
              <a:ext uri="{FF2B5EF4-FFF2-40B4-BE49-F238E27FC236}">
                <a16:creationId xmlns:a16="http://schemas.microsoft.com/office/drawing/2014/main" id="{02E59362-2B14-C773-7D6B-EA9340A4D46E}"/>
              </a:ext>
            </a:extLst>
          </p:cNvPr>
          <p:cNvSpPr txBox="1"/>
          <p:nvPr/>
        </p:nvSpPr>
        <p:spPr>
          <a:xfrm>
            <a:off x="943801" y="263905"/>
            <a:ext cx="3099191"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Agradecimientos</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854873"/>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Por último, indicar que estamos convencidos de que los </a:t>
            </a:r>
            <a:r>
              <a:rPr lang="es-ES" b="1" dirty="0">
                <a:solidFill>
                  <a:schemeClr val="bg1">
                    <a:lumMod val="50000"/>
                  </a:schemeClr>
                </a:solidFill>
                <a:latin typeface="Agency FB" panose="020B0503020202020204" pitchFamily="34" charset="0"/>
              </a:rPr>
              <a:t>6-Electro-Car-Diagrams </a:t>
            </a:r>
            <a:r>
              <a:rPr lang="es-ES" dirty="0">
                <a:solidFill>
                  <a:schemeClr val="bg1">
                    <a:lumMod val="50000"/>
                  </a:schemeClr>
                </a:solidFill>
                <a:latin typeface="Agency FB" panose="020B0503020202020204" pitchFamily="34" charset="0"/>
              </a:rPr>
              <a:t>serán elementos obligados en la formación a conductores en los próximos años no solo en Europa, sino en todo el mundo.</a:t>
            </a:r>
          </a:p>
          <a:p>
            <a:pPr algn="just">
              <a:lnSpc>
                <a:spcPct val="150000"/>
              </a:lnSpc>
            </a:pPr>
            <a:r>
              <a:rPr lang="es-ES" dirty="0">
                <a:solidFill>
                  <a:schemeClr val="bg1">
                    <a:lumMod val="50000"/>
                  </a:schemeClr>
                </a:solidFill>
                <a:latin typeface="Agency FB" panose="020B0503020202020204" pitchFamily="34" charset="0"/>
              </a:rPr>
              <a:t>Aquí solo mostramos un pequeño resumen de años de trabajo con la esperanza de que crezca una nueva ingeniería de tráfico, con nuevos conceptos y nuevos retos.</a:t>
            </a:r>
          </a:p>
          <a:p>
            <a:pPr algn="just">
              <a:lnSpc>
                <a:spcPct val="150000"/>
              </a:lnSpc>
            </a:pPr>
            <a:r>
              <a:rPr lang="es-ES" dirty="0">
                <a:solidFill>
                  <a:schemeClr val="bg1">
                    <a:lumMod val="50000"/>
                  </a:schemeClr>
                </a:solidFill>
                <a:latin typeface="Agency FB" panose="020B0503020202020204" pitchFamily="34" charset="0"/>
              </a:rPr>
              <a:t>Deseamos daros las gracias por toda la atención que nos habéis dedicado, así como deciros que estamos a vuestra entera disposición para cualquier pregunta o duda que deseéis consultarnos.</a:t>
            </a:r>
          </a:p>
          <a:p>
            <a:pPr algn="r">
              <a:lnSpc>
                <a:spcPct val="150000"/>
              </a:lnSpc>
            </a:pPr>
            <a:r>
              <a:rPr lang="es-ES" dirty="0">
                <a:solidFill>
                  <a:schemeClr val="bg1">
                    <a:lumMod val="50000"/>
                  </a:schemeClr>
                </a:solidFill>
                <a:latin typeface="Agency FB" panose="020B0503020202020204" pitchFamily="34" charset="0"/>
              </a:rPr>
              <a:t>Antonio Lucas Alba</a:t>
            </a:r>
          </a:p>
          <a:p>
            <a:pPr algn="r">
              <a:lnSpc>
                <a:spcPct val="150000"/>
              </a:lnSpc>
            </a:pPr>
            <a:r>
              <a:rPr lang="es-ES" dirty="0">
                <a:solidFill>
                  <a:schemeClr val="bg1">
                    <a:lumMod val="50000"/>
                  </a:schemeClr>
                </a:solidFill>
                <a:latin typeface="Agency FB" panose="020B0503020202020204" pitchFamily="34" charset="0"/>
              </a:rPr>
              <a:t>Óscar Melchor Galán</a:t>
            </a:r>
          </a:p>
          <a:p>
            <a:pPr algn="r">
              <a:lnSpc>
                <a:spcPct val="150000"/>
              </a:lnSpc>
            </a:pPr>
            <a:r>
              <a:rPr lang="es-ES" dirty="0" err="1">
                <a:solidFill>
                  <a:schemeClr val="bg1">
                    <a:lumMod val="50000"/>
                  </a:schemeClr>
                </a:solidFill>
                <a:latin typeface="Agency FB" panose="020B0503020202020204" pitchFamily="34" charset="0"/>
              </a:rPr>
              <a:t>contact@wavedriving.online</a:t>
            </a:r>
            <a:endParaRPr lang="es-ES" dirty="0">
              <a:solidFill>
                <a:schemeClr val="bg1">
                  <a:lumMod val="50000"/>
                </a:schemeClr>
              </a:solidFill>
              <a:latin typeface="Agency FB" panose="020B0503020202020204" pitchFamily="34" charset="0"/>
            </a:endParaRPr>
          </a:p>
        </p:txBody>
      </p:sp>
      <p:pic>
        <p:nvPicPr>
          <p:cNvPr id="76" name="Imagen 75">
            <a:extLst>
              <a:ext uri="{FF2B5EF4-FFF2-40B4-BE49-F238E27FC236}">
                <a16:creationId xmlns:a16="http://schemas.microsoft.com/office/drawing/2014/main" id="{9101CF24-18B7-CB13-F88B-FA893EB24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7523" y="1268977"/>
            <a:ext cx="3307965" cy="3483648"/>
          </a:xfrm>
          <a:prstGeom prst="rect">
            <a:avLst/>
          </a:prstGeom>
        </p:spPr>
      </p:pic>
      <p:sp>
        <p:nvSpPr>
          <p:cNvPr id="77" name="CuadroTexto 76">
            <a:extLst>
              <a:ext uri="{FF2B5EF4-FFF2-40B4-BE49-F238E27FC236}">
                <a16:creationId xmlns:a16="http://schemas.microsoft.com/office/drawing/2014/main" id="{2D2B236C-43CD-443C-0DC0-A8186BAA55F2}"/>
              </a:ext>
            </a:extLst>
          </p:cNvPr>
          <p:cNvSpPr txBox="1"/>
          <p:nvPr/>
        </p:nvSpPr>
        <p:spPr>
          <a:xfrm>
            <a:off x="7575083" y="1887439"/>
            <a:ext cx="2733573" cy="2308324"/>
          </a:xfrm>
          <a:prstGeom prst="rect">
            <a:avLst/>
          </a:prstGeom>
          <a:noFill/>
        </p:spPr>
        <p:txBody>
          <a:bodyPr wrap="square" rtlCol="0">
            <a:spAutoFit/>
          </a:bodyPr>
          <a:lstStyle/>
          <a:p>
            <a:r>
              <a:rPr lang="es-ES" u="sng" dirty="0">
                <a:solidFill>
                  <a:srgbClr val="0070C0"/>
                </a:solidFill>
                <a:latin typeface="Agency FB" panose="020B0503020202020204" pitchFamily="34" charset="0"/>
              </a:rPr>
              <a:t>Lenguaje inclusivo</a:t>
            </a:r>
          </a:p>
          <a:p>
            <a:r>
              <a:rPr lang="es-ES" dirty="0">
                <a:solidFill>
                  <a:srgbClr val="0070C0"/>
                </a:solidFill>
                <a:latin typeface="Agency FB" panose="020B0503020202020204" pitchFamily="34" charset="0"/>
              </a:rPr>
              <a:t>Hemos tomado como referencia la respuesta de la RAE a la Vicepresidenta del Gobierno de ‘</a:t>
            </a:r>
            <a:r>
              <a:rPr lang="es-ES" i="1" dirty="0">
                <a:solidFill>
                  <a:srgbClr val="0070C0"/>
                </a:solidFill>
                <a:latin typeface="Agency FB" panose="020B0503020202020204" pitchFamily="34" charset="0"/>
              </a:rPr>
              <a:t>Un estudio de la Real Academia Española sobre el buen uso del lenguaje inclusivo en nuestra Carta Magna</a:t>
            </a:r>
            <a:r>
              <a:rPr lang="es-ES" dirty="0">
                <a:solidFill>
                  <a:srgbClr val="0070C0"/>
                </a:solidFill>
                <a:latin typeface="Agency FB" panose="020B0503020202020204" pitchFamily="34" charset="0"/>
              </a:rPr>
              <a:t>'.</a:t>
            </a:r>
          </a:p>
        </p:txBody>
      </p:sp>
    </p:spTree>
    <p:extLst>
      <p:ext uri="{BB962C8B-B14F-4D97-AF65-F5344CB8AC3E}">
        <p14:creationId xmlns:p14="http://schemas.microsoft.com/office/powerpoint/2010/main" val="221117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C4B7442-4F96-B608-EFE3-8C8D54105A84}"/>
              </a:ext>
            </a:extLst>
          </p:cNvPr>
          <p:cNvPicPr>
            <a:picLocks noChangeAspect="1"/>
          </p:cNvPicPr>
          <p:nvPr/>
        </p:nvPicPr>
        <p:blipFill>
          <a:blip r:embed="rId3"/>
          <a:stretch>
            <a:fillRect/>
          </a:stretch>
        </p:blipFill>
        <p:spPr>
          <a:xfrm>
            <a:off x="70438" y="0"/>
            <a:ext cx="5744917" cy="6825644"/>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82455CA8-3E7B-475F-BE73-7D424E5A8C0C}"/>
              </a:ext>
            </a:extLst>
          </p:cNvPr>
          <p:cNvGrpSpPr/>
          <p:nvPr/>
        </p:nvGrpSpPr>
        <p:grpSpPr>
          <a:xfrm flipH="1">
            <a:off x="5433759" y="119550"/>
            <a:ext cx="580573" cy="6607323"/>
            <a:chOff x="5805714" y="119550"/>
            <a:chExt cx="580573" cy="6607323"/>
          </a:xfrm>
        </p:grpSpPr>
        <p:grpSp>
          <p:nvGrpSpPr>
            <p:cNvPr id="10" name="Group 9">
              <a:extLst>
                <a:ext uri="{FF2B5EF4-FFF2-40B4-BE49-F238E27FC236}">
                  <a16:creationId xmlns:a16="http://schemas.microsoft.com/office/drawing/2014/main" id="{AEE5042A-E067-4FB7-BCFF-00BB33BFEDEC}"/>
                </a:ext>
              </a:extLst>
            </p:cNvPr>
            <p:cNvGrpSpPr/>
            <p:nvPr/>
          </p:nvGrpSpPr>
          <p:grpSpPr>
            <a:xfrm>
              <a:off x="5805714" y="119550"/>
              <a:ext cx="580573" cy="386869"/>
              <a:chOff x="5805714" y="609691"/>
              <a:chExt cx="580573" cy="386869"/>
            </a:xfrm>
          </p:grpSpPr>
          <p:sp>
            <p:nvSpPr>
              <p:cNvPr id="5" name="Rectangle 4">
                <a:extLst>
                  <a:ext uri="{FF2B5EF4-FFF2-40B4-BE49-F238E27FC236}">
                    <a16:creationId xmlns:a16="http://schemas.microsoft.com/office/drawing/2014/main" id="{9ECC8D50-758B-45D1-9832-058DA749338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FC783E55-1922-4926-8D97-EC60526709F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E48E30C9-A74F-4C52-AD04-FC9A5CBD8258}"/>
                </a:ext>
              </a:extLst>
            </p:cNvPr>
            <p:cNvGrpSpPr/>
            <p:nvPr/>
          </p:nvGrpSpPr>
          <p:grpSpPr>
            <a:xfrm>
              <a:off x="5805714" y="430573"/>
              <a:ext cx="580573" cy="386869"/>
              <a:chOff x="5805714" y="609691"/>
              <a:chExt cx="580573" cy="386869"/>
            </a:xfrm>
          </p:grpSpPr>
          <p:sp>
            <p:nvSpPr>
              <p:cNvPr id="79" name="Rectangle 78">
                <a:extLst>
                  <a:ext uri="{FF2B5EF4-FFF2-40B4-BE49-F238E27FC236}">
                    <a16:creationId xmlns:a16="http://schemas.microsoft.com/office/drawing/2014/main" id="{9D80A7DB-810E-4588-BE25-E9F7C34D3DB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c 79">
                <a:extLst>
                  <a:ext uri="{FF2B5EF4-FFF2-40B4-BE49-F238E27FC236}">
                    <a16:creationId xmlns:a16="http://schemas.microsoft.com/office/drawing/2014/main" id="{0CEE252C-3F6B-425D-A974-8C322FD62AA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BDE4CAF1-67FB-4A00-A957-F84932EF37EA}"/>
                </a:ext>
              </a:extLst>
            </p:cNvPr>
            <p:cNvGrpSpPr/>
            <p:nvPr/>
          </p:nvGrpSpPr>
          <p:grpSpPr>
            <a:xfrm>
              <a:off x="5805714" y="741596"/>
              <a:ext cx="580573" cy="386869"/>
              <a:chOff x="5805714" y="609691"/>
              <a:chExt cx="580573" cy="386869"/>
            </a:xfrm>
          </p:grpSpPr>
          <p:sp>
            <p:nvSpPr>
              <p:cNvPr id="82" name="Rectangle 81">
                <a:extLst>
                  <a:ext uri="{FF2B5EF4-FFF2-40B4-BE49-F238E27FC236}">
                    <a16:creationId xmlns:a16="http://schemas.microsoft.com/office/drawing/2014/main" id="{74C944AF-D50A-425E-A441-BD46E8CB9783}"/>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Arc 82">
                <a:extLst>
                  <a:ext uri="{FF2B5EF4-FFF2-40B4-BE49-F238E27FC236}">
                    <a16:creationId xmlns:a16="http://schemas.microsoft.com/office/drawing/2014/main" id="{AE95EC9D-DB78-417E-AF31-C543DE84C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EC3E0684-8AE8-4214-BF7B-4AAB6B86F600}"/>
                </a:ext>
              </a:extLst>
            </p:cNvPr>
            <p:cNvGrpSpPr/>
            <p:nvPr/>
          </p:nvGrpSpPr>
          <p:grpSpPr>
            <a:xfrm>
              <a:off x="5805714" y="1052619"/>
              <a:ext cx="580573" cy="386869"/>
              <a:chOff x="5805714" y="609691"/>
              <a:chExt cx="580573" cy="386869"/>
            </a:xfrm>
          </p:grpSpPr>
          <p:sp>
            <p:nvSpPr>
              <p:cNvPr id="85" name="Rectangle 84">
                <a:extLst>
                  <a:ext uri="{FF2B5EF4-FFF2-40B4-BE49-F238E27FC236}">
                    <a16:creationId xmlns:a16="http://schemas.microsoft.com/office/drawing/2014/main" id="{CF8E04A3-B6B4-4F3C-BB6B-AF9929DDA237}"/>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Arc 85">
                <a:extLst>
                  <a:ext uri="{FF2B5EF4-FFF2-40B4-BE49-F238E27FC236}">
                    <a16:creationId xmlns:a16="http://schemas.microsoft.com/office/drawing/2014/main" id="{18A95974-DAB2-4BF8-9192-96278D1744CD}"/>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C97BDBFC-6DCF-4D05-9235-AF24FD08B7BA}"/>
                </a:ext>
              </a:extLst>
            </p:cNvPr>
            <p:cNvGrpSpPr/>
            <p:nvPr/>
          </p:nvGrpSpPr>
          <p:grpSpPr>
            <a:xfrm>
              <a:off x="5805714" y="1363642"/>
              <a:ext cx="580573" cy="386869"/>
              <a:chOff x="5805714" y="609691"/>
              <a:chExt cx="580573" cy="386869"/>
            </a:xfrm>
          </p:grpSpPr>
          <p:sp>
            <p:nvSpPr>
              <p:cNvPr id="88" name="Rectangle 87">
                <a:extLst>
                  <a:ext uri="{FF2B5EF4-FFF2-40B4-BE49-F238E27FC236}">
                    <a16:creationId xmlns:a16="http://schemas.microsoft.com/office/drawing/2014/main" id="{4AB8CE96-3DF3-4063-9F27-D4DB07BB75E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Arc 88">
                <a:extLst>
                  <a:ext uri="{FF2B5EF4-FFF2-40B4-BE49-F238E27FC236}">
                    <a16:creationId xmlns:a16="http://schemas.microsoft.com/office/drawing/2014/main" id="{309BD817-14B6-4AA7-A1F6-6EAEFBC3A86F}"/>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oup 89">
              <a:extLst>
                <a:ext uri="{FF2B5EF4-FFF2-40B4-BE49-F238E27FC236}">
                  <a16:creationId xmlns:a16="http://schemas.microsoft.com/office/drawing/2014/main" id="{C6951FED-2BD7-4859-B333-5B1CAEF8AB8D}"/>
                </a:ext>
              </a:extLst>
            </p:cNvPr>
            <p:cNvGrpSpPr/>
            <p:nvPr/>
          </p:nvGrpSpPr>
          <p:grpSpPr>
            <a:xfrm>
              <a:off x="5805714" y="1674665"/>
              <a:ext cx="580573" cy="386869"/>
              <a:chOff x="5805714" y="609691"/>
              <a:chExt cx="580573" cy="386869"/>
            </a:xfrm>
          </p:grpSpPr>
          <p:sp>
            <p:nvSpPr>
              <p:cNvPr id="91" name="Rectangle 90">
                <a:extLst>
                  <a:ext uri="{FF2B5EF4-FFF2-40B4-BE49-F238E27FC236}">
                    <a16:creationId xmlns:a16="http://schemas.microsoft.com/office/drawing/2014/main" id="{FE30C63D-F045-40E9-8C54-26DA5BDA0F4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Arc 91">
                <a:extLst>
                  <a:ext uri="{FF2B5EF4-FFF2-40B4-BE49-F238E27FC236}">
                    <a16:creationId xmlns:a16="http://schemas.microsoft.com/office/drawing/2014/main" id="{434A2720-2A66-40B1-AC7E-5C244C6E6EB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3253887B-E245-4C89-84BB-C89576187B4D}"/>
                </a:ext>
              </a:extLst>
            </p:cNvPr>
            <p:cNvGrpSpPr/>
            <p:nvPr/>
          </p:nvGrpSpPr>
          <p:grpSpPr>
            <a:xfrm>
              <a:off x="5805714" y="1985688"/>
              <a:ext cx="580573" cy="386869"/>
              <a:chOff x="5805714" y="609691"/>
              <a:chExt cx="580573" cy="386869"/>
            </a:xfrm>
          </p:grpSpPr>
          <p:sp>
            <p:nvSpPr>
              <p:cNvPr id="94" name="Rectangle 93">
                <a:extLst>
                  <a:ext uri="{FF2B5EF4-FFF2-40B4-BE49-F238E27FC236}">
                    <a16:creationId xmlns:a16="http://schemas.microsoft.com/office/drawing/2014/main" id="{C2935527-C9EF-4950-89BB-EB1207B25E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Arc 94">
                <a:extLst>
                  <a:ext uri="{FF2B5EF4-FFF2-40B4-BE49-F238E27FC236}">
                    <a16:creationId xmlns:a16="http://schemas.microsoft.com/office/drawing/2014/main" id="{B885AD0D-2A97-4761-A7E2-81AE7730FF9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oup 95">
              <a:extLst>
                <a:ext uri="{FF2B5EF4-FFF2-40B4-BE49-F238E27FC236}">
                  <a16:creationId xmlns:a16="http://schemas.microsoft.com/office/drawing/2014/main" id="{B20895E6-FBAD-4249-90F9-43369FD2080F}"/>
                </a:ext>
              </a:extLst>
            </p:cNvPr>
            <p:cNvGrpSpPr/>
            <p:nvPr/>
          </p:nvGrpSpPr>
          <p:grpSpPr>
            <a:xfrm>
              <a:off x="5805714" y="2296711"/>
              <a:ext cx="580573" cy="386869"/>
              <a:chOff x="5805714" y="609691"/>
              <a:chExt cx="580573" cy="386869"/>
            </a:xfrm>
          </p:grpSpPr>
          <p:sp>
            <p:nvSpPr>
              <p:cNvPr id="97" name="Rectangle 96">
                <a:extLst>
                  <a:ext uri="{FF2B5EF4-FFF2-40B4-BE49-F238E27FC236}">
                    <a16:creationId xmlns:a16="http://schemas.microsoft.com/office/drawing/2014/main" id="{416F99E9-E132-4AB6-9501-719E390B2951}"/>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Arc 97">
                <a:extLst>
                  <a:ext uri="{FF2B5EF4-FFF2-40B4-BE49-F238E27FC236}">
                    <a16:creationId xmlns:a16="http://schemas.microsoft.com/office/drawing/2014/main" id="{7BF41422-E1EF-4A49-906D-7C9E43200378}"/>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3A6C8FCE-3906-4A51-8C51-53A21458A79D}"/>
                </a:ext>
              </a:extLst>
            </p:cNvPr>
            <p:cNvGrpSpPr/>
            <p:nvPr/>
          </p:nvGrpSpPr>
          <p:grpSpPr>
            <a:xfrm>
              <a:off x="5805714" y="2607734"/>
              <a:ext cx="580573" cy="386869"/>
              <a:chOff x="5805714" y="609691"/>
              <a:chExt cx="580573" cy="386869"/>
            </a:xfrm>
          </p:grpSpPr>
          <p:sp>
            <p:nvSpPr>
              <p:cNvPr id="100" name="Rectangle 99">
                <a:extLst>
                  <a:ext uri="{FF2B5EF4-FFF2-40B4-BE49-F238E27FC236}">
                    <a16:creationId xmlns:a16="http://schemas.microsoft.com/office/drawing/2014/main" id="{01B7306C-C82A-4CBC-8810-B196E2B85FD9}"/>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Arc 100">
                <a:extLst>
                  <a:ext uri="{FF2B5EF4-FFF2-40B4-BE49-F238E27FC236}">
                    <a16:creationId xmlns:a16="http://schemas.microsoft.com/office/drawing/2014/main" id="{4309EB4B-A1C1-41B8-9E71-43E4632DE81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C74B4894-B5D2-4362-964C-D4DC0546060A}"/>
                </a:ext>
              </a:extLst>
            </p:cNvPr>
            <p:cNvGrpSpPr/>
            <p:nvPr/>
          </p:nvGrpSpPr>
          <p:grpSpPr>
            <a:xfrm>
              <a:off x="5805714" y="2918757"/>
              <a:ext cx="580573" cy="386869"/>
              <a:chOff x="5805714" y="609691"/>
              <a:chExt cx="580573" cy="386869"/>
            </a:xfrm>
          </p:grpSpPr>
          <p:sp>
            <p:nvSpPr>
              <p:cNvPr id="103" name="Rectangle 102">
                <a:extLst>
                  <a:ext uri="{FF2B5EF4-FFF2-40B4-BE49-F238E27FC236}">
                    <a16:creationId xmlns:a16="http://schemas.microsoft.com/office/drawing/2014/main" id="{DA95D981-4D5B-4F4F-8A82-69838938508F}"/>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Arc 103">
                <a:extLst>
                  <a:ext uri="{FF2B5EF4-FFF2-40B4-BE49-F238E27FC236}">
                    <a16:creationId xmlns:a16="http://schemas.microsoft.com/office/drawing/2014/main" id="{E4822634-A39A-4B0D-8399-883328FCA1EE}"/>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AC0C8900-7AAE-4DAD-9853-250BA8E46217}"/>
                </a:ext>
              </a:extLst>
            </p:cNvPr>
            <p:cNvGrpSpPr/>
            <p:nvPr/>
          </p:nvGrpSpPr>
          <p:grpSpPr>
            <a:xfrm>
              <a:off x="5805714" y="3229780"/>
              <a:ext cx="580573" cy="386869"/>
              <a:chOff x="5805714" y="609691"/>
              <a:chExt cx="580573" cy="386869"/>
            </a:xfrm>
          </p:grpSpPr>
          <p:sp>
            <p:nvSpPr>
              <p:cNvPr id="106" name="Rectangle 105">
                <a:extLst>
                  <a:ext uri="{FF2B5EF4-FFF2-40B4-BE49-F238E27FC236}">
                    <a16:creationId xmlns:a16="http://schemas.microsoft.com/office/drawing/2014/main" id="{8F16C3F5-5111-4385-95DB-684995C5DA9E}"/>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Arc 106">
                <a:extLst>
                  <a:ext uri="{FF2B5EF4-FFF2-40B4-BE49-F238E27FC236}">
                    <a16:creationId xmlns:a16="http://schemas.microsoft.com/office/drawing/2014/main" id="{C8E4EC42-A513-472E-AE69-66EF8F71937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oup 107">
              <a:extLst>
                <a:ext uri="{FF2B5EF4-FFF2-40B4-BE49-F238E27FC236}">
                  <a16:creationId xmlns:a16="http://schemas.microsoft.com/office/drawing/2014/main" id="{B9DF2A69-06AC-4DC9-B6C7-9A1B9D012585}"/>
                </a:ext>
              </a:extLst>
            </p:cNvPr>
            <p:cNvGrpSpPr/>
            <p:nvPr/>
          </p:nvGrpSpPr>
          <p:grpSpPr>
            <a:xfrm>
              <a:off x="5805714" y="3540803"/>
              <a:ext cx="580573" cy="386869"/>
              <a:chOff x="5805714" y="609691"/>
              <a:chExt cx="580573" cy="386869"/>
            </a:xfrm>
          </p:grpSpPr>
          <p:sp>
            <p:nvSpPr>
              <p:cNvPr id="109" name="Rectangle 108">
                <a:extLst>
                  <a:ext uri="{FF2B5EF4-FFF2-40B4-BE49-F238E27FC236}">
                    <a16:creationId xmlns:a16="http://schemas.microsoft.com/office/drawing/2014/main" id="{66D59475-186E-4F7A-A501-ABEDCC08DC9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Arc 109">
                <a:extLst>
                  <a:ext uri="{FF2B5EF4-FFF2-40B4-BE49-F238E27FC236}">
                    <a16:creationId xmlns:a16="http://schemas.microsoft.com/office/drawing/2014/main" id="{55C929AA-C5D4-4A29-94FC-BF99C03F943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26F5DDE8-77F1-4A19-9A73-FA16AD387091}"/>
                </a:ext>
              </a:extLst>
            </p:cNvPr>
            <p:cNvGrpSpPr/>
            <p:nvPr/>
          </p:nvGrpSpPr>
          <p:grpSpPr>
            <a:xfrm>
              <a:off x="5805714" y="3851826"/>
              <a:ext cx="580573" cy="386869"/>
              <a:chOff x="5805714" y="609691"/>
              <a:chExt cx="580573" cy="386869"/>
            </a:xfrm>
          </p:grpSpPr>
          <p:sp>
            <p:nvSpPr>
              <p:cNvPr id="112" name="Rectangle 111">
                <a:extLst>
                  <a:ext uri="{FF2B5EF4-FFF2-40B4-BE49-F238E27FC236}">
                    <a16:creationId xmlns:a16="http://schemas.microsoft.com/office/drawing/2014/main" id="{3975D25C-1E30-46E2-BA99-3037ADE3170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Arc 112">
                <a:extLst>
                  <a:ext uri="{FF2B5EF4-FFF2-40B4-BE49-F238E27FC236}">
                    <a16:creationId xmlns:a16="http://schemas.microsoft.com/office/drawing/2014/main" id="{5489E9B8-DC06-4350-B467-61A9DA0B02A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4" name="Group 113">
              <a:extLst>
                <a:ext uri="{FF2B5EF4-FFF2-40B4-BE49-F238E27FC236}">
                  <a16:creationId xmlns:a16="http://schemas.microsoft.com/office/drawing/2014/main" id="{0375CE18-5EC1-4881-8142-DC1BC91AD094}"/>
                </a:ext>
              </a:extLst>
            </p:cNvPr>
            <p:cNvGrpSpPr/>
            <p:nvPr/>
          </p:nvGrpSpPr>
          <p:grpSpPr>
            <a:xfrm>
              <a:off x="5805714" y="4162849"/>
              <a:ext cx="580573" cy="386869"/>
              <a:chOff x="5805714" y="609691"/>
              <a:chExt cx="580573" cy="386869"/>
            </a:xfrm>
          </p:grpSpPr>
          <p:sp>
            <p:nvSpPr>
              <p:cNvPr id="115" name="Rectangle 114">
                <a:extLst>
                  <a:ext uri="{FF2B5EF4-FFF2-40B4-BE49-F238E27FC236}">
                    <a16:creationId xmlns:a16="http://schemas.microsoft.com/office/drawing/2014/main" id="{10A76D25-919A-40D9-9554-EFE2D3956BE4}"/>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Arc 115">
                <a:extLst>
                  <a:ext uri="{FF2B5EF4-FFF2-40B4-BE49-F238E27FC236}">
                    <a16:creationId xmlns:a16="http://schemas.microsoft.com/office/drawing/2014/main" id="{F541D253-66CC-4C59-909C-302800ABEEFC}"/>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7" name="Group 116">
              <a:extLst>
                <a:ext uri="{FF2B5EF4-FFF2-40B4-BE49-F238E27FC236}">
                  <a16:creationId xmlns:a16="http://schemas.microsoft.com/office/drawing/2014/main" id="{D86A99F9-8CBA-4BBB-88F7-14582E27C64C}"/>
                </a:ext>
              </a:extLst>
            </p:cNvPr>
            <p:cNvGrpSpPr/>
            <p:nvPr/>
          </p:nvGrpSpPr>
          <p:grpSpPr>
            <a:xfrm>
              <a:off x="5805714" y="4473872"/>
              <a:ext cx="580573" cy="386869"/>
              <a:chOff x="5805714" y="609691"/>
              <a:chExt cx="580573" cy="386869"/>
            </a:xfrm>
          </p:grpSpPr>
          <p:sp>
            <p:nvSpPr>
              <p:cNvPr id="118" name="Rectangle 117">
                <a:extLst>
                  <a:ext uri="{FF2B5EF4-FFF2-40B4-BE49-F238E27FC236}">
                    <a16:creationId xmlns:a16="http://schemas.microsoft.com/office/drawing/2014/main" id="{16259704-CA38-4525-8489-D1FECD12BDBC}"/>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rc 118">
                <a:extLst>
                  <a:ext uri="{FF2B5EF4-FFF2-40B4-BE49-F238E27FC236}">
                    <a16:creationId xmlns:a16="http://schemas.microsoft.com/office/drawing/2014/main" id="{40F4FCA1-5992-49D0-8CE6-8488CF6BAF04}"/>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0" name="Group 119">
              <a:extLst>
                <a:ext uri="{FF2B5EF4-FFF2-40B4-BE49-F238E27FC236}">
                  <a16:creationId xmlns:a16="http://schemas.microsoft.com/office/drawing/2014/main" id="{F5C59377-7214-4209-BA16-86D5D1DAE2B0}"/>
                </a:ext>
              </a:extLst>
            </p:cNvPr>
            <p:cNvGrpSpPr/>
            <p:nvPr/>
          </p:nvGrpSpPr>
          <p:grpSpPr>
            <a:xfrm>
              <a:off x="5805714" y="4784895"/>
              <a:ext cx="580573" cy="386869"/>
              <a:chOff x="5805714" y="609691"/>
              <a:chExt cx="580573" cy="386869"/>
            </a:xfrm>
          </p:grpSpPr>
          <p:sp>
            <p:nvSpPr>
              <p:cNvPr id="121" name="Rectangle 120">
                <a:extLst>
                  <a:ext uri="{FF2B5EF4-FFF2-40B4-BE49-F238E27FC236}">
                    <a16:creationId xmlns:a16="http://schemas.microsoft.com/office/drawing/2014/main" id="{959A5D35-C7AE-458F-BBB5-71CD3A3F97F8}"/>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Arc 121">
                <a:extLst>
                  <a:ext uri="{FF2B5EF4-FFF2-40B4-BE49-F238E27FC236}">
                    <a16:creationId xmlns:a16="http://schemas.microsoft.com/office/drawing/2014/main" id="{F490A229-65A6-4DFF-870F-4B92A114A66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Group 122">
              <a:extLst>
                <a:ext uri="{FF2B5EF4-FFF2-40B4-BE49-F238E27FC236}">
                  <a16:creationId xmlns:a16="http://schemas.microsoft.com/office/drawing/2014/main" id="{9EC6FFFF-2006-4366-8566-0113AD9F036A}"/>
                </a:ext>
              </a:extLst>
            </p:cNvPr>
            <p:cNvGrpSpPr/>
            <p:nvPr/>
          </p:nvGrpSpPr>
          <p:grpSpPr>
            <a:xfrm>
              <a:off x="5805714" y="5095918"/>
              <a:ext cx="580573" cy="386869"/>
              <a:chOff x="5805714" y="609691"/>
              <a:chExt cx="580573" cy="386869"/>
            </a:xfrm>
          </p:grpSpPr>
          <p:sp>
            <p:nvSpPr>
              <p:cNvPr id="124" name="Rectangle 123">
                <a:extLst>
                  <a:ext uri="{FF2B5EF4-FFF2-40B4-BE49-F238E27FC236}">
                    <a16:creationId xmlns:a16="http://schemas.microsoft.com/office/drawing/2014/main" id="{595E399E-0521-4D5B-914F-29C3ADDF2B72}"/>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rc 124">
                <a:extLst>
                  <a:ext uri="{FF2B5EF4-FFF2-40B4-BE49-F238E27FC236}">
                    <a16:creationId xmlns:a16="http://schemas.microsoft.com/office/drawing/2014/main" id="{14739334-2472-4756-B880-7780C40DA407}"/>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oup 125">
              <a:extLst>
                <a:ext uri="{FF2B5EF4-FFF2-40B4-BE49-F238E27FC236}">
                  <a16:creationId xmlns:a16="http://schemas.microsoft.com/office/drawing/2014/main" id="{6D7FEFCF-F5E2-48A4-8DA2-466E3FA530E8}"/>
                </a:ext>
              </a:extLst>
            </p:cNvPr>
            <p:cNvGrpSpPr/>
            <p:nvPr/>
          </p:nvGrpSpPr>
          <p:grpSpPr>
            <a:xfrm>
              <a:off x="5805714" y="5406941"/>
              <a:ext cx="580573" cy="386869"/>
              <a:chOff x="5805714" y="609691"/>
              <a:chExt cx="580573" cy="386869"/>
            </a:xfrm>
          </p:grpSpPr>
          <p:sp>
            <p:nvSpPr>
              <p:cNvPr id="127" name="Rectangle 126">
                <a:extLst>
                  <a:ext uri="{FF2B5EF4-FFF2-40B4-BE49-F238E27FC236}">
                    <a16:creationId xmlns:a16="http://schemas.microsoft.com/office/drawing/2014/main" id="{5B8C7798-2FB8-447C-BA5C-ECB75C74E5AD}"/>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Arc 127">
                <a:extLst>
                  <a:ext uri="{FF2B5EF4-FFF2-40B4-BE49-F238E27FC236}">
                    <a16:creationId xmlns:a16="http://schemas.microsoft.com/office/drawing/2014/main" id="{DDFE7CA2-AC7D-4CF0-A779-1F7EC6161969}"/>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9" name="Group 128">
              <a:extLst>
                <a:ext uri="{FF2B5EF4-FFF2-40B4-BE49-F238E27FC236}">
                  <a16:creationId xmlns:a16="http://schemas.microsoft.com/office/drawing/2014/main" id="{EF6B5FAD-EB1F-43DC-8B99-11CAD21D64C9}"/>
                </a:ext>
              </a:extLst>
            </p:cNvPr>
            <p:cNvGrpSpPr/>
            <p:nvPr/>
          </p:nvGrpSpPr>
          <p:grpSpPr>
            <a:xfrm>
              <a:off x="5805714" y="5717964"/>
              <a:ext cx="580573" cy="386869"/>
              <a:chOff x="5805714" y="609691"/>
              <a:chExt cx="580573" cy="386869"/>
            </a:xfrm>
          </p:grpSpPr>
          <p:sp>
            <p:nvSpPr>
              <p:cNvPr id="130" name="Rectangle 129">
                <a:extLst>
                  <a:ext uri="{FF2B5EF4-FFF2-40B4-BE49-F238E27FC236}">
                    <a16:creationId xmlns:a16="http://schemas.microsoft.com/office/drawing/2014/main" id="{B817890A-729D-4FBB-8EF7-DAFD6F73427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rc 130">
                <a:extLst>
                  <a:ext uri="{FF2B5EF4-FFF2-40B4-BE49-F238E27FC236}">
                    <a16:creationId xmlns:a16="http://schemas.microsoft.com/office/drawing/2014/main" id="{EAD6132E-2435-4771-A3CC-CCE94E7A9600}"/>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2" name="Group 131">
              <a:extLst>
                <a:ext uri="{FF2B5EF4-FFF2-40B4-BE49-F238E27FC236}">
                  <a16:creationId xmlns:a16="http://schemas.microsoft.com/office/drawing/2014/main" id="{2B7006E1-B188-46BA-BAA5-15A960905F4C}"/>
                </a:ext>
              </a:extLst>
            </p:cNvPr>
            <p:cNvGrpSpPr/>
            <p:nvPr/>
          </p:nvGrpSpPr>
          <p:grpSpPr>
            <a:xfrm>
              <a:off x="5805714" y="6028987"/>
              <a:ext cx="580573" cy="386869"/>
              <a:chOff x="5805714" y="609691"/>
              <a:chExt cx="580573" cy="386869"/>
            </a:xfrm>
          </p:grpSpPr>
          <p:sp>
            <p:nvSpPr>
              <p:cNvPr id="133" name="Rectangle 132">
                <a:extLst>
                  <a:ext uri="{FF2B5EF4-FFF2-40B4-BE49-F238E27FC236}">
                    <a16:creationId xmlns:a16="http://schemas.microsoft.com/office/drawing/2014/main" id="{D01250CF-AFA1-4A19-B3C7-7F163609380B}"/>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Arc 133">
                <a:extLst>
                  <a:ext uri="{FF2B5EF4-FFF2-40B4-BE49-F238E27FC236}">
                    <a16:creationId xmlns:a16="http://schemas.microsoft.com/office/drawing/2014/main" id="{1014BA5C-C370-44EB-84DA-2D69E36CE6C3}"/>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5" name="Group 134">
              <a:extLst>
                <a:ext uri="{FF2B5EF4-FFF2-40B4-BE49-F238E27FC236}">
                  <a16:creationId xmlns:a16="http://schemas.microsoft.com/office/drawing/2014/main" id="{AD8CB7E5-EBC4-4791-B93B-D0B41B862B83}"/>
                </a:ext>
              </a:extLst>
            </p:cNvPr>
            <p:cNvGrpSpPr/>
            <p:nvPr/>
          </p:nvGrpSpPr>
          <p:grpSpPr>
            <a:xfrm>
              <a:off x="5805714" y="6340004"/>
              <a:ext cx="580573" cy="386869"/>
              <a:chOff x="5805714" y="609691"/>
              <a:chExt cx="580573" cy="386869"/>
            </a:xfrm>
          </p:grpSpPr>
          <p:sp>
            <p:nvSpPr>
              <p:cNvPr id="136" name="Rectangle 135">
                <a:extLst>
                  <a:ext uri="{FF2B5EF4-FFF2-40B4-BE49-F238E27FC236}">
                    <a16:creationId xmlns:a16="http://schemas.microsoft.com/office/drawing/2014/main" id="{CF456FF3-391C-4C8E-A128-A413BDBBB225}"/>
                  </a:ext>
                </a:extLst>
              </p:cNvPr>
              <p:cNvSpPr/>
              <p:nvPr/>
            </p:nvSpPr>
            <p:spPr>
              <a:xfrm>
                <a:off x="6126481" y="682263"/>
                <a:ext cx="259806" cy="145054"/>
              </a:xfrm>
              <a:prstGeom prst="rect">
                <a:avLst/>
              </a:prstGeom>
              <a:solidFill>
                <a:schemeClr val="bg1">
                  <a:lumMod val="95000"/>
                </a:schemeClr>
              </a:solidFill>
              <a:ln>
                <a:noFill/>
              </a:ln>
              <a:effectLst>
                <a:innerShdw blurRad="127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Arc 136">
                <a:extLst>
                  <a:ext uri="{FF2B5EF4-FFF2-40B4-BE49-F238E27FC236}">
                    <a16:creationId xmlns:a16="http://schemas.microsoft.com/office/drawing/2014/main" id="{8838FE2A-04D7-44E3-97C3-54338832CB9A}"/>
                  </a:ext>
                </a:extLst>
              </p:cNvPr>
              <p:cNvSpPr/>
              <p:nvPr/>
            </p:nvSpPr>
            <p:spPr>
              <a:xfrm>
                <a:off x="5805714" y="609691"/>
                <a:ext cx="410553" cy="386869"/>
              </a:xfrm>
              <a:prstGeom prst="arc">
                <a:avLst>
                  <a:gd name="adj1" fmla="val 4206676"/>
                  <a:gd name="adj2" fmla="val 20826104"/>
                </a:avLst>
              </a:prstGeom>
              <a:ln w="50800">
                <a:gradFill>
                  <a:gsLst>
                    <a:gs pos="0">
                      <a:schemeClr val="tx1"/>
                    </a:gs>
                    <a:gs pos="46000">
                      <a:schemeClr val="bg1"/>
                    </a:gs>
                    <a:gs pos="83000">
                      <a:schemeClr val="bg1">
                        <a:lumMod val="85000"/>
                      </a:schemeClr>
                    </a:gs>
                    <a:gs pos="100000">
                      <a:schemeClr val="tx1">
                        <a:lumMod val="85000"/>
                        <a:lumOff val="15000"/>
                      </a:schemeClr>
                    </a:gs>
                  </a:gsLst>
                  <a:lin ang="5400000" scaled="1"/>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CuadroTexto 3">
            <a:extLst>
              <a:ext uri="{FF2B5EF4-FFF2-40B4-BE49-F238E27FC236}">
                <a16:creationId xmlns:a16="http://schemas.microsoft.com/office/drawing/2014/main" id="{E074A831-7EC7-02A5-850A-F55531ED6980}"/>
              </a:ext>
            </a:extLst>
          </p:cNvPr>
          <p:cNvSpPr txBox="1"/>
          <p:nvPr/>
        </p:nvSpPr>
        <p:spPr>
          <a:xfrm>
            <a:off x="6352672" y="5455906"/>
            <a:ext cx="5797764"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Atribuciones: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https://www.vecteezy.com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https://pngtree.com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https://www.pexels.com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https://unsplash.com</a:t>
            </a: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30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04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CC00FF"/>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05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1" name="TextBox 208">
            <a:extLst>
              <a:ext uri="{FF2B5EF4-FFF2-40B4-BE49-F238E27FC236}">
                <a16:creationId xmlns:a16="http://schemas.microsoft.com/office/drawing/2014/main" id="{017921A9-2B34-B914-90D8-637181732CA0}"/>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Compatibilidad</a:t>
            </a:r>
          </a:p>
        </p:txBody>
      </p:sp>
      <p:sp>
        <p:nvSpPr>
          <p:cNvPr id="92" name="CuadroTexto 91">
            <a:extLst>
              <a:ext uri="{FF2B5EF4-FFF2-40B4-BE49-F238E27FC236}">
                <a16:creationId xmlns:a16="http://schemas.microsoft.com/office/drawing/2014/main" id="{423524DE-3A42-CE48-521E-FDE163768DAE}"/>
              </a:ext>
            </a:extLst>
          </p:cNvPr>
          <p:cNvSpPr txBox="1"/>
          <p:nvPr/>
        </p:nvSpPr>
        <p:spPr>
          <a:xfrm>
            <a:off x="854736" y="711696"/>
            <a:ext cx="4745133" cy="3695692"/>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La conducción inercial es compatible con:</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Todas las normas de tráfico de todos los países.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Todo tipo de vehículos: pesados o ligeros.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Todos los combustibles: fósiles o eléctricos.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Todo conductor: humano o autónomo .</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Todas las técnicas de conducción segura, como la conducción preventiva y la defensiva.</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Vehículo conectado.</a:t>
            </a:r>
          </a:p>
          <a:p>
            <a:pPr marL="285750" indent="-285750" algn="just">
              <a:lnSpc>
                <a:spcPct val="150000"/>
              </a:lnSpc>
              <a:buFont typeface="Arial" panose="020B0604020202020204" pitchFamily="34" charset="0"/>
              <a:buChar char="•"/>
            </a:pPr>
            <a:endParaRPr lang="es-ES" sz="1400" b="1" dirty="0">
              <a:solidFill>
                <a:schemeClr val="bg1">
                  <a:lumMod val="50000"/>
                </a:schemeClr>
              </a:solidFill>
              <a:latin typeface="Agency FB" panose="020B0503020202020204" pitchFamily="34" charset="0"/>
            </a:endParaRPr>
          </a:p>
        </p:txBody>
      </p:sp>
      <p:pic>
        <p:nvPicPr>
          <p:cNvPr id="132" name="Imagen 131">
            <a:extLst>
              <a:ext uri="{FF2B5EF4-FFF2-40B4-BE49-F238E27FC236}">
                <a16:creationId xmlns:a16="http://schemas.microsoft.com/office/drawing/2014/main" id="{3E737D21-759B-78B9-B58D-6F5E9BB72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911" y="2076353"/>
            <a:ext cx="4501243" cy="3488305"/>
          </a:xfrm>
          <a:prstGeom prst="rect">
            <a:avLst/>
          </a:prstGeom>
        </p:spPr>
      </p:pic>
      <p:sp>
        <p:nvSpPr>
          <p:cNvPr id="134" name="CuadroTexto 133">
            <a:extLst>
              <a:ext uri="{FF2B5EF4-FFF2-40B4-BE49-F238E27FC236}">
                <a16:creationId xmlns:a16="http://schemas.microsoft.com/office/drawing/2014/main" id="{51040EA0-58E0-FA67-3A90-02DE613911D4}"/>
              </a:ext>
            </a:extLst>
          </p:cNvPr>
          <p:cNvSpPr txBox="1"/>
          <p:nvPr/>
        </p:nvSpPr>
        <p:spPr>
          <a:xfrm>
            <a:off x="6419660" y="5546927"/>
            <a:ext cx="4745133" cy="86857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El 6 de Mayo de 2015 eliminamos, en 10 segundos, la dinámica de un atasco dando un mensaje a un único conductor.</a:t>
            </a:r>
            <a:endParaRPr lang="es-ES" sz="1400" b="1" dirty="0">
              <a:solidFill>
                <a:schemeClr val="bg1">
                  <a:lumMod val="50000"/>
                </a:schemeClr>
              </a:solidFill>
              <a:latin typeface="Agency FB" panose="020B0503020202020204" pitchFamily="34" charset="0"/>
            </a:endParaRPr>
          </a:p>
        </p:txBody>
      </p:sp>
      <p:pic>
        <p:nvPicPr>
          <p:cNvPr id="138" name="Imagen 137">
            <a:extLst>
              <a:ext uri="{FF2B5EF4-FFF2-40B4-BE49-F238E27FC236}">
                <a16:creationId xmlns:a16="http://schemas.microsoft.com/office/drawing/2014/main" id="{FF95248A-5E9F-8BDF-681B-75C7289DAEA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410929" y="4957568"/>
            <a:ext cx="798378" cy="955881"/>
          </a:xfrm>
          <a:prstGeom prst="rect">
            <a:avLst/>
          </a:prstGeom>
        </p:spPr>
      </p:pic>
      <p:pic>
        <p:nvPicPr>
          <p:cNvPr id="139" name="Imagen 138">
            <a:extLst>
              <a:ext uri="{FF2B5EF4-FFF2-40B4-BE49-F238E27FC236}">
                <a16:creationId xmlns:a16="http://schemas.microsoft.com/office/drawing/2014/main" id="{C3F5C1C7-EC4B-57BA-19CC-EC97124FBC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644271" y="1489336"/>
            <a:ext cx="798378" cy="955881"/>
          </a:xfrm>
          <a:prstGeom prst="rect">
            <a:avLst/>
          </a:prstGeom>
        </p:spPr>
      </p:pic>
      <p:pic>
        <p:nvPicPr>
          <p:cNvPr id="141" name="Imagen 140">
            <a:extLst>
              <a:ext uri="{FF2B5EF4-FFF2-40B4-BE49-F238E27FC236}">
                <a16:creationId xmlns:a16="http://schemas.microsoft.com/office/drawing/2014/main" id="{B3B8CC5B-BD0F-C252-01F6-138C76B11332}"/>
              </a:ext>
            </a:extLst>
          </p:cNvPr>
          <p:cNvPicPr>
            <a:picLocks noChangeAspect="1"/>
          </p:cNvPicPr>
          <p:nvPr/>
        </p:nvPicPr>
        <p:blipFill>
          <a:blip r:embed="rId7"/>
          <a:stretch>
            <a:fillRect/>
          </a:stretch>
        </p:blipFill>
        <p:spPr>
          <a:xfrm>
            <a:off x="7573819" y="355044"/>
            <a:ext cx="2512594" cy="1683314"/>
          </a:xfrm>
          <a:prstGeom prst="rect">
            <a:avLst/>
          </a:prstGeom>
        </p:spPr>
      </p:pic>
      <p:pic>
        <p:nvPicPr>
          <p:cNvPr id="143" name="Imagen 142">
            <a:extLst>
              <a:ext uri="{FF2B5EF4-FFF2-40B4-BE49-F238E27FC236}">
                <a16:creationId xmlns:a16="http://schemas.microsoft.com/office/drawing/2014/main" id="{45BE072B-0543-29B8-EAA7-92F673A567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3714378">
            <a:off x="8775906" y="-89251"/>
            <a:ext cx="798378" cy="955881"/>
          </a:xfrm>
          <a:prstGeom prst="rect">
            <a:avLst/>
          </a:prstGeom>
        </p:spPr>
      </p:pic>
    </p:spTree>
    <p:extLst>
      <p:ext uri="{BB962C8B-B14F-4D97-AF65-F5344CB8AC3E}">
        <p14:creationId xmlns:p14="http://schemas.microsoft.com/office/powerpoint/2010/main" val="242055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12</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13</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0" name="TextBox 208">
            <a:extLst>
              <a:ext uri="{FF2B5EF4-FFF2-40B4-BE49-F238E27FC236}">
                <a16:creationId xmlns:a16="http://schemas.microsoft.com/office/drawing/2014/main" id="{C58E88FB-DCEF-C5A9-119B-5C83A842776D}"/>
              </a:ext>
            </a:extLst>
          </p:cNvPr>
          <p:cNvSpPr txBox="1"/>
          <p:nvPr/>
        </p:nvSpPr>
        <p:spPr>
          <a:xfrm>
            <a:off x="6348679" y="257421"/>
            <a:ext cx="3099191" cy="461665"/>
          </a:xfrm>
          <a:prstGeom prst="rect">
            <a:avLst/>
          </a:prstGeom>
          <a:noFill/>
        </p:spPr>
        <p:txBody>
          <a:bodyPr wrap="square" rtlCol="0">
            <a:spAutoFit/>
          </a:bodyPr>
          <a:lstStyle/>
          <a:p>
            <a:r>
              <a:rPr lang="es-ES" sz="2400">
                <a:solidFill>
                  <a:srgbClr val="0070C0"/>
                </a:solidFill>
                <a:latin typeface="Agency FB" panose="020B0503020202020204" pitchFamily="34" charset="0"/>
                <a:ea typeface="Hand Of Sean" panose="02000500000000000000" pitchFamily="2" charset="-128"/>
              </a:rPr>
              <a:t>Ecuaciones</a:t>
            </a:r>
          </a:p>
        </p:txBody>
      </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43937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a:t>
            </a:r>
            <a:r>
              <a:rPr lang="es-ES" i="1" dirty="0">
                <a:solidFill>
                  <a:schemeClr val="bg1">
                    <a:lumMod val="50000"/>
                  </a:schemeClr>
                </a:solidFill>
                <a:latin typeface="Agency FB" panose="020B0503020202020204" pitchFamily="34" charset="0"/>
              </a:rPr>
              <a:t>La onda de movimiento de un vehículo que se desplaza en carril es la onda del movimiento del vehículo que le precede más la onda de su conductor.</a:t>
            </a:r>
            <a:r>
              <a:rPr lang="es-ES" dirty="0">
                <a:solidFill>
                  <a:schemeClr val="bg1">
                    <a:lumMod val="50000"/>
                  </a:schemeClr>
                </a:solidFill>
                <a:latin typeface="Agency FB" panose="020B0503020202020204" pitchFamily="34" charset="0"/>
              </a:rPr>
              <a:t>”</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ctr">
              <a:lnSpc>
                <a:spcPct val="150000"/>
              </a:lnSpc>
            </a:pPr>
            <a:r>
              <a:rPr lang="es-ES" dirty="0" err="1">
                <a:latin typeface="Agency FB" panose="020B0503020202020204" pitchFamily="34" charset="0"/>
              </a:rPr>
              <a:t>Wfollower</a:t>
            </a:r>
            <a:r>
              <a:rPr lang="es-ES" dirty="0">
                <a:latin typeface="Agency FB" panose="020B0503020202020204" pitchFamily="34" charset="0"/>
              </a:rPr>
              <a:t> = </a:t>
            </a:r>
            <a:r>
              <a:rPr lang="es-ES" dirty="0" err="1">
                <a:latin typeface="Agency FB" panose="020B0503020202020204" pitchFamily="34" charset="0"/>
              </a:rPr>
              <a:t>Wleader</a:t>
            </a:r>
            <a:r>
              <a:rPr lang="es-ES" dirty="0">
                <a:latin typeface="Agency FB" panose="020B0503020202020204" pitchFamily="34" charset="0"/>
              </a:rPr>
              <a:t> + </a:t>
            </a:r>
            <a:r>
              <a:rPr lang="es-ES" dirty="0" err="1">
                <a:latin typeface="Agency FB" panose="020B0503020202020204" pitchFamily="34" charset="0"/>
              </a:rPr>
              <a:t>Wdriver</a:t>
            </a:r>
            <a:endParaRPr lang="es-ES" dirty="0">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¿Qué es lo que hacemos en nuestro curso? </a:t>
            </a:r>
            <a:endParaRPr lang="es-ES" dirty="0">
              <a:latin typeface="Agency FB" panose="020B0503020202020204" pitchFamily="34" charset="0"/>
            </a:endParaRPr>
          </a:p>
          <a:p>
            <a:pPr algn="ctr">
              <a:lnSpc>
                <a:spcPct val="150000"/>
              </a:lnSpc>
            </a:pPr>
            <a:r>
              <a:rPr lang="es-ES" b="1" dirty="0">
                <a:latin typeface="Agency FB" panose="020B0503020202020204" pitchFamily="34" charset="0"/>
              </a:rPr>
              <a:t>¡Modificar la onda del conductor!</a:t>
            </a:r>
          </a:p>
        </p:txBody>
      </p:sp>
      <p:pic>
        <p:nvPicPr>
          <p:cNvPr id="173" name="Imagen 172">
            <a:extLst>
              <a:ext uri="{FF2B5EF4-FFF2-40B4-BE49-F238E27FC236}">
                <a16:creationId xmlns:a16="http://schemas.microsoft.com/office/drawing/2014/main" id="{25129EF9-8486-7B02-73E0-11C407EFA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703" y="2491450"/>
            <a:ext cx="4633609" cy="1419463"/>
          </a:xfrm>
          <a:prstGeom prst="rect">
            <a:avLst/>
          </a:prstGeom>
          <a:ln>
            <a:solidFill>
              <a:schemeClr val="tx1">
                <a:lumMod val="50000"/>
                <a:lumOff val="50000"/>
              </a:schemeClr>
            </a:solidFill>
          </a:ln>
        </p:spPr>
      </p:pic>
      <p:pic>
        <p:nvPicPr>
          <p:cNvPr id="188" name="Imagen 187">
            <a:extLst>
              <a:ext uri="{FF2B5EF4-FFF2-40B4-BE49-F238E27FC236}">
                <a16:creationId xmlns:a16="http://schemas.microsoft.com/office/drawing/2014/main" id="{90949DB0-8D4D-A6F1-DDEC-15B652E268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794" y="3959267"/>
            <a:ext cx="419158" cy="308018"/>
          </a:xfrm>
          <a:prstGeom prst="rect">
            <a:avLst/>
          </a:prstGeom>
        </p:spPr>
      </p:pic>
      <p:sp>
        <p:nvSpPr>
          <p:cNvPr id="94" name="Rectángulo 93">
            <a:extLst>
              <a:ext uri="{FF2B5EF4-FFF2-40B4-BE49-F238E27FC236}">
                <a16:creationId xmlns:a16="http://schemas.microsoft.com/office/drawing/2014/main" id="{8E6737E1-0527-28FB-AA87-EBC8F778A589}"/>
              </a:ext>
            </a:extLst>
          </p:cNvPr>
          <p:cNvSpPr/>
          <p:nvPr/>
        </p:nvSpPr>
        <p:spPr>
          <a:xfrm>
            <a:off x="7392203" y="4498057"/>
            <a:ext cx="2637322" cy="4563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5" name="Imagen 94">
            <a:extLst>
              <a:ext uri="{FF2B5EF4-FFF2-40B4-BE49-F238E27FC236}">
                <a16:creationId xmlns:a16="http://schemas.microsoft.com/office/drawing/2014/main" id="{0FCDDF3D-9EE2-B29A-01D4-2B826D215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5192" y="5757782"/>
            <a:ext cx="2819085" cy="461420"/>
          </a:xfrm>
          <a:prstGeom prst="rect">
            <a:avLst/>
          </a:prstGeom>
        </p:spPr>
      </p:pic>
    </p:spTree>
    <p:extLst>
      <p:ext uri="{BB962C8B-B14F-4D97-AF65-F5344CB8AC3E}">
        <p14:creationId xmlns:p14="http://schemas.microsoft.com/office/powerpoint/2010/main" val="3582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CC99"/>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14</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CC99"/>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15</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02387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Sin embargo, el conductor que conduce con la idea de mantenerse a distancia de seguridad utiliza tan solo dos variables:</a:t>
            </a:r>
          </a:p>
          <a:p>
            <a:pPr algn="just">
              <a:lnSpc>
                <a:spcPct val="150000"/>
              </a:lnSpc>
            </a:pPr>
            <a:endParaRPr lang="es-E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Velocidad</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Distancia de Seguridad</a:t>
            </a:r>
          </a:p>
          <a:p>
            <a:pPr marL="342900" indent="-342900" algn="just">
              <a:lnSpc>
                <a:spcPct val="150000"/>
              </a:lnSpc>
              <a:buFont typeface="+mj-lt"/>
              <a:buAutoNum type="arabicPeriod"/>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Es por eso por lo que se producen los </a:t>
            </a:r>
            <a:r>
              <a:rPr lang="es-ES" b="1" dirty="0">
                <a:solidFill>
                  <a:schemeClr val="bg1">
                    <a:lumMod val="50000"/>
                  </a:schemeClr>
                </a:solidFill>
                <a:latin typeface="Agency FB" panose="020B0503020202020204" pitchFamily="34" charset="0"/>
              </a:rPr>
              <a:t>atascos fantasmas</a:t>
            </a:r>
            <a:r>
              <a:rPr lang="es-ES" dirty="0">
                <a:solidFill>
                  <a:schemeClr val="bg1">
                    <a:lumMod val="50000"/>
                  </a:schemeClr>
                </a:solidFill>
                <a:latin typeface="Agency FB" panose="020B0503020202020204" pitchFamily="34" charset="0"/>
              </a:rPr>
              <a:t>.: </a:t>
            </a:r>
          </a:p>
          <a:p>
            <a:pPr algn="just">
              <a:lnSpc>
                <a:spcPct val="150000"/>
              </a:lnSpc>
            </a:pPr>
            <a:endParaRPr lang="es-ES" dirty="0">
              <a:solidFill>
                <a:schemeClr val="bg1">
                  <a:lumMod val="50000"/>
                </a:schemeClr>
              </a:solidFill>
              <a:latin typeface="Agency FB" panose="020B0503020202020204" pitchFamily="34" charset="0"/>
            </a:endParaRPr>
          </a:p>
          <a:p>
            <a:pPr algn="ctr">
              <a:lnSpc>
                <a:spcPct val="150000"/>
              </a:lnSpc>
            </a:pPr>
            <a:r>
              <a:rPr lang="es-ES" b="1" dirty="0">
                <a:latin typeface="Agency FB" panose="020B0503020202020204" pitchFamily="34" charset="0"/>
              </a:rPr>
              <a:t>4 ecuaciones vs 2 Variables</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¿Cómo lo solucionamos?</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5439374"/>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De la ecuación anterior obtenemos las siguientes conclusiones, y es que para que no haya atascos todo conductor debe cumplir las siguientes condiciones:</a:t>
            </a:r>
          </a:p>
          <a:p>
            <a:pPr algn="just">
              <a:lnSpc>
                <a:spcPct val="150000"/>
              </a:lnSpc>
            </a:pPr>
            <a:endParaRPr lang="es-E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No estar nunca a menos de la </a:t>
            </a:r>
            <a:r>
              <a:rPr lang="es-ES" b="1" dirty="0">
                <a:solidFill>
                  <a:schemeClr val="bg1">
                    <a:lumMod val="50000"/>
                  </a:schemeClr>
                </a:solidFill>
                <a:latin typeface="Agency FB" panose="020B0503020202020204" pitchFamily="34" charset="0"/>
              </a:rPr>
              <a:t>distancia de seguridad</a:t>
            </a:r>
            <a:r>
              <a:rPr lang="es-ES" dirty="0">
                <a:solidFill>
                  <a:schemeClr val="bg1">
                    <a:lumMod val="50000"/>
                  </a:schemeClr>
                </a:solidFill>
                <a:latin typeface="Agency FB" panose="020B0503020202020204" pitchFamily="34" charset="0"/>
              </a:rPr>
              <a:t>.</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Llevar la </a:t>
            </a:r>
            <a:r>
              <a:rPr lang="es-ES" b="1" dirty="0">
                <a:solidFill>
                  <a:schemeClr val="bg1">
                    <a:lumMod val="50000"/>
                  </a:schemeClr>
                </a:solidFill>
                <a:latin typeface="Agency FB" panose="020B0503020202020204" pitchFamily="34" charset="0"/>
              </a:rPr>
              <a:t>máxima velocidad media</a:t>
            </a:r>
            <a:r>
              <a:rPr lang="es-ES" dirty="0">
                <a:solidFill>
                  <a:schemeClr val="bg1">
                    <a:lumMod val="50000"/>
                  </a:schemeClr>
                </a:solidFill>
                <a:latin typeface="Agency FB" panose="020B0503020202020204" pitchFamily="34" charset="0"/>
              </a:rPr>
              <a:t> posible.</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Mantener una </a:t>
            </a:r>
            <a:r>
              <a:rPr lang="es-ES" b="1" dirty="0">
                <a:solidFill>
                  <a:schemeClr val="bg1">
                    <a:lumMod val="50000"/>
                  </a:schemeClr>
                </a:solidFill>
                <a:latin typeface="Agency FB" panose="020B0503020202020204" pitchFamily="34" charset="0"/>
              </a:rPr>
              <a:t>velocidad constante</a:t>
            </a:r>
            <a:r>
              <a:rPr lang="es-ES" dirty="0">
                <a:solidFill>
                  <a:schemeClr val="bg1">
                    <a:lumMod val="50000"/>
                  </a:schemeClr>
                </a:solidFill>
                <a:latin typeface="Agency FB" panose="020B0503020202020204" pitchFamily="34" charset="0"/>
              </a:rPr>
              <a:t>.</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Ocupar únicamente el </a:t>
            </a:r>
            <a:r>
              <a:rPr lang="es-ES" b="1" dirty="0">
                <a:solidFill>
                  <a:schemeClr val="bg1">
                    <a:lumMod val="50000"/>
                  </a:schemeClr>
                </a:solidFill>
                <a:latin typeface="Agency FB" panose="020B0503020202020204" pitchFamily="34" charset="0"/>
              </a:rPr>
              <a:t>espacio necesario</a:t>
            </a:r>
            <a:r>
              <a:rPr lang="es-ES" dirty="0">
                <a:solidFill>
                  <a:schemeClr val="bg1">
                    <a:lumMod val="50000"/>
                  </a:schemeClr>
                </a:solidFill>
                <a:latin typeface="Agency FB" panose="020B0503020202020204" pitchFamily="34" charset="0"/>
              </a:rPr>
              <a:t> para cumplir con las anteriores condiciones.</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Desde un punto de vista matemático cada condición es una ecuación y, para que el sistema tenga solución, es necesario que el </a:t>
            </a:r>
            <a:r>
              <a:rPr lang="es-ES" i="1" dirty="0">
                <a:solidFill>
                  <a:schemeClr val="bg1">
                    <a:lumMod val="50000"/>
                  </a:schemeClr>
                </a:solidFill>
                <a:latin typeface="Agency FB" panose="020B0503020202020204" pitchFamily="34" charset="0"/>
              </a:rPr>
              <a:t>conductor utilice tantas variables como ecuaciones: 4</a:t>
            </a:r>
            <a:r>
              <a:rPr lang="es-ES" dirty="0">
                <a:solidFill>
                  <a:schemeClr val="bg1">
                    <a:lumMod val="50000"/>
                  </a:schemeClr>
                </a:solidFill>
                <a:latin typeface="Agency FB" panose="020B0503020202020204" pitchFamily="34" charset="0"/>
              </a:rPr>
              <a:t>.</a:t>
            </a:r>
          </a:p>
        </p:txBody>
      </p:sp>
      <p:pic>
        <p:nvPicPr>
          <p:cNvPr id="90" name="Imagen 89">
            <a:extLst>
              <a:ext uri="{FF2B5EF4-FFF2-40B4-BE49-F238E27FC236}">
                <a16:creationId xmlns:a16="http://schemas.microsoft.com/office/drawing/2014/main" id="{72D20CDE-AA19-ADA3-C19F-2CC6422CC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5192" y="4496873"/>
            <a:ext cx="2819085" cy="461420"/>
          </a:xfrm>
          <a:prstGeom prst="rect">
            <a:avLst/>
          </a:prstGeom>
        </p:spPr>
      </p:pic>
    </p:spTree>
    <p:extLst>
      <p:ext uri="{BB962C8B-B14F-4D97-AF65-F5344CB8AC3E}">
        <p14:creationId xmlns:p14="http://schemas.microsoft.com/office/powerpoint/2010/main" val="231711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CC00FF"/>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16</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CC00FF"/>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17</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Conducción ‘distancia’ vs ‘inercia’</a:t>
            </a: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568085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Para que el sistema tenga solución es necesario recurrir a otra forma de interpretar el movimiento en carril: la ‘</a:t>
            </a:r>
            <a:r>
              <a:rPr lang="es-ES" i="1" dirty="0">
                <a:solidFill>
                  <a:schemeClr val="bg1">
                    <a:lumMod val="50000"/>
                  </a:schemeClr>
                </a:solidFill>
                <a:latin typeface="Agency FB" panose="020B0503020202020204" pitchFamily="34" charset="0"/>
              </a:rPr>
              <a:t>conducción inercial</a:t>
            </a:r>
            <a:r>
              <a:rPr lang="es-ES" dirty="0">
                <a:solidFill>
                  <a:schemeClr val="bg1">
                    <a:lumMod val="50000"/>
                  </a:schemeClr>
                </a:solidFill>
                <a:latin typeface="Agency FB" panose="020B0503020202020204" pitchFamily="34" charset="0"/>
              </a:rPr>
              <a:t>’’ que utiliza 4 variables</a:t>
            </a:r>
          </a:p>
          <a:p>
            <a:pPr algn="just">
              <a:lnSpc>
                <a:spcPct val="150000"/>
              </a:lnSpc>
            </a:pPr>
            <a:endParaRPr lang="es-ES" dirty="0">
              <a:solidFill>
                <a:schemeClr val="bg1">
                  <a:lumMod val="50000"/>
                </a:schemeClr>
              </a:solidFill>
              <a:latin typeface="Agency FB" panose="020B0503020202020204" pitchFamily="34" charset="0"/>
            </a:endParaRP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La variable de </a:t>
            </a:r>
            <a:r>
              <a:rPr lang="es-ES" b="1" dirty="0">
                <a:solidFill>
                  <a:schemeClr val="bg1">
                    <a:lumMod val="50000"/>
                  </a:schemeClr>
                </a:solidFill>
                <a:latin typeface="Agency FB" panose="020B0503020202020204" pitchFamily="34" charset="0"/>
              </a:rPr>
              <a:t>velocidad media</a:t>
            </a:r>
            <a:r>
              <a:rPr lang="es-ES" dirty="0">
                <a:solidFill>
                  <a:schemeClr val="bg1">
                    <a:lumMod val="50000"/>
                  </a:schemeClr>
                </a:solidFill>
                <a:latin typeface="Agency FB" panose="020B0503020202020204" pitchFamily="34" charset="0"/>
              </a:rPr>
              <a:t>.</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La variable de la habitual </a:t>
            </a:r>
            <a:r>
              <a:rPr lang="es-ES" b="1" dirty="0">
                <a:solidFill>
                  <a:schemeClr val="bg1">
                    <a:lumMod val="50000"/>
                  </a:schemeClr>
                </a:solidFill>
                <a:latin typeface="Agency FB" panose="020B0503020202020204" pitchFamily="34" charset="0"/>
              </a:rPr>
              <a:t>distancia de seguridad</a:t>
            </a:r>
            <a:r>
              <a:rPr lang="es-ES" dirty="0">
                <a:solidFill>
                  <a:schemeClr val="bg1">
                    <a:lumMod val="50000"/>
                  </a:schemeClr>
                </a:solidFill>
                <a:latin typeface="Agency FB" panose="020B0503020202020204" pitchFamily="34" charset="0"/>
              </a:rPr>
              <a:t>.</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La variable de </a:t>
            </a:r>
            <a:r>
              <a:rPr lang="es-ES" b="1" dirty="0">
                <a:solidFill>
                  <a:schemeClr val="bg1">
                    <a:lumMod val="50000"/>
                  </a:schemeClr>
                </a:solidFill>
                <a:latin typeface="Agency FB" panose="020B0503020202020204" pitchFamily="34" charset="0"/>
              </a:rPr>
              <a:t>adaptación de velocidad</a:t>
            </a:r>
            <a:r>
              <a:rPr lang="es-ES" dirty="0">
                <a:solidFill>
                  <a:schemeClr val="bg1">
                    <a:lumMod val="50000"/>
                  </a:schemeClr>
                </a:solidFill>
                <a:latin typeface="Agency FB" panose="020B0503020202020204" pitchFamily="34" charset="0"/>
              </a:rPr>
              <a:t>.</a:t>
            </a:r>
          </a:p>
          <a:p>
            <a:pPr marL="342900" indent="-342900" algn="just">
              <a:lnSpc>
                <a:spcPct val="150000"/>
              </a:lnSpc>
              <a:buFont typeface="+mj-lt"/>
              <a:buAutoNum type="arabicPeriod"/>
            </a:pPr>
            <a:r>
              <a:rPr lang="es-ES" dirty="0">
                <a:solidFill>
                  <a:schemeClr val="bg1">
                    <a:lumMod val="50000"/>
                  </a:schemeClr>
                </a:solidFill>
                <a:latin typeface="Agency FB" panose="020B0503020202020204" pitchFamily="34" charset="0"/>
              </a:rPr>
              <a:t>La variable de </a:t>
            </a:r>
            <a:r>
              <a:rPr lang="es-ES" b="1" dirty="0">
                <a:solidFill>
                  <a:schemeClr val="bg1">
                    <a:lumMod val="50000"/>
                  </a:schemeClr>
                </a:solidFill>
                <a:latin typeface="Agency FB" panose="020B0503020202020204" pitchFamily="34" charset="0"/>
              </a:rPr>
              <a:t>adaptación al espacio</a:t>
            </a:r>
            <a:r>
              <a:rPr lang="es-ES" dirty="0">
                <a:solidFill>
                  <a:schemeClr val="bg1">
                    <a:lumMod val="50000"/>
                  </a:schemeClr>
                </a:solidFill>
                <a:latin typeface="Agency FB" panose="020B0503020202020204" pitchFamily="34" charset="0"/>
              </a:rPr>
              <a:t> requerido.</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Pero todo esto suena muy complejo, Si ya conducir con dos variables resulta complejo, ¿Cómo vamos a añadir dos variable más?</a:t>
            </a:r>
          </a:p>
          <a:p>
            <a:pPr algn="just">
              <a:lnSpc>
                <a:spcPct val="150000"/>
              </a:lnSpc>
            </a:pPr>
            <a:r>
              <a:rPr lang="es-ES" sz="1400" b="1" dirty="0">
                <a:solidFill>
                  <a:schemeClr val="bg1">
                    <a:lumMod val="50000"/>
                  </a:schemeClr>
                </a:solidFill>
                <a:latin typeface="Agency FB" panose="020B0503020202020204" pitchFamily="34" charset="0"/>
              </a:rPr>
              <a:t>       TD: Conducción Tradicional o ‘Distancia’ </a:t>
            </a:r>
          </a:p>
          <a:p>
            <a:pPr algn="just">
              <a:lnSpc>
                <a:spcPct val="150000"/>
              </a:lnSpc>
            </a:pPr>
            <a:r>
              <a:rPr lang="es-ES" sz="1400" b="1" dirty="0">
                <a:solidFill>
                  <a:schemeClr val="bg1">
                    <a:lumMod val="50000"/>
                  </a:schemeClr>
                </a:solidFill>
                <a:latin typeface="Agency FB" panose="020B0503020202020204" pitchFamily="34" charset="0"/>
              </a:rPr>
              <a:t>       WD: Conducción Wavedriving® o ‘Inercial’</a:t>
            </a:r>
          </a:p>
        </p:txBody>
      </p:sp>
      <p:sp>
        <p:nvSpPr>
          <p:cNvPr id="132" name="CuadroTexto 131">
            <a:extLst>
              <a:ext uri="{FF2B5EF4-FFF2-40B4-BE49-F238E27FC236}">
                <a16:creationId xmlns:a16="http://schemas.microsoft.com/office/drawing/2014/main" id="{B8C5965C-EF4E-665C-FB21-DC4BB6A310F6}"/>
              </a:ext>
            </a:extLst>
          </p:cNvPr>
          <p:cNvSpPr txBox="1"/>
          <p:nvPr/>
        </p:nvSpPr>
        <p:spPr>
          <a:xfrm>
            <a:off x="6393032" y="744127"/>
            <a:ext cx="4745133" cy="3777381"/>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Las 4 variables.</a:t>
            </a:r>
          </a:p>
        </p:txBody>
      </p:sp>
      <p:pic>
        <p:nvPicPr>
          <p:cNvPr id="138" name="Imagen 137">
            <a:extLst>
              <a:ext uri="{FF2B5EF4-FFF2-40B4-BE49-F238E27FC236}">
                <a16:creationId xmlns:a16="http://schemas.microsoft.com/office/drawing/2014/main" id="{998C1529-6447-3697-5872-E082FE43FE95}"/>
              </a:ext>
            </a:extLst>
          </p:cNvPr>
          <p:cNvPicPr>
            <a:picLocks noChangeAspect="1"/>
          </p:cNvPicPr>
          <p:nvPr/>
        </p:nvPicPr>
        <p:blipFill>
          <a:blip r:embed="rId5"/>
          <a:stretch>
            <a:fillRect/>
          </a:stretch>
        </p:blipFill>
        <p:spPr>
          <a:xfrm>
            <a:off x="6365957" y="689588"/>
            <a:ext cx="5139574" cy="2891010"/>
          </a:xfrm>
          <a:prstGeom prst="rect">
            <a:avLst/>
          </a:prstGeom>
        </p:spPr>
      </p:pic>
      <p:pic>
        <p:nvPicPr>
          <p:cNvPr id="139" name="Imagen 138">
            <a:extLst>
              <a:ext uri="{FF2B5EF4-FFF2-40B4-BE49-F238E27FC236}">
                <a16:creationId xmlns:a16="http://schemas.microsoft.com/office/drawing/2014/main" id="{3267D40C-FCF5-71A7-AEAD-7760073ACC1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3838304">
            <a:off x="10664362" y="3114210"/>
            <a:ext cx="798378" cy="955881"/>
          </a:xfrm>
          <a:prstGeom prst="rect">
            <a:avLst/>
          </a:prstGeom>
        </p:spPr>
      </p:pic>
      <p:pic>
        <p:nvPicPr>
          <p:cNvPr id="140" name="Imagen 139">
            <a:extLst>
              <a:ext uri="{FF2B5EF4-FFF2-40B4-BE49-F238E27FC236}">
                <a16:creationId xmlns:a16="http://schemas.microsoft.com/office/drawing/2014/main" id="{BF083601-BCAF-EA88-D290-C979FEFB19C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565332">
            <a:off x="6344683" y="374973"/>
            <a:ext cx="798378" cy="955881"/>
          </a:xfrm>
          <a:prstGeom prst="rect">
            <a:avLst/>
          </a:prstGeom>
        </p:spPr>
      </p:pic>
    </p:spTree>
    <p:extLst>
      <p:ext uri="{BB962C8B-B14F-4D97-AF65-F5344CB8AC3E}">
        <p14:creationId xmlns:p14="http://schemas.microsoft.com/office/powerpoint/2010/main" val="164930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808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18</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808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19</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502387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Es habitual que para explicar ciertos fenómenos físicos a los alumnos se recurran a analogías mentales. Por ejemplo, para explicar la ley de la gravitación se dice que es como si la tierra fuese un gran imán y los objetos elementos metálicos que son atraídos por ella.</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En psicología se denomina </a:t>
            </a:r>
            <a:r>
              <a:rPr lang="es-ES" b="1" dirty="0">
                <a:latin typeface="Agency FB" panose="020B0503020202020204" pitchFamily="34" charset="0"/>
              </a:rPr>
              <a:t>razonamiento analógico</a:t>
            </a:r>
            <a:r>
              <a:rPr lang="es-ES" dirty="0">
                <a:solidFill>
                  <a:schemeClr val="bg1">
                    <a:lumMod val="50000"/>
                  </a:schemeClr>
                </a:solidFill>
                <a:latin typeface="Agency FB" panose="020B0503020202020204" pitchFamily="34" charset="0"/>
              </a:rPr>
              <a:t>.</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r>
              <a:rPr lang="es-ES" dirty="0">
                <a:solidFill>
                  <a:schemeClr val="bg1">
                    <a:lumMod val="50000"/>
                  </a:schemeClr>
                </a:solidFill>
                <a:latin typeface="Agency FB" panose="020B0503020202020204" pitchFamily="34" charset="0"/>
              </a:rPr>
              <a:t>Pues bien, para que los conductores comprendan la dinámica del tráfico recurriremos, del mismo modo, a analogías sencillas que permitan una comprensión inmediata del fenómeno físico que queremos explicar.</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Razonamiento Analógico</a:t>
            </a:r>
          </a:p>
        </p:txBody>
      </p:sp>
      <p:pic>
        <p:nvPicPr>
          <p:cNvPr id="131" name="Imagen 130">
            <a:extLst>
              <a:ext uri="{FF2B5EF4-FFF2-40B4-BE49-F238E27FC236}">
                <a16:creationId xmlns:a16="http://schemas.microsoft.com/office/drawing/2014/main" id="{EDFC172C-7B8E-A8FC-760D-1C5563E91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79" y="107344"/>
            <a:ext cx="2118364" cy="2987046"/>
          </a:xfrm>
          <a:prstGeom prst="rect">
            <a:avLst/>
          </a:prstGeom>
        </p:spPr>
      </p:pic>
      <p:pic>
        <p:nvPicPr>
          <p:cNvPr id="90" name="Imagen 89">
            <a:extLst>
              <a:ext uri="{FF2B5EF4-FFF2-40B4-BE49-F238E27FC236}">
                <a16:creationId xmlns:a16="http://schemas.microsoft.com/office/drawing/2014/main" id="{054CC63D-6B58-4061-378F-71DF61ECD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329" y="2907306"/>
            <a:ext cx="419158" cy="308018"/>
          </a:xfrm>
          <a:prstGeom prst="rect">
            <a:avLst/>
          </a:prstGeom>
        </p:spPr>
      </p:pic>
      <p:pic>
        <p:nvPicPr>
          <p:cNvPr id="132" name="Imagen 131">
            <a:extLst>
              <a:ext uri="{FF2B5EF4-FFF2-40B4-BE49-F238E27FC236}">
                <a16:creationId xmlns:a16="http://schemas.microsoft.com/office/drawing/2014/main" id="{9A14F7E6-3F89-65DC-59E7-203AC0E30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5854" y="3264836"/>
            <a:ext cx="2030930" cy="461420"/>
          </a:xfrm>
          <a:prstGeom prst="rect">
            <a:avLst/>
          </a:prstGeom>
        </p:spPr>
      </p:pic>
    </p:spTree>
    <p:extLst>
      <p:ext uri="{BB962C8B-B14F-4D97-AF65-F5344CB8AC3E}">
        <p14:creationId xmlns:p14="http://schemas.microsoft.com/office/powerpoint/2010/main" val="82718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5" name="Rectangle 174">
            <a:extLst>
              <a:ext uri="{FF2B5EF4-FFF2-40B4-BE49-F238E27FC236}">
                <a16:creationId xmlns:a16="http://schemas.microsoft.com/office/drawing/2014/main" id="{BC45525F-CA64-4D1D-A75E-E6290B229999}"/>
              </a:ext>
            </a:extLst>
          </p:cNvPr>
          <p:cNvSpPr/>
          <p:nvPr/>
        </p:nvSpPr>
        <p:spPr>
          <a:xfrm flipH="1">
            <a:off x="351445" y="4039091"/>
            <a:ext cx="522204" cy="2657736"/>
          </a:xfrm>
          <a:prstGeom prst="rect">
            <a:avLst/>
          </a:prstGeom>
          <a:solidFill>
            <a:srgbClr val="008080"/>
          </a:solidFill>
          <a:ln>
            <a:noFill/>
          </a:ln>
          <a:effectLst>
            <a:outerShdw blurRad="508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Freeform: Shape 175">
            <a:extLst>
              <a:ext uri="{FF2B5EF4-FFF2-40B4-BE49-F238E27FC236}">
                <a16:creationId xmlns:a16="http://schemas.microsoft.com/office/drawing/2014/main" id="{4CCDAA36-0014-487F-9FC8-FB18AD79A536}"/>
              </a:ext>
            </a:extLst>
          </p:cNvPr>
          <p:cNvSpPr/>
          <p:nvPr/>
        </p:nvSpPr>
        <p:spPr>
          <a:xfrm flipH="1">
            <a:off x="497946" y="89189"/>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a:extLst>
              <a:ext uri="{FF2B5EF4-FFF2-40B4-BE49-F238E27FC236}">
                <a16:creationId xmlns:a16="http://schemas.microsoft.com/office/drawing/2014/main" id="{028D77CE-26CC-48A3-92E2-0D112FD9E9FA}"/>
              </a:ext>
            </a:extLst>
          </p:cNvPr>
          <p:cNvSpPr txBox="1"/>
          <p:nvPr/>
        </p:nvSpPr>
        <p:spPr>
          <a:xfrm flipH="1">
            <a:off x="384315" y="5564999"/>
            <a:ext cx="461665" cy="1302505"/>
          </a:xfrm>
          <a:prstGeom prst="rect">
            <a:avLst/>
          </a:prstGeom>
          <a:noFill/>
        </p:spPr>
        <p:txBody>
          <a:bodyPr vert="vert270" wrap="square" rtlCol="0">
            <a:spAutoFit/>
          </a:bodyPr>
          <a:lstStyle/>
          <a:p>
            <a:pPr algn="ctr"/>
            <a:r>
              <a:rPr lang="en-US" b="1" dirty="0">
                <a:solidFill>
                  <a:schemeClr val="bg1"/>
                </a:solidFill>
              </a:rPr>
              <a:t>PAGE 20</a:t>
            </a:r>
          </a:p>
        </p:txBody>
      </p:sp>
      <p:grpSp>
        <p:nvGrpSpPr>
          <p:cNvPr id="2" name="Grupo 1">
            <a:extLst>
              <a:ext uri="{FF2B5EF4-FFF2-40B4-BE49-F238E27FC236}">
                <a16:creationId xmlns:a16="http://schemas.microsoft.com/office/drawing/2014/main" id="{93EB94D9-C88B-E761-1CD4-5393F4A4D1CC}"/>
              </a:ext>
            </a:extLst>
          </p:cNvPr>
          <p:cNvGrpSpPr/>
          <p:nvPr/>
        </p:nvGrpSpPr>
        <p:grpSpPr>
          <a:xfrm>
            <a:off x="5604611" y="35855"/>
            <a:ext cx="696443" cy="6536948"/>
            <a:chOff x="5604611" y="35855"/>
            <a:chExt cx="696443" cy="6536948"/>
          </a:xfrm>
        </p:grpSpPr>
        <p:sp>
          <p:nvSpPr>
            <p:cNvPr id="6" name="Rectangle 66">
              <a:extLst>
                <a:ext uri="{FF2B5EF4-FFF2-40B4-BE49-F238E27FC236}">
                  <a16:creationId xmlns:a16="http://schemas.microsoft.com/office/drawing/2014/main" id="{1464BB12-38F0-FE97-DA9B-B226A841CA33}"/>
                </a:ext>
              </a:extLst>
            </p:cNvPr>
            <p:cNvSpPr/>
            <p:nvPr/>
          </p:nvSpPr>
          <p:spPr>
            <a:xfrm>
              <a:off x="5635694" y="20253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7">
              <a:extLst>
                <a:ext uri="{FF2B5EF4-FFF2-40B4-BE49-F238E27FC236}">
                  <a16:creationId xmlns:a16="http://schemas.microsoft.com/office/drawing/2014/main" id="{CFC69A05-3954-4ED6-A66E-9BB2973A0135}"/>
                </a:ext>
              </a:extLst>
            </p:cNvPr>
            <p:cNvSpPr/>
            <p:nvPr/>
          </p:nvSpPr>
          <p:spPr>
            <a:xfrm>
              <a:off x="5632035" y="503041"/>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68">
              <a:extLst>
                <a:ext uri="{FF2B5EF4-FFF2-40B4-BE49-F238E27FC236}">
                  <a16:creationId xmlns:a16="http://schemas.microsoft.com/office/drawing/2014/main" id="{8957FAA1-21DC-F0FE-0071-C8DAE6D93526}"/>
                </a:ext>
              </a:extLst>
            </p:cNvPr>
            <p:cNvSpPr/>
            <p:nvPr/>
          </p:nvSpPr>
          <p:spPr>
            <a:xfrm>
              <a:off x="5635694" y="8174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69">
              <a:extLst>
                <a:ext uri="{FF2B5EF4-FFF2-40B4-BE49-F238E27FC236}">
                  <a16:creationId xmlns:a16="http://schemas.microsoft.com/office/drawing/2014/main" id="{5201B205-F4F2-457A-FEC8-662AE58586CB}"/>
                </a:ext>
              </a:extLst>
            </p:cNvPr>
            <p:cNvSpPr/>
            <p:nvPr/>
          </p:nvSpPr>
          <p:spPr>
            <a:xfrm>
              <a:off x="5636493" y="112392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70">
              <a:extLst>
                <a:ext uri="{FF2B5EF4-FFF2-40B4-BE49-F238E27FC236}">
                  <a16:creationId xmlns:a16="http://schemas.microsoft.com/office/drawing/2014/main" id="{6658DB7F-9C88-66F5-9C5C-52F2AEE9C86F}"/>
                </a:ext>
              </a:extLst>
            </p:cNvPr>
            <p:cNvSpPr/>
            <p:nvPr/>
          </p:nvSpPr>
          <p:spPr>
            <a:xfrm>
              <a:off x="5633303" y="144082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71">
              <a:extLst>
                <a:ext uri="{FF2B5EF4-FFF2-40B4-BE49-F238E27FC236}">
                  <a16:creationId xmlns:a16="http://schemas.microsoft.com/office/drawing/2014/main" id="{8C8444E3-B3A8-0503-12CC-953EBB196B2D}"/>
                </a:ext>
              </a:extLst>
            </p:cNvPr>
            <p:cNvSpPr/>
            <p:nvPr/>
          </p:nvSpPr>
          <p:spPr>
            <a:xfrm>
              <a:off x="5641689" y="174238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72">
              <a:extLst>
                <a:ext uri="{FF2B5EF4-FFF2-40B4-BE49-F238E27FC236}">
                  <a16:creationId xmlns:a16="http://schemas.microsoft.com/office/drawing/2014/main" id="{C222E307-D809-4AC7-1B7B-A8AA4410D755}"/>
                </a:ext>
              </a:extLst>
            </p:cNvPr>
            <p:cNvSpPr/>
            <p:nvPr/>
          </p:nvSpPr>
          <p:spPr>
            <a:xfrm>
              <a:off x="5626130" y="206495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73">
              <a:extLst>
                <a:ext uri="{FF2B5EF4-FFF2-40B4-BE49-F238E27FC236}">
                  <a16:creationId xmlns:a16="http://schemas.microsoft.com/office/drawing/2014/main" id="{B0512969-75A9-D837-50F7-463CBED15BB1}"/>
                </a:ext>
              </a:extLst>
            </p:cNvPr>
            <p:cNvSpPr/>
            <p:nvPr/>
          </p:nvSpPr>
          <p:spPr>
            <a:xfrm>
              <a:off x="5626130" y="237211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74">
              <a:extLst>
                <a:ext uri="{FF2B5EF4-FFF2-40B4-BE49-F238E27FC236}">
                  <a16:creationId xmlns:a16="http://schemas.microsoft.com/office/drawing/2014/main" id="{D64EC6BE-0228-D186-9100-B9D18E1164F0}"/>
                </a:ext>
              </a:extLst>
            </p:cNvPr>
            <p:cNvSpPr/>
            <p:nvPr/>
          </p:nvSpPr>
          <p:spPr>
            <a:xfrm>
              <a:off x="5633303" y="268452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75">
              <a:extLst>
                <a:ext uri="{FF2B5EF4-FFF2-40B4-BE49-F238E27FC236}">
                  <a16:creationId xmlns:a16="http://schemas.microsoft.com/office/drawing/2014/main" id="{89B33D86-2689-902B-8A6D-B868ED44B007}"/>
                </a:ext>
              </a:extLst>
            </p:cNvPr>
            <p:cNvSpPr/>
            <p:nvPr/>
          </p:nvSpPr>
          <p:spPr>
            <a:xfrm>
              <a:off x="5633303" y="298598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76">
              <a:extLst>
                <a:ext uri="{FF2B5EF4-FFF2-40B4-BE49-F238E27FC236}">
                  <a16:creationId xmlns:a16="http://schemas.microsoft.com/office/drawing/2014/main" id="{A45291A4-CE1B-C92C-85EF-E5FB6A718C77}"/>
                </a:ext>
              </a:extLst>
            </p:cNvPr>
            <p:cNvSpPr/>
            <p:nvPr/>
          </p:nvSpPr>
          <p:spPr>
            <a:xfrm>
              <a:off x="5626130" y="330818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37">
              <a:extLst>
                <a:ext uri="{FF2B5EF4-FFF2-40B4-BE49-F238E27FC236}">
                  <a16:creationId xmlns:a16="http://schemas.microsoft.com/office/drawing/2014/main" id="{8990911C-ABF1-1C93-6003-9815C1EBD7DB}"/>
                </a:ext>
              </a:extLst>
            </p:cNvPr>
            <p:cNvSpPr/>
            <p:nvPr/>
          </p:nvSpPr>
          <p:spPr>
            <a:xfrm>
              <a:off x="5618957" y="361510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138">
              <a:extLst>
                <a:ext uri="{FF2B5EF4-FFF2-40B4-BE49-F238E27FC236}">
                  <a16:creationId xmlns:a16="http://schemas.microsoft.com/office/drawing/2014/main" id="{5583C701-0F82-AAA4-D2CF-5265B4A6F825}"/>
                </a:ext>
              </a:extLst>
            </p:cNvPr>
            <p:cNvSpPr/>
            <p:nvPr/>
          </p:nvSpPr>
          <p:spPr>
            <a:xfrm>
              <a:off x="5604611" y="392724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139">
              <a:extLst>
                <a:ext uri="{FF2B5EF4-FFF2-40B4-BE49-F238E27FC236}">
                  <a16:creationId xmlns:a16="http://schemas.microsoft.com/office/drawing/2014/main" id="{EBDFE824-C29B-C069-5001-A6DCD2E12749}"/>
                </a:ext>
              </a:extLst>
            </p:cNvPr>
            <p:cNvSpPr/>
            <p:nvPr/>
          </p:nvSpPr>
          <p:spPr>
            <a:xfrm>
              <a:off x="5611784" y="4239143"/>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40">
              <a:extLst>
                <a:ext uri="{FF2B5EF4-FFF2-40B4-BE49-F238E27FC236}">
                  <a16:creationId xmlns:a16="http://schemas.microsoft.com/office/drawing/2014/main" id="{1C57F96A-2CB1-D00D-8AD6-4B377C30175C}"/>
                </a:ext>
              </a:extLst>
            </p:cNvPr>
            <p:cNvSpPr/>
            <p:nvPr/>
          </p:nvSpPr>
          <p:spPr>
            <a:xfrm>
              <a:off x="5604611" y="4546182"/>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141">
              <a:extLst>
                <a:ext uri="{FF2B5EF4-FFF2-40B4-BE49-F238E27FC236}">
                  <a16:creationId xmlns:a16="http://schemas.microsoft.com/office/drawing/2014/main" id="{E7A3CCA6-0DEB-E24B-B391-3F341A2A5B15}"/>
                </a:ext>
              </a:extLst>
            </p:cNvPr>
            <p:cNvSpPr/>
            <p:nvPr/>
          </p:nvSpPr>
          <p:spPr>
            <a:xfrm>
              <a:off x="5609779" y="4857467"/>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142">
              <a:extLst>
                <a:ext uri="{FF2B5EF4-FFF2-40B4-BE49-F238E27FC236}">
                  <a16:creationId xmlns:a16="http://schemas.microsoft.com/office/drawing/2014/main" id="{9219D541-DEF0-2B0D-C587-DB5E79F0AD96}"/>
                </a:ext>
              </a:extLst>
            </p:cNvPr>
            <p:cNvSpPr/>
            <p:nvPr/>
          </p:nvSpPr>
          <p:spPr>
            <a:xfrm>
              <a:off x="5618957" y="5171895"/>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43">
              <a:extLst>
                <a:ext uri="{FF2B5EF4-FFF2-40B4-BE49-F238E27FC236}">
                  <a16:creationId xmlns:a16="http://schemas.microsoft.com/office/drawing/2014/main" id="{2661E601-8A6B-3BAC-2844-32DA3B22C15A}"/>
                </a:ext>
              </a:extLst>
            </p:cNvPr>
            <p:cNvSpPr/>
            <p:nvPr/>
          </p:nvSpPr>
          <p:spPr>
            <a:xfrm>
              <a:off x="5611784" y="550314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144">
              <a:extLst>
                <a:ext uri="{FF2B5EF4-FFF2-40B4-BE49-F238E27FC236}">
                  <a16:creationId xmlns:a16="http://schemas.microsoft.com/office/drawing/2014/main" id="{6808798C-02D6-F26C-3032-34ADF1845630}"/>
                </a:ext>
              </a:extLst>
            </p:cNvPr>
            <p:cNvSpPr/>
            <p:nvPr/>
          </p:nvSpPr>
          <p:spPr>
            <a:xfrm>
              <a:off x="5604611" y="5797854"/>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145">
              <a:extLst>
                <a:ext uri="{FF2B5EF4-FFF2-40B4-BE49-F238E27FC236}">
                  <a16:creationId xmlns:a16="http://schemas.microsoft.com/office/drawing/2014/main" id="{35DBD87D-9BDC-E32F-C17B-260C386522D0}"/>
                </a:ext>
              </a:extLst>
            </p:cNvPr>
            <p:cNvSpPr/>
            <p:nvPr/>
          </p:nvSpPr>
          <p:spPr>
            <a:xfrm>
              <a:off x="5604611" y="6097210"/>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146">
              <a:extLst>
                <a:ext uri="{FF2B5EF4-FFF2-40B4-BE49-F238E27FC236}">
                  <a16:creationId xmlns:a16="http://schemas.microsoft.com/office/drawing/2014/main" id="{230F61D2-6BA2-792E-DAFB-4404ECBE1AF9}"/>
                </a:ext>
              </a:extLst>
            </p:cNvPr>
            <p:cNvSpPr/>
            <p:nvPr/>
          </p:nvSpPr>
          <p:spPr>
            <a:xfrm>
              <a:off x="5611784" y="6412576"/>
              <a:ext cx="259806" cy="145054"/>
            </a:xfrm>
            <a:prstGeom prst="rect">
              <a:avLst/>
            </a:prstGeom>
            <a:solidFill>
              <a:schemeClr val="bg1">
                <a:lumMod val="95000"/>
              </a:schemeClr>
            </a:solidFill>
            <a:ln>
              <a:noFill/>
            </a:ln>
            <a:effectLst>
              <a:innerShdw blurRad="12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upo 29">
              <a:extLst>
                <a:ext uri="{FF2B5EF4-FFF2-40B4-BE49-F238E27FC236}">
                  <a16:creationId xmlns:a16="http://schemas.microsoft.com/office/drawing/2014/main" id="{E527E42D-B512-C4AC-C608-D5F242CA2471}"/>
                </a:ext>
              </a:extLst>
            </p:cNvPr>
            <p:cNvGrpSpPr/>
            <p:nvPr/>
          </p:nvGrpSpPr>
          <p:grpSpPr>
            <a:xfrm>
              <a:off x="5662790" y="35855"/>
              <a:ext cx="638264" cy="6536948"/>
              <a:chOff x="341740" y="35855"/>
              <a:chExt cx="638264" cy="6536948"/>
            </a:xfrm>
          </p:grpSpPr>
          <p:pic>
            <p:nvPicPr>
              <p:cNvPr id="31" name="Imagen 30">
                <a:extLst>
                  <a:ext uri="{FF2B5EF4-FFF2-40B4-BE49-F238E27FC236}">
                    <a16:creationId xmlns:a16="http://schemas.microsoft.com/office/drawing/2014/main" id="{EBD7F552-14F5-8F9F-B106-DA7D1E88F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5855"/>
                <a:ext cx="638264" cy="352474"/>
              </a:xfrm>
              <a:prstGeom prst="rect">
                <a:avLst/>
              </a:prstGeom>
            </p:spPr>
          </p:pic>
          <p:pic>
            <p:nvPicPr>
              <p:cNvPr id="64" name="Imagen 63">
                <a:extLst>
                  <a:ext uri="{FF2B5EF4-FFF2-40B4-BE49-F238E27FC236}">
                    <a16:creationId xmlns:a16="http://schemas.microsoft.com/office/drawing/2014/main" id="{4F2CAEDE-D44B-B72D-885A-CB6A8447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5079"/>
                <a:ext cx="638264" cy="352474"/>
              </a:xfrm>
              <a:prstGeom prst="rect">
                <a:avLst/>
              </a:prstGeom>
            </p:spPr>
          </p:pic>
          <p:pic>
            <p:nvPicPr>
              <p:cNvPr id="65" name="Imagen 64">
                <a:extLst>
                  <a:ext uri="{FF2B5EF4-FFF2-40B4-BE49-F238E27FC236}">
                    <a16:creationId xmlns:a16="http://schemas.microsoft.com/office/drawing/2014/main" id="{C9BA5729-DE73-DFF0-0FB0-7B98E63EC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54303"/>
                <a:ext cx="638264" cy="352474"/>
              </a:xfrm>
              <a:prstGeom prst="rect">
                <a:avLst/>
              </a:prstGeom>
            </p:spPr>
          </p:pic>
          <p:pic>
            <p:nvPicPr>
              <p:cNvPr id="148" name="Imagen 147">
                <a:extLst>
                  <a:ext uri="{FF2B5EF4-FFF2-40B4-BE49-F238E27FC236}">
                    <a16:creationId xmlns:a16="http://schemas.microsoft.com/office/drawing/2014/main" id="{10099A7E-5EC0-25EE-CDDE-64061C05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963527"/>
                <a:ext cx="638264" cy="352474"/>
              </a:xfrm>
              <a:prstGeom prst="rect">
                <a:avLst/>
              </a:prstGeom>
            </p:spPr>
          </p:pic>
          <p:pic>
            <p:nvPicPr>
              <p:cNvPr id="149" name="Imagen 148">
                <a:extLst>
                  <a:ext uri="{FF2B5EF4-FFF2-40B4-BE49-F238E27FC236}">
                    <a16:creationId xmlns:a16="http://schemas.microsoft.com/office/drawing/2014/main" id="{B42BCA0C-A938-66CA-1121-398DF510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272751"/>
                <a:ext cx="638264" cy="352474"/>
              </a:xfrm>
              <a:prstGeom prst="rect">
                <a:avLst/>
              </a:prstGeom>
            </p:spPr>
          </p:pic>
          <p:pic>
            <p:nvPicPr>
              <p:cNvPr id="150" name="Imagen 149">
                <a:extLst>
                  <a:ext uri="{FF2B5EF4-FFF2-40B4-BE49-F238E27FC236}">
                    <a16:creationId xmlns:a16="http://schemas.microsoft.com/office/drawing/2014/main" id="{656FA130-2677-CA33-11B1-0E3429CFA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581975"/>
                <a:ext cx="638264" cy="352474"/>
              </a:xfrm>
              <a:prstGeom prst="rect">
                <a:avLst/>
              </a:prstGeom>
            </p:spPr>
          </p:pic>
          <p:pic>
            <p:nvPicPr>
              <p:cNvPr id="151" name="Imagen 150">
                <a:extLst>
                  <a:ext uri="{FF2B5EF4-FFF2-40B4-BE49-F238E27FC236}">
                    <a16:creationId xmlns:a16="http://schemas.microsoft.com/office/drawing/2014/main" id="{25282222-1778-0F1F-FC58-6D7ABD670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1891199"/>
                <a:ext cx="638264" cy="352474"/>
              </a:xfrm>
              <a:prstGeom prst="rect">
                <a:avLst/>
              </a:prstGeom>
            </p:spPr>
          </p:pic>
          <p:pic>
            <p:nvPicPr>
              <p:cNvPr id="152" name="Imagen 151">
                <a:extLst>
                  <a:ext uri="{FF2B5EF4-FFF2-40B4-BE49-F238E27FC236}">
                    <a16:creationId xmlns:a16="http://schemas.microsoft.com/office/drawing/2014/main" id="{E78971FC-28A2-E437-0DF8-6479F715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200423"/>
                <a:ext cx="638264" cy="352474"/>
              </a:xfrm>
              <a:prstGeom prst="rect">
                <a:avLst/>
              </a:prstGeom>
            </p:spPr>
          </p:pic>
          <p:pic>
            <p:nvPicPr>
              <p:cNvPr id="153" name="Imagen 152">
                <a:extLst>
                  <a:ext uri="{FF2B5EF4-FFF2-40B4-BE49-F238E27FC236}">
                    <a16:creationId xmlns:a16="http://schemas.microsoft.com/office/drawing/2014/main" id="{CFCDFD4E-6A61-DABD-271B-7E4AF7F1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509647"/>
                <a:ext cx="638264" cy="352474"/>
              </a:xfrm>
              <a:prstGeom prst="rect">
                <a:avLst/>
              </a:prstGeom>
            </p:spPr>
          </p:pic>
          <p:pic>
            <p:nvPicPr>
              <p:cNvPr id="154" name="Imagen 153">
                <a:extLst>
                  <a:ext uri="{FF2B5EF4-FFF2-40B4-BE49-F238E27FC236}">
                    <a16:creationId xmlns:a16="http://schemas.microsoft.com/office/drawing/2014/main" id="{D37364F3-AC94-A8A0-9740-3918EFAB7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2818871"/>
                <a:ext cx="638264" cy="352474"/>
              </a:xfrm>
              <a:prstGeom prst="rect">
                <a:avLst/>
              </a:prstGeom>
            </p:spPr>
          </p:pic>
          <p:pic>
            <p:nvPicPr>
              <p:cNvPr id="155" name="Imagen 154">
                <a:extLst>
                  <a:ext uri="{FF2B5EF4-FFF2-40B4-BE49-F238E27FC236}">
                    <a16:creationId xmlns:a16="http://schemas.microsoft.com/office/drawing/2014/main" id="{777BDB7C-047C-D865-2DB5-FC40613D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128095"/>
                <a:ext cx="638264" cy="352474"/>
              </a:xfrm>
              <a:prstGeom prst="rect">
                <a:avLst/>
              </a:prstGeom>
            </p:spPr>
          </p:pic>
          <p:pic>
            <p:nvPicPr>
              <p:cNvPr id="156" name="Imagen 155">
                <a:extLst>
                  <a:ext uri="{FF2B5EF4-FFF2-40B4-BE49-F238E27FC236}">
                    <a16:creationId xmlns:a16="http://schemas.microsoft.com/office/drawing/2014/main" id="{72686E63-E60F-5697-F0B3-053568F33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437319"/>
                <a:ext cx="638264" cy="352474"/>
              </a:xfrm>
              <a:prstGeom prst="rect">
                <a:avLst/>
              </a:prstGeom>
            </p:spPr>
          </p:pic>
          <p:pic>
            <p:nvPicPr>
              <p:cNvPr id="157" name="Imagen 156">
                <a:extLst>
                  <a:ext uri="{FF2B5EF4-FFF2-40B4-BE49-F238E27FC236}">
                    <a16:creationId xmlns:a16="http://schemas.microsoft.com/office/drawing/2014/main" id="{D8F21861-5913-76EA-FDDE-2F3F35A6A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3746543"/>
                <a:ext cx="638264" cy="352474"/>
              </a:xfrm>
              <a:prstGeom prst="rect">
                <a:avLst/>
              </a:prstGeom>
            </p:spPr>
          </p:pic>
          <p:pic>
            <p:nvPicPr>
              <p:cNvPr id="158" name="Imagen 157">
                <a:extLst>
                  <a:ext uri="{FF2B5EF4-FFF2-40B4-BE49-F238E27FC236}">
                    <a16:creationId xmlns:a16="http://schemas.microsoft.com/office/drawing/2014/main" id="{9052770A-5079-F7CB-EB1A-A0D303584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055767"/>
                <a:ext cx="638264" cy="352474"/>
              </a:xfrm>
              <a:prstGeom prst="rect">
                <a:avLst/>
              </a:prstGeom>
            </p:spPr>
          </p:pic>
          <p:pic>
            <p:nvPicPr>
              <p:cNvPr id="159" name="Imagen 158">
                <a:extLst>
                  <a:ext uri="{FF2B5EF4-FFF2-40B4-BE49-F238E27FC236}">
                    <a16:creationId xmlns:a16="http://schemas.microsoft.com/office/drawing/2014/main" id="{F0C0AC57-ACE5-E9D1-48D7-7259CA4E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364991"/>
                <a:ext cx="638264" cy="352474"/>
              </a:xfrm>
              <a:prstGeom prst="rect">
                <a:avLst/>
              </a:prstGeom>
            </p:spPr>
          </p:pic>
          <p:pic>
            <p:nvPicPr>
              <p:cNvPr id="160" name="Imagen 159">
                <a:extLst>
                  <a:ext uri="{FF2B5EF4-FFF2-40B4-BE49-F238E27FC236}">
                    <a16:creationId xmlns:a16="http://schemas.microsoft.com/office/drawing/2014/main" id="{923A9C77-3F20-9541-9797-9E6C572C7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674215"/>
                <a:ext cx="638264" cy="352474"/>
              </a:xfrm>
              <a:prstGeom prst="rect">
                <a:avLst/>
              </a:prstGeom>
            </p:spPr>
          </p:pic>
          <p:pic>
            <p:nvPicPr>
              <p:cNvPr id="161" name="Imagen 160">
                <a:extLst>
                  <a:ext uri="{FF2B5EF4-FFF2-40B4-BE49-F238E27FC236}">
                    <a16:creationId xmlns:a16="http://schemas.microsoft.com/office/drawing/2014/main" id="{0BB76766-CF4F-0755-625C-D27813368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4983439"/>
                <a:ext cx="638264" cy="352474"/>
              </a:xfrm>
              <a:prstGeom prst="rect">
                <a:avLst/>
              </a:prstGeom>
            </p:spPr>
          </p:pic>
          <p:pic>
            <p:nvPicPr>
              <p:cNvPr id="162" name="Imagen 161">
                <a:extLst>
                  <a:ext uri="{FF2B5EF4-FFF2-40B4-BE49-F238E27FC236}">
                    <a16:creationId xmlns:a16="http://schemas.microsoft.com/office/drawing/2014/main" id="{9F2E92C7-7C74-552F-1782-E319827E3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292663"/>
                <a:ext cx="638264" cy="352474"/>
              </a:xfrm>
              <a:prstGeom prst="rect">
                <a:avLst/>
              </a:prstGeom>
            </p:spPr>
          </p:pic>
          <p:pic>
            <p:nvPicPr>
              <p:cNvPr id="163" name="Imagen 162">
                <a:extLst>
                  <a:ext uri="{FF2B5EF4-FFF2-40B4-BE49-F238E27FC236}">
                    <a16:creationId xmlns:a16="http://schemas.microsoft.com/office/drawing/2014/main" id="{5BC08BA2-93A5-33E1-B20E-CF168A97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601887"/>
                <a:ext cx="638264" cy="352474"/>
              </a:xfrm>
              <a:prstGeom prst="rect">
                <a:avLst/>
              </a:prstGeom>
            </p:spPr>
          </p:pic>
          <p:pic>
            <p:nvPicPr>
              <p:cNvPr id="164" name="Imagen 163">
                <a:extLst>
                  <a:ext uri="{FF2B5EF4-FFF2-40B4-BE49-F238E27FC236}">
                    <a16:creationId xmlns:a16="http://schemas.microsoft.com/office/drawing/2014/main" id="{C945FE9E-2CAC-74B6-A0CD-17EBA20A1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5911111"/>
                <a:ext cx="638264" cy="352474"/>
              </a:xfrm>
              <a:prstGeom prst="rect">
                <a:avLst/>
              </a:prstGeom>
            </p:spPr>
          </p:pic>
          <p:pic>
            <p:nvPicPr>
              <p:cNvPr id="165" name="Imagen 164">
                <a:extLst>
                  <a:ext uri="{FF2B5EF4-FFF2-40B4-BE49-F238E27FC236}">
                    <a16:creationId xmlns:a16="http://schemas.microsoft.com/office/drawing/2014/main" id="{6CA621E0-8D08-60AC-2E5E-468EDDA44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40" y="6220329"/>
                <a:ext cx="638264" cy="352474"/>
              </a:xfrm>
              <a:prstGeom prst="rect">
                <a:avLst/>
              </a:prstGeom>
            </p:spPr>
          </p:pic>
        </p:grpSp>
      </p:grpSp>
      <p:grpSp>
        <p:nvGrpSpPr>
          <p:cNvPr id="128" name="Grupo 127">
            <a:extLst>
              <a:ext uri="{FF2B5EF4-FFF2-40B4-BE49-F238E27FC236}">
                <a16:creationId xmlns:a16="http://schemas.microsoft.com/office/drawing/2014/main" id="{9495F584-BB7B-649F-5BA0-30E80D78E82E}"/>
              </a:ext>
            </a:extLst>
          </p:cNvPr>
          <p:cNvGrpSpPr/>
          <p:nvPr/>
        </p:nvGrpSpPr>
        <p:grpSpPr>
          <a:xfrm>
            <a:off x="6205786" y="119550"/>
            <a:ext cx="5541663" cy="6778315"/>
            <a:chOff x="6205786" y="119550"/>
            <a:chExt cx="5541663" cy="6778315"/>
          </a:xfrm>
        </p:grpSpPr>
        <p:sp>
          <p:nvSpPr>
            <p:cNvPr id="129" name="Rectangle 17">
              <a:extLst>
                <a:ext uri="{FF2B5EF4-FFF2-40B4-BE49-F238E27FC236}">
                  <a16:creationId xmlns:a16="http://schemas.microsoft.com/office/drawing/2014/main" id="{3EF553BB-2B46-2186-6232-5A2B2B1E0BDC}"/>
                </a:ext>
              </a:extLst>
            </p:cNvPr>
            <p:cNvSpPr/>
            <p:nvPr/>
          </p:nvSpPr>
          <p:spPr>
            <a:xfrm>
              <a:off x="11225245" y="4069452"/>
              <a:ext cx="522204" cy="2657736"/>
            </a:xfrm>
            <a:prstGeom prst="rect">
              <a:avLst/>
            </a:prstGeom>
            <a:solidFill>
              <a:srgbClr val="008080"/>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58">
              <a:extLst>
                <a:ext uri="{FF2B5EF4-FFF2-40B4-BE49-F238E27FC236}">
                  <a16:creationId xmlns:a16="http://schemas.microsoft.com/office/drawing/2014/main" id="{157C1F4D-2547-CE8D-7B41-3E580F36988C}"/>
                </a:ext>
              </a:extLst>
            </p:cNvPr>
            <p:cNvSpPr/>
            <p:nvPr/>
          </p:nvSpPr>
          <p:spPr>
            <a:xfrm>
              <a:off x="6205786" y="119550"/>
              <a:ext cx="5395162" cy="6607323"/>
            </a:xfrm>
            <a:custGeom>
              <a:avLst/>
              <a:gdLst>
                <a:gd name="connsiteX0" fmla="*/ 0 w 5395162"/>
                <a:gd name="connsiteY0" fmla="*/ 0 h 6607323"/>
                <a:gd name="connsiteX1" fmla="*/ 5395162 w 5395162"/>
                <a:gd name="connsiteY1" fmla="*/ 0 h 6607323"/>
                <a:gd name="connsiteX2" fmla="*/ 5395162 w 5395162"/>
                <a:gd name="connsiteY2" fmla="*/ 3949902 h 6607323"/>
                <a:gd name="connsiteX3" fmla="*/ 5230980 w 5395162"/>
                <a:gd name="connsiteY3" fmla="*/ 3949902 h 6607323"/>
                <a:gd name="connsiteX4" fmla="*/ 5032614 w 5395162"/>
                <a:gd name="connsiteY4" fmla="*/ 4148268 h 6607323"/>
                <a:gd name="connsiteX5" fmla="*/ 5032614 w 5395162"/>
                <a:gd name="connsiteY5" fmla="*/ 6607209 h 6607323"/>
                <a:gd name="connsiteX6" fmla="*/ 5032625 w 5395162"/>
                <a:gd name="connsiteY6" fmla="*/ 6607323 h 6607323"/>
                <a:gd name="connsiteX7" fmla="*/ 0 w 5395162"/>
                <a:gd name="connsiteY7" fmla="*/ 6607323 h 660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5162" h="6607323">
                  <a:moveTo>
                    <a:pt x="0" y="0"/>
                  </a:moveTo>
                  <a:lnTo>
                    <a:pt x="5395162" y="0"/>
                  </a:lnTo>
                  <a:lnTo>
                    <a:pt x="5395162" y="3949902"/>
                  </a:lnTo>
                  <a:lnTo>
                    <a:pt x="5230980" y="3949902"/>
                  </a:lnTo>
                  <a:cubicBezTo>
                    <a:pt x="5121425" y="3949902"/>
                    <a:pt x="5032614" y="4038713"/>
                    <a:pt x="5032614" y="4148268"/>
                  </a:cubicBezTo>
                  <a:lnTo>
                    <a:pt x="5032614" y="6607209"/>
                  </a:lnTo>
                  <a:lnTo>
                    <a:pt x="5032625" y="6607323"/>
                  </a:lnTo>
                  <a:lnTo>
                    <a:pt x="0" y="6607323"/>
                  </a:lnTo>
                  <a:close/>
                </a:path>
              </a:pathLst>
            </a:custGeom>
            <a:solidFill>
              <a:srgbClr val="FDFDFD"/>
            </a:solidFill>
            <a:ln>
              <a:no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8">
              <a:extLst>
                <a:ext uri="{FF2B5EF4-FFF2-40B4-BE49-F238E27FC236}">
                  <a16:creationId xmlns:a16="http://schemas.microsoft.com/office/drawing/2014/main" id="{7FD036EC-FDFB-7D4F-F7B9-2BE8F4E20606}"/>
                </a:ext>
              </a:extLst>
            </p:cNvPr>
            <p:cNvSpPr txBox="1"/>
            <p:nvPr/>
          </p:nvSpPr>
          <p:spPr>
            <a:xfrm>
              <a:off x="11252914" y="5595360"/>
              <a:ext cx="461665" cy="1302505"/>
            </a:xfrm>
            <a:prstGeom prst="rect">
              <a:avLst/>
            </a:prstGeom>
            <a:noFill/>
          </p:spPr>
          <p:txBody>
            <a:bodyPr vert="vert270" wrap="square" rtlCol="0">
              <a:spAutoFit/>
            </a:bodyPr>
            <a:lstStyle/>
            <a:p>
              <a:pPr algn="ctr"/>
              <a:r>
                <a:rPr lang="en-US" b="1" dirty="0">
                  <a:solidFill>
                    <a:schemeClr val="bg1"/>
                  </a:solidFill>
                </a:rPr>
                <a:t>PAGE 21</a:t>
              </a:r>
            </a:p>
          </p:txBody>
        </p:sp>
      </p:grpSp>
      <p:grpSp>
        <p:nvGrpSpPr>
          <p:cNvPr id="3" name="Grupo 2">
            <a:extLst>
              <a:ext uri="{FF2B5EF4-FFF2-40B4-BE49-F238E27FC236}">
                <a16:creationId xmlns:a16="http://schemas.microsoft.com/office/drawing/2014/main" id="{477BA4B3-7331-AE27-1203-BE896DEFBF09}"/>
              </a:ext>
            </a:extLst>
          </p:cNvPr>
          <p:cNvGrpSpPr/>
          <p:nvPr/>
        </p:nvGrpSpPr>
        <p:grpSpPr>
          <a:xfrm>
            <a:off x="589221" y="1142862"/>
            <a:ext cx="5428034" cy="5353931"/>
            <a:chOff x="6172914" y="1142862"/>
            <a:chExt cx="5428034" cy="5353931"/>
          </a:xfrm>
        </p:grpSpPr>
        <p:cxnSp>
          <p:nvCxnSpPr>
            <p:cNvPr id="4" name="Straight Connector 6">
              <a:extLst>
                <a:ext uri="{FF2B5EF4-FFF2-40B4-BE49-F238E27FC236}">
                  <a16:creationId xmlns:a16="http://schemas.microsoft.com/office/drawing/2014/main" id="{9FF616DF-C78C-45AE-34DD-7C84F3FA393E}"/>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147">
              <a:extLst>
                <a:ext uri="{FF2B5EF4-FFF2-40B4-BE49-F238E27FC236}">
                  <a16:creationId xmlns:a16="http://schemas.microsoft.com/office/drawing/2014/main" id="{4758F3A5-66C0-2B65-AE56-884CAAF9E8FA}"/>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148">
              <a:extLst>
                <a:ext uri="{FF2B5EF4-FFF2-40B4-BE49-F238E27FC236}">
                  <a16:creationId xmlns:a16="http://schemas.microsoft.com/office/drawing/2014/main" id="{128E4682-D532-E0AF-F644-AA6DA469713A}"/>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9">
              <a:extLst>
                <a:ext uri="{FF2B5EF4-FFF2-40B4-BE49-F238E27FC236}">
                  <a16:creationId xmlns:a16="http://schemas.microsoft.com/office/drawing/2014/main" id="{806B3075-34D9-17E8-93B9-D51F8BFBB1BD}"/>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0">
              <a:extLst>
                <a:ext uri="{FF2B5EF4-FFF2-40B4-BE49-F238E27FC236}">
                  <a16:creationId xmlns:a16="http://schemas.microsoft.com/office/drawing/2014/main" id="{E3E30EAA-2641-F836-D774-267DF5DD6BF4}"/>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51">
              <a:extLst>
                <a:ext uri="{FF2B5EF4-FFF2-40B4-BE49-F238E27FC236}">
                  <a16:creationId xmlns:a16="http://schemas.microsoft.com/office/drawing/2014/main" id="{ED55B8AB-7C27-284C-A15B-4F508B04F79E}"/>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152">
              <a:extLst>
                <a:ext uri="{FF2B5EF4-FFF2-40B4-BE49-F238E27FC236}">
                  <a16:creationId xmlns:a16="http://schemas.microsoft.com/office/drawing/2014/main" id="{00F743E2-99B4-00EA-FA11-F674D6C670DE}"/>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153">
              <a:extLst>
                <a:ext uri="{FF2B5EF4-FFF2-40B4-BE49-F238E27FC236}">
                  <a16:creationId xmlns:a16="http://schemas.microsoft.com/office/drawing/2014/main" id="{EFE24485-2846-8BEE-B9F9-DF3468BB67A7}"/>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154">
              <a:extLst>
                <a:ext uri="{FF2B5EF4-FFF2-40B4-BE49-F238E27FC236}">
                  <a16:creationId xmlns:a16="http://schemas.microsoft.com/office/drawing/2014/main" id="{2B24699C-8A1F-7F84-9F6E-C9BB53E44098}"/>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155">
              <a:extLst>
                <a:ext uri="{FF2B5EF4-FFF2-40B4-BE49-F238E27FC236}">
                  <a16:creationId xmlns:a16="http://schemas.microsoft.com/office/drawing/2014/main" id="{36BD3358-2DE2-FE2D-7804-74668AC46AE1}"/>
                </a:ext>
              </a:extLst>
            </p:cNvPr>
            <p:cNvCxnSpPr>
              <a:cxnSpLocks/>
            </p:cNvCxnSpPr>
            <p:nvPr/>
          </p:nvCxnSpPr>
          <p:spPr>
            <a:xfrm>
              <a:off x="6172914" y="6075329"/>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56">
              <a:extLst>
                <a:ext uri="{FF2B5EF4-FFF2-40B4-BE49-F238E27FC236}">
                  <a16:creationId xmlns:a16="http://schemas.microsoft.com/office/drawing/2014/main" id="{F8B9D7AC-6AFE-A0F6-6AC8-F22DD308B8A9}"/>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147">
              <a:extLst>
                <a:ext uri="{FF2B5EF4-FFF2-40B4-BE49-F238E27FC236}">
                  <a16:creationId xmlns:a16="http://schemas.microsoft.com/office/drawing/2014/main" id="{8C93BF99-D52A-898B-2F5F-52CA8DAC1B03}"/>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147">
              <a:extLst>
                <a:ext uri="{FF2B5EF4-FFF2-40B4-BE49-F238E27FC236}">
                  <a16:creationId xmlns:a16="http://schemas.microsoft.com/office/drawing/2014/main" id="{F78A7EAC-C796-DB5C-36CC-2C93F08629D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147">
              <a:extLst>
                <a:ext uri="{FF2B5EF4-FFF2-40B4-BE49-F238E27FC236}">
                  <a16:creationId xmlns:a16="http://schemas.microsoft.com/office/drawing/2014/main" id="{206925D7-10C0-1B31-A199-B4401AAFC83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grpSp>
        <p:nvGrpSpPr>
          <p:cNvPr id="75" name="Grupo 74">
            <a:extLst>
              <a:ext uri="{FF2B5EF4-FFF2-40B4-BE49-F238E27FC236}">
                <a16:creationId xmlns:a16="http://schemas.microsoft.com/office/drawing/2014/main" id="{E3520D65-682E-3B95-FBF5-B4178405A41F}"/>
              </a:ext>
            </a:extLst>
          </p:cNvPr>
          <p:cNvGrpSpPr/>
          <p:nvPr/>
        </p:nvGrpSpPr>
        <p:grpSpPr>
          <a:xfrm>
            <a:off x="6130762" y="1139618"/>
            <a:ext cx="5428034" cy="5353931"/>
            <a:chOff x="6172914" y="1142862"/>
            <a:chExt cx="5428034" cy="5353931"/>
          </a:xfrm>
        </p:grpSpPr>
        <p:cxnSp>
          <p:nvCxnSpPr>
            <p:cNvPr id="76" name="Straight Connector 6">
              <a:extLst>
                <a:ext uri="{FF2B5EF4-FFF2-40B4-BE49-F238E27FC236}">
                  <a16:creationId xmlns:a16="http://schemas.microsoft.com/office/drawing/2014/main" id="{C3299414-0993-9B3A-36B5-A9ADE4F5482C}"/>
                </a:ext>
              </a:extLst>
            </p:cNvPr>
            <p:cNvCxnSpPr>
              <a:cxnSpLocks/>
            </p:cNvCxnSpPr>
            <p:nvPr/>
          </p:nvCxnSpPr>
          <p:spPr>
            <a:xfrm>
              <a:off x="6172914" y="1142862"/>
              <a:ext cx="5428034"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147">
              <a:extLst>
                <a:ext uri="{FF2B5EF4-FFF2-40B4-BE49-F238E27FC236}">
                  <a16:creationId xmlns:a16="http://schemas.microsoft.com/office/drawing/2014/main" id="{09ED499C-314F-B4CC-9195-14509EC40F76}"/>
                </a:ext>
              </a:extLst>
            </p:cNvPr>
            <p:cNvCxnSpPr>
              <a:cxnSpLocks/>
            </p:cNvCxnSpPr>
            <p:nvPr/>
          </p:nvCxnSpPr>
          <p:spPr>
            <a:xfrm>
              <a:off x="6172914" y="1554703"/>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148">
              <a:extLst>
                <a:ext uri="{FF2B5EF4-FFF2-40B4-BE49-F238E27FC236}">
                  <a16:creationId xmlns:a16="http://schemas.microsoft.com/office/drawing/2014/main" id="{DCC73658-8C6F-514E-8B05-0CFB28022095}"/>
                </a:ext>
              </a:extLst>
            </p:cNvPr>
            <p:cNvCxnSpPr>
              <a:cxnSpLocks/>
            </p:cNvCxnSpPr>
            <p:nvPr/>
          </p:nvCxnSpPr>
          <p:spPr>
            <a:xfrm>
              <a:off x="6172914" y="3202067"/>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149">
              <a:extLst>
                <a:ext uri="{FF2B5EF4-FFF2-40B4-BE49-F238E27FC236}">
                  <a16:creationId xmlns:a16="http://schemas.microsoft.com/office/drawing/2014/main" id="{69D4ADFB-8F57-38F6-3D32-33517D21F823}"/>
                </a:ext>
              </a:extLst>
            </p:cNvPr>
            <p:cNvCxnSpPr>
              <a:cxnSpLocks/>
            </p:cNvCxnSpPr>
            <p:nvPr/>
          </p:nvCxnSpPr>
          <p:spPr>
            <a:xfrm>
              <a:off x="6172914" y="3613908"/>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50">
              <a:extLst>
                <a:ext uri="{FF2B5EF4-FFF2-40B4-BE49-F238E27FC236}">
                  <a16:creationId xmlns:a16="http://schemas.microsoft.com/office/drawing/2014/main" id="{6D9E93F0-B65D-F59C-A437-B3BB813D74BA}"/>
                </a:ext>
              </a:extLst>
            </p:cNvPr>
            <p:cNvCxnSpPr>
              <a:cxnSpLocks/>
            </p:cNvCxnSpPr>
            <p:nvPr/>
          </p:nvCxnSpPr>
          <p:spPr>
            <a:xfrm>
              <a:off x="6172914" y="4025749"/>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151">
              <a:extLst>
                <a:ext uri="{FF2B5EF4-FFF2-40B4-BE49-F238E27FC236}">
                  <a16:creationId xmlns:a16="http://schemas.microsoft.com/office/drawing/2014/main" id="{AEB8D9DC-E565-8B88-331A-8F960DB4552D}"/>
                </a:ext>
              </a:extLst>
            </p:cNvPr>
            <p:cNvCxnSpPr>
              <a:cxnSpLocks/>
            </p:cNvCxnSpPr>
            <p:nvPr/>
          </p:nvCxnSpPr>
          <p:spPr>
            <a:xfrm>
              <a:off x="6172914" y="4437590"/>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152">
              <a:extLst>
                <a:ext uri="{FF2B5EF4-FFF2-40B4-BE49-F238E27FC236}">
                  <a16:creationId xmlns:a16="http://schemas.microsoft.com/office/drawing/2014/main" id="{CE01C0FF-56A0-A097-D5F2-06E444199AD4}"/>
                </a:ext>
              </a:extLst>
            </p:cNvPr>
            <p:cNvCxnSpPr>
              <a:cxnSpLocks/>
            </p:cNvCxnSpPr>
            <p:nvPr/>
          </p:nvCxnSpPr>
          <p:spPr>
            <a:xfrm>
              <a:off x="6172914" y="4849431"/>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153">
              <a:extLst>
                <a:ext uri="{FF2B5EF4-FFF2-40B4-BE49-F238E27FC236}">
                  <a16:creationId xmlns:a16="http://schemas.microsoft.com/office/drawing/2014/main" id="{73DC8573-C701-443C-7660-F9E09790AFCF}"/>
                </a:ext>
              </a:extLst>
            </p:cNvPr>
            <p:cNvCxnSpPr>
              <a:cxnSpLocks/>
            </p:cNvCxnSpPr>
            <p:nvPr/>
          </p:nvCxnSpPr>
          <p:spPr>
            <a:xfrm>
              <a:off x="6172914" y="5261272"/>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154">
              <a:extLst>
                <a:ext uri="{FF2B5EF4-FFF2-40B4-BE49-F238E27FC236}">
                  <a16:creationId xmlns:a16="http://schemas.microsoft.com/office/drawing/2014/main" id="{3EF87366-F552-D67B-8FB3-7556366E7FED}"/>
                </a:ext>
              </a:extLst>
            </p:cNvPr>
            <p:cNvCxnSpPr>
              <a:cxnSpLocks/>
            </p:cNvCxnSpPr>
            <p:nvPr/>
          </p:nvCxnSpPr>
          <p:spPr>
            <a:xfrm>
              <a:off x="6172914" y="567311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55">
              <a:extLst>
                <a:ext uri="{FF2B5EF4-FFF2-40B4-BE49-F238E27FC236}">
                  <a16:creationId xmlns:a16="http://schemas.microsoft.com/office/drawing/2014/main" id="{BF280C83-E21F-6324-886B-4646ED243759}"/>
                </a:ext>
              </a:extLst>
            </p:cNvPr>
            <p:cNvCxnSpPr>
              <a:cxnSpLocks/>
            </p:cNvCxnSpPr>
            <p:nvPr/>
          </p:nvCxnSpPr>
          <p:spPr>
            <a:xfrm>
              <a:off x="6172914" y="6084954"/>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156">
              <a:extLst>
                <a:ext uri="{FF2B5EF4-FFF2-40B4-BE49-F238E27FC236}">
                  <a16:creationId xmlns:a16="http://schemas.microsoft.com/office/drawing/2014/main" id="{3A7BEB74-4E8C-1350-4DA9-2423A01B1060}"/>
                </a:ext>
              </a:extLst>
            </p:cNvPr>
            <p:cNvCxnSpPr>
              <a:cxnSpLocks/>
            </p:cNvCxnSpPr>
            <p:nvPr/>
          </p:nvCxnSpPr>
          <p:spPr>
            <a:xfrm>
              <a:off x="6172914" y="6496793"/>
              <a:ext cx="5049519"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147">
              <a:extLst>
                <a:ext uri="{FF2B5EF4-FFF2-40B4-BE49-F238E27FC236}">
                  <a16:creationId xmlns:a16="http://schemas.microsoft.com/office/drawing/2014/main" id="{BE0F0B80-68CF-43C8-34B6-0AB55B478DEC}"/>
                </a:ext>
              </a:extLst>
            </p:cNvPr>
            <p:cNvCxnSpPr>
              <a:cxnSpLocks/>
            </p:cNvCxnSpPr>
            <p:nvPr/>
          </p:nvCxnSpPr>
          <p:spPr>
            <a:xfrm>
              <a:off x="6172914" y="1966544"/>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147">
              <a:extLst>
                <a:ext uri="{FF2B5EF4-FFF2-40B4-BE49-F238E27FC236}">
                  <a16:creationId xmlns:a16="http://schemas.microsoft.com/office/drawing/2014/main" id="{43801DF8-61D0-E5D6-56A7-A18FE95CE91F}"/>
                </a:ext>
              </a:extLst>
            </p:cNvPr>
            <p:cNvCxnSpPr>
              <a:cxnSpLocks/>
            </p:cNvCxnSpPr>
            <p:nvPr/>
          </p:nvCxnSpPr>
          <p:spPr>
            <a:xfrm>
              <a:off x="6172914" y="2378385"/>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147">
              <a:extLst>
                <a:ext uri="{FF2B5EF4-FFF2-40B4-BE49-F238E27FC236}">
                  <a16:creationId xmlns:a16="http://schemas.microsoft.com/office/drawing/2014/main" id="{655266DE-7371-1680-8269-4836DBBA977E}"/>
                </a:ext>
              </a:extLst>
            </p:cNvPr>
            <p:cNvCxnSpPr>
              <a:cxnSpLocks/>
            </p:cNvCxnSpPr>
            <p:nvPr/>
          </p:nvCxnSpPr>
          <p:spPr>
            <a:xfrm>
              <a:off x="6172914" y="2790226"/>
              <a:ext cx="5397552" cy="0"/>
            </a:xfrm>
            <a:prstGeom prst="line">
              <a:avLst/>
            </a:prstGeom>
            <a:ln>
              <a:solidFill>
                <a:srgbClr val="FF0000">
                  <a:alpha val="17000"/>
                </a:srgbClr>
              </a:solidFill>
            </a:ln>
          </p:spPr>
          <p:style>
            <a:lnRef idx="1">
              <a:schemeClr val="accent1"/>
            </a:lnRef>
            <a:fillRef idx="0">
              <a:schemeClr val="accent1"/>
            </a:fillRef>
            <a:effectRef idx="0">
              <a:schemeClr val="accent1"/>
            </a:effectRef>
            <a:fontRef idx="minor">
              <a:schemeClr val="tx1"/>
            </a:fontRef>
          </p:style>
        </p:cxnSp>
      </p:grpSp>
      <p:sp>
        <p:nvSpPr>
          <p:cNvPr id="93" name="CuadroTexto 92">
            <a:extLst>
              <a:ext uri="{FF2B5EF4-FFF2-40B4-BE49-F238E27FC236}">
                <a16:creationId xmlns:a16="http://schemas.microsoft.com/office/drawing/2014/main" id="{D0B7B7C7-A77C-9019-CB9A-8CA0140ACB3B}"/>
              </a:ext>
            </a:extLst>
          </p:cNvPr>
          <p:cNvSpPr txBox="1"/>
          <p:nvPr/>
        </p:nvSpPr>
        <p:spPr>
          <a:xfrm>
            <a:off x="6393032" y="744127"/>
            <a:ext cx="4745133" cy="1284391"/>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“Los vehículos no se mueven porque tengan un conductor que les controla, sino porque están unidos por muelles al vehículo líder”.</a:t>
            </a:r>
          </a:p>
        </p:txBody>
      </p:sp>
      <p:sp>
        <p:nvSpPr>
          <p:cNvPr id="94" name="CuadroTexto 93">
            <a:extLst>
              <a:ext uri="{FF2B5EF4-FFF2-40B4-BE49-F238E27FC236}">
                <a16:creationId xmlns:a16="http://schemas.microsoft.com/office/drawing/2014/main" id="{C2AB2695-9C24-08E8-CCE7-654ECB30AB68}"/>
              </a:ext>
            </a:extLst>
          </p:cNvPr>
          <p:cNvSpPr txBox="1"/>
          <p:nvPr/>
        </p:nvSpPr>
        <p:spPr>
          <a:xfrm>
            <a:off x="854736" y="711696"/>
            <a:ext cx="4745133" cy="453394"/>
          </a:xfrm>
          <a:prstGeom prst="rect">
            <a:avLst/>
          </a:prstGeom>
          <a:noFill/>
        </p:spPr>
        <p:txBody>
          <a:bodyPr wrap="square" rtlCol="0">
            <a:spAutoFit/>
          </a:bodyPr>
          <a:lstStyle/>
          <a:p>
            <a:pPr algn="just">
              <a:lnSpc>
                <a:spcPct val="150000"/>
              </a:lnSpc>
            </a:pPr>
            <a:endParaRPr lang="es-ES" dirty="0">
              <a:solidFill>
                <a:schemeClr val="bg1">
                  <a:lumMod val="50000"/>
                </a:schemeClr>
              </a:solidFill>
              <a:latin typeface="Agency FB" panose="020B0503020202020204" pitchFamily="34" charset="0"/>
            </a:endParaRPr>
          </a:p>
        </p:txBody>
      </p:sp>
      <p:sp>
        <p:nvSpPr>
          <p:cNvPr id="91" name="TextBox 208">
            <a:extLst>
              <a:ext uri="{FF2B5EF4-FFF2-40B4-BE49-F238E27FC236}">
                <a16:creationId xmlns:a16="http://schemas.microsoft.com/office/drawing/2014/main" id="{92936456-809C-EC9A-9162-A6AA48226DC8}"/>
              </a:ext>
            </a:extLst>
          </p:cNvPr>
          <p:cNvSpPr txBox="1"/>
          <p:nvPr/>
        </p:nvSpPr>
        <p:spPr>
          <a:xfrm>
            <a:off x="891139" y="257421"/>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1ª Analogía</a:t>
            </a:r>
          </a:p>
        </p:txBody>
      </p:sp>
      <p:sp>
        <p:nvSpPr>
          <p:cNvPr id="90" name="CuadroTexto 89">
            <a:extLst>
              <a:ext uri="{FF2B5EF4-FFF2-40B4-BE49-F238E27FC236}">
                <a16:creationId xmlns:a16="http://schemas.microsoft.com/office/drawing/2014/main" id="{D64DEAFB-40B6-E951-6D5A-DE4E536BE8F0}"/>
              </a:ext>
            </a:extLst>
          </p:cNvPr>
          <p:cNvSpPr txBox="1"/>
          <p:nvPr/>
        </p:nvSpPr>
        <p:spPr>
          <a:xfrm>
            <a:off x="854736" y="711696"/>
            <a:ext cx="4745133" cy="2530886"/>
          </a:xfrm>
          <a:prstGeom prst="rect">
            <a:avLst/>
          </a:prstGeom>
          <a:noFill/>
        </p:spPr>
        <p:txBody>
          <a:bodyPr wrap="square" rtlCol="0">
            <a:spAutoFit/>
          </a:bodyPr>
          <a:lstStyle/>
          <a:p>
            <a:pPr algn="just">
              <a:lnSpc>
                <a:spcPct val="150000"/>
              </a:lnSpc>
            </a:pPr>
            <a:r>
              <a:rPr lang="es-ES" dirty="0">
                <a:solidFill>
                  <a:schemeClr val="bg1">
                    <a:lumMod val="50000"/>
                  </a:schemeClr>
                </a:solidFill>
                <a:latin typeface="Agency FB" panose="020B0503020202020204" pitchFamily="34" charset="0"/>
              </a:rPr>
              <a:t>“Un vehículo no es más que un semáforo con ruedas:</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En ‘verde’ cuando está en marcha.</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En ‘amarillo ‘ cuando está frenando.</a:t>
            </a:r>
          </a:p>
          <a:p>
            <a:pPr marL="285750" indent="-285750" algn="just">
              <a:lnSpc>
                <a:spcPct val="150000"/>
              </a:lnSpc>
              <a:buFont typeface="Arial" panose="020B0604020202020204" pitchFamily="34" charset="0"/>
              <a:buChar char="•"/>
            </a:pPr>
            <a:r>
              <a:rPr lang="es-ES" dirty="0">
                <a:solidFill>
                  <a:schemeClr val="bg1">
                    <a:lumMod val="50000"/>
                  </a:schemeClr>
                </a:solidFill>
                <a:latin typeface="Agency FB" panose="020B0503020202020204" pitchFamily="34" charset="0"/>
              </a:rPr>
              <a:t>En ‘rojo’ cuando está detenido.”</a:t>
            </a:r>
          </a:p>
          <a:p>
            <a:pPr algn="just">
              <a:lnSpc>
                <a:spcPct val="150000"/>
              </a:lnSpc>
            </a:pPr>
            <a:endParaRPr lang="es-ES" dirty="0">
              <a:solidFill>
                <a:schemeClr val="bg1">
                  <a:lumMod val="50000"/>
                </a:schemeClr>
              </a:solidFill>
              <a:latin typeface="Agency FB" panose="020B0503020202020204" pitchFamily="34" charset="0"/>
            </a:endParaRPr>
          </a:p>
          <a:p>
            <a:pPr algn="just">
              <a:lnSpc>
                <a:spcPct val="150000"/>
              </a:lnSpc>
            </a:pPr>
            <a:endParaRPr lang="es-ES" dirty="0">
              <a:solidFill>
                <a:schemeClr val="bg1">
                  <a:lumMod val="50000"/>
                </a:schemeClr>
              </a:solidFill>
              <a:latin typeface="Agency FB" panose="020B0503020202020204" pitchFamily="34" charset="0"/>
            </a:endParaRPr>
          </a:p>
        </p:txBody>
      </p:sp>
      <p:sp>
        <p:nvSpPr>
          <p:cNvPr id="92" name="TextBox 208">
            <a:extLst>
              <a:ext uri="{FF2B5EF4-FFF2-40B4-BE49-F238E27FC236}">
                <a16:creationId xmlns:a16="http://schemas.microsoft.com/office/drawing/2014/main" id="{B4D7059B-000E-F194-9A43-4DA427D8C4C0}"/>
              </a:ext>
            </a:extLst>
          </p:cNvPr>
          <p:cNvSpPr txBox="1"/>
          <p:nvPr/>
        </p:nvSpPr>
        <p:spPr>
          <a:xfrm>
            <a:off x="6433701" y="255817"/>
            <a:ext cx="4533997" cy="461665"/>
          </a:xfrm>
          <a:prstGeom prst="rect">
            <a:avLst/>
          </a:prstGeom>
          <a:noFill/>
        </p:spPr>
        <p:txBody>
          <a:bodyPr wrap="square" rtlCol="0">
            <a:spAutoFit/>
          </a:bodyPr>
          <a:lstStyle/>
          <a:p>
            <a:r>
              <a:rPr lang="es-ES" sz="2400" dirty="0">
                <a:solidFill>
                  <a:srgbClr val="0070C0"/>
                </a:solidFill>
                <a:latin typeface="Agency FB" panose="020B0503020202020204" pitchFamily="34" charset="0"/>
                <a:ea typeface="Hand Of Sean" panose="02000500000000000000" pitchFamily="2" charset="-128"/>
              </a:rPr>
              <a:t>2ª Analogía</a:t>
            </a:r>
          </a:p>
        </p:txBody>
      </p:sp>
      <p:pic>
        <p:nvPicPr>
          <p:cNvPr id="131" name="Imagen 130">
            <a:extLst>
              <a:ext uri="{FF2B5EF4-FFF2-40B4-BE49-F238E27FC236}">
                <a16:creationId xmlns:a16="http://schemas.microsoft.com/office/drawing/2014/main" id="{61E9D842-993A-DA18-000F-18A96B4FD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943" y="3755955"/>
            <a:ext cx="4550502" cy="2291355"/>
          </a:xfrm>
          <a:prstGeom prst="rect">
            <a:avLst/>
          </a:prstGeom>
          <a:ln>
            <a:solidFill>
              <a:schemeClr val="tx1">
                <a:lumMod val="50000"/>
                <a:lumOff val="50000"/>
              </a:schemeClr>
            </a:solidFill>
          </a:ln>
        </p:spPr>
      </p:pic>
      <p:pic>
        <p:nvPicPr>
          <p:cNvPr id="132" name="Imagen 131">
            <a:extLst>
              <a:ext uri="{FF2B5EF4-FFF2-40B4-BE49-F238E27FC236}">
                <a16:creationId xmlns:a16="http://schemas.microsoft.com/office/drawing/2014/main" id="{5E7280F2-AAAC-FF7C-8B1A-823DAF61AD0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4739449" y="3387005"/>
            <a:ext cx="798378" cy="955881"/>
          </a:xfrm>
          <a:prstGeom prst="rect">
            <a:avLst/>
          </a:prstGeom>
        </p:spPr>
      </p:pic>
      <p:pic>
        <p:nvPicPr>
          <p:cNvPr id="133" name="Imagen 132">
            <a:extLst>
              <a:ext uri="{FF2B5EF4-FFF2-40B4-BE49-F238E27FC236}">
                <a16:creationId xmlns:a16="http://schemas.microsoft.com/office/drawing/2014/main" id="{DFDCC579-CCB6-B882-03C5-3EBFF575F1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1037150" y="5524347"/>
            <a:ext cx="798378" cy="955881"/>
          </a:xfrm>
          <a:prstGeom prst="rect">
            <a:avLst/>
          </a:prstGeom>
        </p:spPr>
      </p:pic>
      <p:pic>
        <p:nvPicPr>
          <p:cNvPr id="135" name="Imagen 134">
            <a:extLst>
              <a:ext uri="{FF2B5EF4-FFF2-40B4-BE49-F238E27FC236}">
                <a16:creationId xmlns:a16="http://schemas.microsoft.com/office/drawing/2014/main" id="{8BED6CDC-AE08-773E-34A7-F99359CA7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224" y="3788924"/>
            <a:ext cx="4550502" cy="2291355"/>
          </a:xfrm>
          <a:prstGeom prst="rect">
            <a:avLst/>
          </a:prstGeom>
          <a:ln>
            <a:solidFill>
              <a:schemeClr val="tx1">
                <a:lumMod val="50000"/>
                <a:lumOff val="50000"/>
              </a:schemeClr>
            </a:solidFill>
          </a:ln>
        </p:spPr>
      </p:pic>
      <p:pic>
        <p:nvPicPr>
          <p:cNvPr id="136" name="Imagen 135">
            <a:extLst>
              <a:ext uri="{FF2B5EF4-FFF2-40B4-BE49-F238E27FC236}">
                <a16:creationId xmlns:a16="http://schemas.microsoft.com/office/drawing/2014/main" id="{D1CF38ED-55D4-0532-6A67-28084263C9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187668">
            <a:off x="10224257" y="3414276"/>
            <a:ext cx="798378" cy="955881"/>
          </a:xfrm>
          <a:prstGeom prst="rect">
            <a:avLst/>
          </a:prstGeom>
        </p:spPr>
      </p:pic>
      <p:pic>
        <p:nvPicPr>
          <p:cNvPr id="137" name="Imagen 136">
            <a:extLst>
              <a:ext uri="{FF2B5EF4-FFF2-40B4-BE49-F238E27FC236}">
                <a16:creationId xmlns:a16="http://schemas.microsoft.com/office/drawing/2014/main" id="{118949F6-650F-E04E-2D3E-41A7CB2CBEE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5395407">
            <a:off x="6377583" y="5522743"/>
            <a:ext cx="798378" cy="955881"/>
          </a:xfrm>
          <a:prstGeom prst="rect">
            <a:avLst/>
          </a:prstGeom>
        </p:spPr>
      </p:pic>
    </p:spTree>
    <p:extLst>
      <p:ext uri="{BB962C8B-B14F-4D97-AF65-F5344CB8AC3E}">
        <p14:creationId xmlns:p14="http://schemas.microsoft.com/office/powerpoint/2010/main" val="1909719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TotalTime>
  <Words>3113</Words>
  <Application>Microsoft Office PowerPoint</Application>
  <PresentationFormat>Panorámica</PresentationFormat>
  <Paragraphs>486</Paragraphs>
  <Slides>35</Slides>
  <Notes>35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Calibri</vt:lpstr>
      <vt:lpstr>Agency FB</vt:lpstr>
      <vt:lpstr>Times New Roman</vt:lpstr>
      <vt:lpstr>Calibri Light</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 Rehman</dc:creator>
  <cp:lastModifiedBy>USER</cp:lastModifiedBy>
  <cp:revision>91</cp:revision>
  <dcterms:created xsi:type="dcterms:W3CDTF">2020-07-12T23:04:57Z</dcterms:created>
  <dcterms:modified xsi:type="dcterms:W3CDTF">2024-06-10T10:20:38Z</dcterms:modified>
</cp:coreProperties>
</file>