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80" r:id="rId3"/>
    <p:sldId id="281" r:id="rId4"/>
    <p:sldId id="282" r:id="rId5"/>
    <p:sldId id="283" r:id="rId6"/>
    <p:sldId id="299" r:id="rId7"/>
    <p:sldId id="284" r:id="rId8"/>
    <p:sldId id="285" r:id="rId9"/>
    <p:sldId id="286" r:id="rId10"/>
    <p:sldId id="287" r:id="rId11"/>
    <p:sldId id="288" r:id="rId12"/>
    <p:sldId id="256" r:id="rId13"/>
    <p:sldId id="258" r:id="rId14"/>
    <p:sldId id="274" r:id="rId15"/>
    <p:sldId id="276" r:id="rId16"/>
    <p:sldId id="257" r:id="rId17"/>
    <p:sldId id="269" r:id="rId18"/>
    <p:sldId id="270" r:id="rId19"/>
    <p:sldId id="271" r:id="rId20"/>
    <p:sldId id="272" r:id="rId21"/>
    <p:sldId id="290" r:id="rId22"/>
    <p:sldId id="291" r:id="rId23"/>
    <p:sldId id="289" r:id="rId24"/>
    <p:sldId id="273" r:id="rId25"/>
    <p:sldId id="277" r:id="rId26"/>
    <p:sldId id="294" r:id="rId27"/>
    <p:sldId id="295" r:id="rId28"/>
    <p:sldId id="296" r:id="rId29"/>
    <p:sldId id="301" r:id="rId30"/>
  </p:sldIdLst>
  <p:sldSz cx="12192000" cy="6858000"/>
  <p:notesSz cx="6794500" cy="99822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3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23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500844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6" y="0"/>
            <a:ext cx="2944283" cy="500844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r">
              <a:defRPr sz="1200"/>
            </a:lvl1pPr>
          </a:lstStyle>
          <a:p>
            <a:fld id="{53BFD6C4-A7F0-45AA-98DB-1D5B1CA81C7F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81358"/>
            <a:ext cx="2944283" cy="500842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6" y="9481358"/>
            <a:ext cx="2944283" cy="500842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r">
              <a:defRPr sz="1200"/>
            </a:lvl1pPr>
          </a:lstStyle>
          <a:p>
            <a:fld id="{A33E4101-F438-45B1-B917-A4E3E36C05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640840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500844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6" y="0"/>
            <a:ext cx="2944283" cy="500844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r">
              <a:defRPr sz="1200"/>
            </a:lvl1pPr>
          </a:lstStyle>
          <a:p>
            <a:fld id="{0A7E193E-F646-4DE0-964A-509D4A2834EB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247775"/>
            <a:ext cx="5988050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3" tIns="45711" rIns="91423" bIns="45711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803935"/>
            <a:ext cx="5435600" cy="3930491"/>
          </a:xfrm>
          <a:prstGeom prst="rect">
            <a:avLst/>
          </a:prstGeom>
        </p:spPr>
        <p:txBody>
          <a:bodyPr vert="horz" lIns="91423" tIns="45711" rIns="91423" bIns="45711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81358"/>
            <a:ext cx="2944283" cy="500842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6" y="9481358"/>
            <a:ext cx="2944283" cy="500842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r">
              <a:defRPr sz="1200"/>
            </a:lvl1pPr>
          </a:lstStyle>
          <a:p>
            <a:fld id="{E79D4273-3357-4886-AEA1-F480F7F1119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8672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42970-1C24-4057-9945-9D9D93B97EA3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32235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705C-B21D-411B-9797-E0BF5F7931FC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58E1C-D6A6-45F0-A077-D1E59532621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84720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705C-B21D-411B-9797-E0BF5F7931FC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58E1C-D6A6-45F0-A077-D1E59532621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08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705C-B21D-411B-9797-E0BF5F7931FC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58E1C-D6A6-45F0-A077-D1E59532621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2935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705C-B21D-411B-9797-E0BF5F7931FC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58E1C-D6A6-45F0-A077-D1E59532621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6325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705C-B21D-411B-9797-E0BF5F7931FC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58E1C-D6A6-45F0-A077-D1E59532621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022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705C-B21D-411B-9797-E0BF5F7931FC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58E1C-D6A6-45F0-A077-D1E59532621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6352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705C-B21D-411B-9797-E0BF5F7931FC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58E1C-D6A6-45F0-A077-D1E59532621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06825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705C-B21D-411B-9797-E0BF5F7931FC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58E1C-D6A6-45F0-A077-D1E59532621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103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705C-B21D-411B-9797-E0BF5F7931FC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58E1C-D6A6-45F0-A077-D1E59532621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3711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705C-B21D-411B-9797-E0BF5F7931FC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58E1C-D6A6-45F0-A077-D1E59532621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8131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705C-B21D-411B-9797-E0BF5F7931FC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58E1C-D6A6-45F0-A077-D1E59532621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70343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F705C-B21D-411B-9797-E0BF5F7931FC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58E1C-D6A6-45F0-A077-D1E59532621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44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4247" y="16700"/>
            <a:ext cx="12200286" cy="2403013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chemeClr val="accent1">
                    <a:lumMod val="75000"/>
                  </a:schemeClr>
                </a:solidFill>
              </a:rPr>
              <a:t>Verkehrssicherheit durch ein Konzept des Angebots und des Perspektivenwechsels "der Blick durch Kinderaugen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"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64247" y="5064821"/>
            <a:ext cx="428829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Marktgemeinde Wiener Neudorf</a:t>
            </a:r>
          </a:p>
          <a:p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Fritz Hudribusch</a:t>
            </a:r>
          </a:p>
          <a:p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Abt.-Leiter Bauen, Umwelt und Verkehr</a:t>
            </a:r>
          </a:p>
          <a:p>
            <a:r>
              <a:rPr lang="de-DE" sz="2000" smtClean="0">
                <a:solidFill>
                  <a:schemeClr val="accent1">
                    <a:lumMod val="75000"/>
                  </a:schemeClr>
                </a:solidFill>
              </a:rPr>
              <a:t>10.06.2024</a:t>
            </a:r>
            <a:endParaRPr lang="de-AT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740" y="1737622"/>
            <a:ext cx="7541027" cy="52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0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4188" y="387266"/>
            <a:ext cx="10354743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de-DE" sz="4000" dirty="0" smtClean="0"/>
              <a:t>Ziele am Weg zur Mobilitätswende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4188" y="1712829"/>
            <a:ext cx="11177337" cy="4826083"/>
          </a:xfrm>
        </p:spPr>
        <p:txBody>
          <a:bodyPr>
            <a:normAutofit fontScale="77500" lnSpcReduction="20000"/>
          </a:bodyPr>
          <a:lstStyle/>
          <a:p>
            <a:pPr marL="449263" lvl="0" indent="-44926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sz="3000" dirty="0"/>
              <a:t>Kampf dem Zweit- und Drittauto </a:t>
            </a:r>
            <a:r>
              <a:rPr lang="de-AT" sz="3000" dirty="0" smtClean="0"/>
              <a:t>(„Stehzeuge“)</a:t>
            </a:r>
            <a:endParaRPr lang="de-DE" sz="3000" dirty="0"/>
          </a:p>
          <a:p>
            <a:pPr marL="449263" lvl="0" indent="-44926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sz="3000" dirty="0"/>
              <a:t>Ausbau Fuß- und Radwege</a:t>
            </a:r>
            <a:endParaRPr lang="de-DE" sz="3000" dirty="0"/>
          </a:p>
          <a:p>
            <a:pPr marL="449263" lvl="0" indent="-44926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sz="3000" dirty="0"/>
              <a:t>Optimierung Öffentlicher Verkehr</a:t>
            </a:r>
            <a:endParaRPr lang="de-DE" sz="3000" dirty="0"/>
          </a:p>
          <a:p>
            <a:pPr marL="449263" lvl="0" indent="-44926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sz="3000" dirty="0"/>
              <a:t>Mobilitätskonzepte von Bauwerbern</a:t>
            </a:r>
            <a:endParaRPr lang="de-DE" sz="3000" dirty="0"/>
          </a:p>
          <a:p>
            <a:pPr marL="449263" lvl="0" indent="-44926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sz="3000" dirty="0" smtClean="0"/>
              <a:t>E-Car-Sharing</a:t>
            </a:r>
          </a:p>
          <a:p>
            <a:pPr marL="449263" indent="-44926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sz="3000" dirty="0"/>
              <a:t>Straßenneugestaltungen: Einbindung aller 5 Verkehrsteilnehmer (Fußgänger, Radfahrer, Öffentlicher Verkehr, Individualverkehr, Anrainer)</a:t>
            </a:r>
            <a:endParaRPr lang="de-DE" sz="3000" dirty="0"/>
          </a:p>
          <a:p>
            <a:pPr marL="449263" lvl="0" indent="-44926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3000" dirty="0" smtClean="0"/>
              <a:t>„Last </a:t>
            </a:r>
            <a:r>
              <a:rPr lang="de-DE" sz="3000" dirty="0" err="1" smtClean="0"/>
              <a:t>mile</a:t>
            </a:r>
            <a:r>
              <a:rPr lang="de-DE" sz="3000" dirty="0" smtClean="0"/>
              <a:t>“ - Betriebsgebiete</a:t>
            </a:r>
            <a:endParaRPr lang="de-DE" sz="3000" dirty="0"/>
          </a:p>
          <a:p>
            <a:pPr marL="449263" lvl="0" indent="-449263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de-DE" sz="3000" dirty="0"/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592-5B20-4515-9941-DE056FDCD071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184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294" y="329136"/>
            <a:ext cx="8987287" cy="1325563"/>
          </a:xfrm>
        </p:spPr>
        <p:txBody>
          <a:bodyPr/>
          <a:lstStyle/>
          <a:p>
            <a:r>
              <a:rPr lang="de-AT" sz="4000" dirty="0"/>
              <a:t>Straßenneugestaltung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04166" y="1487034"/>
            <a:ext cx="6612867" cy="4909275"/>
          </a:xfrm>
        </p:spPr>
        <p:txBody>
          <a:bodyPr>
            <a:noAutofit/>
          </a:bodyPr>
          <a:lstStyle/>
          <a:p>
            <a:pPr marL="44450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sz="1900" dirty="0" smtClean="0"/>
              <a:t>Verschmälerung </a:t>
            </a:r>
            <a:r>
              <a:rPr lang="de-AT" sz="1900" dirty="0"/>
              <a:t>des Straßenraums für den </a:t>
            </a:r>
            <a:r>
              <a:rPr lang="de-AT" sz="1900" dirty="0" smtClean="0"/>
              <a:t>MIV</a:t>
            </a:r>
            <a:endParaRPr lang="de-DE" sz="1900" dirty="0"/>
          </a:p>
          <a:p>
            <a:pPr marL="44450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sz="1900" dirty="0"/>
              <a:t>Parkraumgestaltung</a:t>
            </a:r>
            <a:endParaRPr lang="de-DE" sz="1900" dirty="0"/>
          </a:p>
          <a:p>
            <a:pPr marL="44450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sz="1900" dirty="0"/>
              <a:t>Straßenbegleitgrün</a:t>
            </a:r>
            <a:endParaRPr lang="de-DE" sz="1900" dirty="0"/>
          </a:p>
          <a:p>
            <a:pPr marL="44450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sz="1900" dirty="0"/>
              <a:t>Beschattung</a:t>
            </a:r>
          </a:p>
          <a:p>
            <a:pPr marL="44450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sz="1900" dirty="0" smtClean="0"/>
              <a:t>Gemischter </a:t>
            </a:r>
            <a:r>
              <a:rPr lang="de-AT" sz="1900" dirty="0"/>
              <a:t>Fuß- und </a:t>
            </a:r>
            <a:r>
              <a:rPr lang="de-AT" sz="1900" dirty="0" smtClean="0"/>
              <a:t>Radverkehr</a:t>
            </a:r>
          </a:p>
          <a:p>
            <a:pPr marL="44450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sz="1900" dirty="0" smtClean="0"/>
              <a:t>Fuß- und Radverkehrsleitsystem</a:t>
            </a:r>
            <a:endParaRPr lang="de-DE" sz="1900" dirty="0"/>
          </a:p>
          <a:p>
            <a:pPr marL="44450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sz="1900" dirty="0"/>
              <a:t>Barrierefreiheit</a:t>
            </a:r>
            <a:endParaRPr lang="de-DE" sz="1900" dirty="0"/>
          </a:p>
          <a:p>
            <a:pPr marL="444500" lvl="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AT" sz="1900" dirty="0" smtClean="0"/>
              <a:t>Zusätzliche ÖV-Haltestellen inkl. </a:t>
            </a:r>
            <a:r>
              <a:rPr lang="de-AT" sz="1900" dirty="0" err="1" smtClean="0"/>
              <a:t>Digitalterfahrgastinformation</a:t>
            </a:r>
            <a:endParaRPr lang="de-AT" sz="1900" dirty="0" smtClean="0"/>
          </a:p>
          <a:p>
            <a:pPr marL="158750" lvl="0" indent="0">
              <a:lnSpc>
                <a:spcPct val="150000"/>
              </a:lnSpc>
              <a:buNone/>
            </a:pPr>
            <a:endParaRPr lang="de-DE" sz="19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592-5B20-4515-9941-DE056FDCD071}" type="slidenum">
              <a:rPr lang="de-AT" smtClean="0"/>
              <a:t>11</a:t>
            </a:fld>
            <a:endParaRPr lang="de-AT"/>
          </a:p>
        </p:txBody>
      </p:sp>
      <p:pic>
        <p:nvPicPr>
          <p:cNvPr id="7" name="Inhaltsplatzhalter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2" t="-183" r="16317" b="183"/>
          <a:stretch/>
        </p:blipFill>
        <p:spPr>
          <a:xfrm rot="5400000">
            <a:off x="643406" y="1443588"/>
            <a:ext cx="4573946" cy="49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41021" y="1204005"/>
            <a:ext cx="8605157" cy="3751716"/>
          </a:xfrm>
        </p:spPr>
        <p:txBody>
          <a:bodyPr>
            <a:normAutofit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Ein Schulweg der gerne benutzt wird. </a:t>
            </a:r>
            <a:b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Hier kann der Weg auch ein Teil des Zieles werden.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0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Kinder genießen breite Wege mit Grünflächen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9" name="Picture 5" descr="b82b6438-3282-487e-9477-31f3e733752f@wiener-neudo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942" y="1384527"/>
            <a:ext cx="7302272" cy="547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48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Auch an die Sicherheit wurde gedacht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212253"/>
              </p:ext>
            </p:extLst>
          </p:nvPr>
        </p:nvGraphicFramePr>
        <p:xfrm>
          <a:off x="838200" y="1422083"/>
          <a:ext cx="9800070" cy="4900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Acrobat Document" r:id="rId3" imgW="5676857" imgH="2838386" progId="AcroExch.Document.DC">
                  <p:embed/>
                </p:oleObj>
              </mc:Choice>
              <mc:Fallback>
                <p:oleObj name="Acrobat Document" r:id="rId3" imgW="5676857" imgH="283838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1422083"/>
                        <a:ext cx="9800070" cy="4900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277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Der sichere Schulweg wurde verteilt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79" y="1526243"/>
            <a:ext cx="7997636" cy="533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3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8581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Kleine Attraktionen machen den Weg interessanter 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61" name="Picture 13" descr="18cf0ffa-28c0-437d-98a1-933d1a1575cf@wiener-neudo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026" y="2319093"/>
            <a:ext cx="5484441" cy="411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e49ba6e6-5ac0-4880-89fa-2ef3033926ff@wiener-neudo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16459" y="1931534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929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622" y="112032"/>
            <a:ext cx="10515600" cy="1325563"/>
          </a:xfrm>
        </p:spPr>
        <p:txBody>
          <a:bodyPr>
            <a:normAutofit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Diese werden auch gerne angenommen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12942" r="15640" b="21436"/>
          <a:stretch/>
        </p:blipFill>
        <p:spPr>
          <a:xfrm>
            <a:off x="1488622" y="1257981"/>
            <a:ext cx="9171214" cy="541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0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236" y="307975"/>
            <a:ext cx="11849100" cy="1325563"/>
          </a:xfrm>
        </p:spPr>
        <p:txBody>
          <a:bodyPr>
            <a:normAutofit fontScale="90000"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Auch ein neuer kurzer Weg unmittelbar neben den Bildungseinrichtungen in den Rathauspark ist entstanden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1" t="317" r="-2500" b="-317"/>
          <a:stretch/>
        </p:blipFill>
        <p:spPr>
          <a:xfrm rot="5400000">
            <a:off x="3317279" y="1225375"/>
            <a:ext cx="5168277" cy="58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5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236" y="307975"/>
            <a:ext cx="11514364" cy="1325563"/>
          </a:xfrm>
        </p:spPr>
        <p:txBody>
          <a:bodyPr>
            <a:normAutofit fontScale="90000"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Auch Radfahrer werden auf den Ausgang im Bereich der Bildungseinrichtungen aufmerksam gemacht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2" t="-196" r="10898" b="196"/>
          <a:stretch/>
        </p:blipFill>
        <p:spPr>
          <a:xfrm rot="5400000">
            <a:off x="3527570" y="710421"/>
            <a:ext cx="4962688" cy="702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56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82687"/>
            <a:ext cx="9290538" cy="940788"/>
          </a:xfrm>
        </p:spPr>
        <p:txBody>
          <a:bodyPr>
            <a:normAutofit/>
          </a:bodyPr>
          <a:lstStyle/>
          <a:p>
            <a:r>
              <a:rPr lang="de-DE" sz="4000" dirty="0" smtClean="0"/>
              <a:t>Voraussetzungen in Wiener Neudorf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22421" y="1323475"/>
            <a:ext cx="10515600" cy="5032875"/>
          </a:xfrm>
        </p:spPr>
        <p:txBody>
          <a:bodyPr>
            <a:normAutofit fontScale="92500" lnSpcReduction="10000"/>
          </a:bodyPr>
          <a:lstStyle/>
          <a:p>
            <a:pPr marL="444500" indent="-444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500" dirty="0" smtClean="0"/>
              <a:t>Kleine Gemeinde: 6 Quadratkilometer</a:t>
            </a:r>
          </a:p>
          <a:p>
            <a:pPr marL="444500" indent="-444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500" dirty="0" smtClean="0"/>
              <a:t>Viele Personen: 9.500 Einwohner, 13.000 Arbeitsplätze (ca. 600 Betriebe)</a:t>
            </a:r>
          </a:p>
          <a:p>
            <a:pPr marL="444500" indent="-444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500" dirty="0" smtClean="0"/>
              <a:t>Verkehrsproblem: bis zu 250.000 Fahrzeuge täglich</a:t>
            </a:r>
          </a:p>
          <a:p>
            <a:pPr marL="444500" indent="-444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500" dirty="0" smtClean="0"/>
              <a:t>Durchzugsverkehr: A2 (bis zu 200.000 täglich), B17 (bis zu 25.000 täglich),  B11 (bis zu 20.000 täglich)</a:t>
            </a:r>
          </a:p>
          <a:p>
            <a:pPr marL="444500" indent="-444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500" dirty="0" smtClean="0"/>
              <a:t>Ziel-/Quellverkehr: Wohngebiete, IZ-Süd, SCS</a:t>
            </a:r>
          </a:p>
          <a:p>
            <a:pPr marL="444500" indent="-444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500" dirty="0" smtClean="0"/>
              <a:t>Gute öffentliche Verkehrsanbindungen</a:t>
            </a:r>
          </a:p>
          <a:p>
            <a:pPr marL="444500" indent="-444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500" dirty="0"/>
              <a:t>Gewaltige Überschreitungen hinsichtlich Schadstoffe, Lärm, Feinstaub</a:t>
            </a:r>
          </a:p>
          <a:p>
            <a:pPr marL="444500" indent="-4445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de-DE" sz="2500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592-5B20-4515-9941-DE056FDCD071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9119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0909" y="487590"/>
            <a:ext cx="3733800" cy="5170261"/>
          </a:xfrm>
        </p:spPr>
        <p:txBody>
          <a:bodyPr>
            <a:noAutofit/>
          </a:bodyPr>
          <a:lstStyle/>
          <a:p>
            <a:r>
              <a:rPr lang="de-AT" sz="3600" dirty="0" smtClean="0">
                <a:solidFill>
                  <a:schemeClr val="accent1">
                    <a:lumMod val="75000"/>
                  </a:schemeClr>
                </a:solidFill>
              </a:rPr>
              <a:t>Vor der Schule wird nochmals das Planetensystem gelernt</a:t>
            </a:r>
            <a:endParaRPr lang="de-AT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923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32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In der Raumplanung wird der Grundstein gelegt und Platz für eine ansprechende Gestaltung geschaffen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Inhaltsplatzhalter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838200" y="1861456"/>
          <a:ext cx="4303072" cy="6089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Acrobat Document" r:id="rId3" imgW="5667214" imgH="8019731" progId="AcroExch.Document.DC">
                  <p:embed/>
                </p:oleObj>
              </mc:Choice>
              <mc:Fallback>
                <p:oleObj name="Acrobat Document" r:id="rId3" imgW="5667214" imgH="8019731" progId="AcroExch.Document.DC">
                  <p:embed/>
                  <p:pic>
                    <p:nvPicPr>
                      <p:cNvPr id="4" name="Inhaltsplatzhalter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1861456"/>
                        <a:ext cx="4303072" cy="6089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5088611" y="1787978"/>
          <a:ext cx="7394582" cy="5225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Acrobat Document" r:id="rId5" imgW="8019856" imgH="5667139" progId="AcroExch.Document.DC">
                  <p:embed/>
                </p:oleObj>
              </mc:Choice>
              <mc:Fallback>
                <p:oleObj name="Acrobat Document" r:id="rId5" imgW="8019856" imgH="5667139" progId="AcroExch.Document.DC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88611" y="1787978"/>
                        <a:ext cx="7394582" cy="5225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1737359" y="5802284"/>
            <a:ext cx="2252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rgbClr val="C00000"/>
                </a:solidFill>
              </a:rPr>
              <a:t>Grundabtretung</a:t>
            </a:r>
          </a:p>
        </p:txBody>
      </p:sp>
    </p:spTree>
    <p:extLst>
      <p:ext uri="{BB962C8B-B14F-4D97-AF65-F5344CB8AC3E}">
        <p14:creationId xmlns:p14="http://schemas.microsoft.com/office/powerpoint/2010/main" val="296672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>Neue Geh/Radwegverbindung in den Park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Bild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327" y="1380922"/>
            <a:ext cx="6129665" cy="474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77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93129" cy="6092825"/>
          </a:xfrm>
        </p:spPr>
        <p:txBody>
          <a:bodyPr>
            <a:normAutofit fontScale="90000"/>
          </a:bodyPr>
          <a:lstStyle/>
          <a:p>
            <a:r>
              <a:rPr lang="de-AT" dirty="0" smtClean="0">
                <a:solidFill>
                  <a:srgbClr val="C00000"/>
                </a:solidFill>
              </a:rPr>
              <a:t>Hier standen früher die Betriebsgebäude!</a:t>
            </a:r>
            <a: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dirty="0" smtClean="0">
                <a:solidFill>
                  <a:schemeClr val="accent6">
                    <a:lumMod val="75000"/>
                  </a:schemeClr>
                </a:solidFill>
              </a:rPr>
              <a:t>Jetzt gibt es einen kombinierten Geh- und Radweg mit Baumpflanzungen und einer biodiversen Grünflächengestaltung</a:t>
            </a:r>
            <a:endParaRPr lang="de-AT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9" name="Picture 3" descr="f6edd6c8-9f6a-44c3-b823-a881b23ceac4@wiener-neudo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4833" y="1185920"/>
            <a:ext cx="6566352" cy="492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chtungspfeil 5"/>
          <p:cNvSpPr/>
          <p:nvPr/>
        </p:nvSpPr>
        <p:spPr>
          <a:xfrm rot="16200000">
            <a:off x="7018905" y="1739732"/>
            <a:ext cx="5001306" cy="3561668"/>
          </a:xfrm>
          <a:prstGeom prst="homePlat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3243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236" y="307975"/>
            <a:ext cx="11514364" cy="1325563"/>
          </a:xfrm>
        </p:spPr>
        <p:txBody>
          <a:bodyPr>
            <a:noAutofit/>
          </a:bodyPr>
          <a:lstStyle/>
          <a:p>
            <a:r>
              <a:rPr lang="de-AT" sz="3600" dirty="0" smtClean="0">
                <a:solidFill>
                  <a:schemeClr val="accent1">
                    <a:lumMod val="75000"/>
                  </a:schemeClr>
                </a:solidFill>
              </a:rPr>
              <a:t>Statt einer Betriebsanlage entstand eine Grünfläche mit unversiegelter </a:t>
            </a:r>
            <a:r>
              <a:rPr lang="de-AT" sz="3600" dirty="0" err="1" smtClean="0">
                <a:solidFill>
                  <a:schemeClr val="accent1">
                    <a:lumMod val="75000"/>
                  </a:schemeClr>
                </a:solidFill>
              </a:rPr>
              <a:t>Durchwegung</a:t>
            </a:r>
            <a:r>
              <a:rPr lang="de-AT" sz="3600" dirty="0" smtClean="0">
                <a:solidFill>
                  <a:schemeClr val="accent1">
                    <a:lumMod val="75000"/>
                  </a:schemeClr>
                </a:solidFill>
              </a:rPr>
              <a:t> mit Reckstange, Balancierbalken</a:t>
            </a:r>
            <a:endParaRPr lang="de-AT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2" y="1757362"/>
            <a:ext cx="5973536" cy="448015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5178" y="1755321"/>
            <a:ext cx="5976257" cy="44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96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725"/>
            <a:ext cx="8760279" cy="6570210"/>
          </a:xfrm>
        </p:spPr>
      </p:pic>
      <p:sp>
        <p:nvSpPr>
          <p:cNvPr id="5" name="Rechteck 4"/>
          <p:cNvSpPr/>
          <p:nvPr/>
        </p:nvSpPr>
        <p:spPr>
          <a:xfrm>
            <a:off x="8948056" y="391885"/>
            <a:ext cx="29064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3600" dirty="0" smtClean="0">
                <a:solidFill>
                  <a:schemeClr val="accent1">
                    <a:lumMod val="75000"/>
                  </a:schemeClr>
                </a:solidFill>
              </a:rPr>
              <a:t>Mit den Kindern wird auf einem ca. 20m² großen Luftbild der Schulweg besprochen.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3947085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8184208" y="17813"/>
            <a:ext cx="3844308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3600" dirty="0" smtClean="0">
                <a:solidFill>
                  <a:schemeClr val="accent1">
                    <a:lumMod val="50000"/>
                  </a:schemeClr>
                </a:solidFill>
              </a:rPr>
              <a:t>Volksschulkinder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chemeClr val="accent1">
                    <a:lumMod val="50000"/>
                  </a:schemeClr>
                </a:solidFill>
              </a:rPr>
              <a:t>Sicherheitsempfinden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chemeClr val="accent1">
                    <a:lumMod val="50000"/>
                  </a:schemeClr>
                </a:solidFill>
              </a:rPr>
              <a:t>Qualität vor Länge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chemeClr val="accent1">
                    <a:lumMod val="50000"/>
                  </a:schemeClr>
                </a:solidFill>
              </a:rPr>
              <a:t>Grüner Schutzstreifen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chemeClr val="accent1">
                    <a:lumMod val="50000"/>
                  </a:schemeClr>
                </a:solidFill>
              </a:rPr>
              <a:t>Schutzwege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chemeClr val="accent1">
                    <a:lumMod val="50000"/>
                  </a:schemeClr>
                </a:solidFill>
              </a:rPr>
              <a:t>Sichten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chemeClr val="accent1">
                    <a:lumMod val="50000"/>
                  </a:schemeClr>
                </a:solidFill>
              </a:rPr>
              <a:t>Erlebnisse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chemeClr val="accent1">
                    <a:lumMod val="50000"/>
                  </a:schemeClr>
                </a:solidFill>
              </a:rPr>
              <a:t>Freunde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chemeClr val="accent1">
                    <a:lumMod val="50000"/>
                  </a:schemeClr>
                </a:solidFill>
              </a:rPr>
              <a:t>Eignung für Roller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chemeClr val="accent1">
                    <a:lumMod val="50000"/>
                  </a:schemeClr>
                </a:solidFill>
              </a:rPr>
              <a:t>Elternhaltestelle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A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rgbClr val="7030A0"/>
                </a:solidFill>
              </a:rPr>
              <a:t>Mobilitätswandel durch die Kinder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 smtClean="0">
                <a:solidFill>
                  <a:srgbClr val="7030A0"/>
                </a:solidFill>
              </a:rPr>
              <a:t>Besondere Multiplikatoren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AT" sz="2800" dirty="0" smtClean="0"/>
          </a:p>
          <a:p>
            <a:endParaRPr lang="de-AT" sz="3600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37" y="400198"/>
            <a:ext cx="8039871" cy="6029903"/>
          </a:xfrm>
        </p:spPr>
      </p:pic>
    </p:spTree>
    <p:extLst>
      <p:ext uri="{BB962C8B-B14F-4D97-AF65-F5344CB8AC3E}">
        <p14:creationId xmlns:p14="http://schemas.microsoft.com/office/powerpoint/2010/main" val="723461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2" y="63327"/>
            <a:ext cx="6527007" cy="435133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239" y="2169074"/>
            <a:ext cx="6736773" cy="449118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74072" y="4719918"/>
            <a:ext cx="53887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3600" dirty="0" smtClean="0"/>
              <a:t>Wir hatten </a:t>
            </a:r>
          </a:p>
          <a:p>
            <a:r>
              <a:rPr lang="de-AT" sz="3600" dirty="0" smtClean="0"/>
              <a:t>16 Rollerabstellplätze</a:t>
            </a:r>
            <a:endParaRPr lang="de-AT" sz="3600" dirty="0"/>
          </a:p>
        </p:txBody>
      </p:sp>
      <p:sp>
        <p:nvSpPr>
          <p:cNvPr id="7" name="Rechteck 6"/>
          <p:cNvSpPr/>
          <p:nvPr/>
        </p:nvSpPr>
        <p:spPr>
          <a:xfrm>
            <a:off x="7593081" y="63327"/>
            <a:ext cx="3521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3600" dirty="0" smtClean="0"/>
              <a:t>2014 </a:t>
            </a:r>
          </a:p>
          <a:p>
            <a:r>
              <a:rPr lang="de-AT" sz="3600" dirty="0" smtClean="0"/>
              <a:t>erster Workshop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3195671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457200" y="5021494"/>
            <a:ext cx="5694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3600" dirty="0" smtClean="0"/>
              <a:t>Wir mussten auf 96 Rollerabstellplätze erweitern</a:t>
            </a:r>
            <a:endParaRPr lang="de-AT" sz="3600" dirty="0"/>
          </a:p>
        </p:txBody>
      </p:sp>
      <p:sp>
        <p:nvSpPr>
          <p:cNvPr id="7" name="Rechteck 6"/>
          <p:cNvSpPr/>
          <p:nvPr/>
        </p:nvSpPr>
        <p:spPr>
          <a:xfrm>
            <a:off x="7593081" y="63327"/>
            <a:ext cx="2906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3600" dirty="0" smtClean="0"/>
              <a:t>2022</a:t>
            </a:r>
            <a:endParaRPr lang="de-AT" sz="3600" dirty="0"/>
          </a:p>
        </p:txBody>
      </p:sp>
      <p:pic>
        <p:nvPicPr>
          <p:cNvPr id="3074" name="Picture 2" descr="cf954939-da6d-4686-a07f-21dc75a61403@wiener-neudor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5910" y="1720735"/>
            <a:ext cx="6728776" cy="504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24f8e3e-41d3-45d2-92cd-8672ef09a301@wiener-neudo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7" y="364504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775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 smtClean="0">
                <a:solidFill>
                  <a:schemeClr val="accent1">
                    <a:lumMod val="75000"/>
                  </a:schemeClr>
                </a:solidFill>
              </a:rPr>
              <a:t>Wie könnten Gemeinden agieren:</a:t>
            </a:r>
            <a:endParaRPr lang="de-A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542991"/>
            <a:ext cx="10515600" cy="5032375"/>
          </a:xfrm>
        </p:spPr>
        <p:txBody>
          <a:bodyPr>
            <a:normAutofit/>
          </a:bodyPr>
          <a:lstStyle/>
          <a:p>
            <a:r>
              <a:rPr lang="de-AT" dirty="0" smtClean="0"/>
              <a:t>Verkehrskonzepte - in Netzen denken</a:t>
            </a:r>
          </a:p>
          <a:p>
            <a:r>
              <a:rPr lang="de-AT" dirty="0" smtClean="0"/>
              <a:t>Raumplanung - muss mit </a:t>
            </a:r>
            <a:r>
              <a:rPr lang="de-AT" dirty="0"/>
              <a:t>Weitblick und Nachhaltigkeit </a:t>
            </a:r>
            <a:r>
              <a:rPr lang="de-AT" dirty="0" smtClean="0"/>
              <a:t>erfolgen</a:t>
            </a:r>
          </a:p>
          <a:p>
            <a:r>
              <a:rPr lang="de-AT" dirty="0" smtClean="0"/>
              <a:t>Angepasste Straßenraumgestaltung</a:t>
            </a:r>
          </a:p>
          <a:p>
            <a:r>
              <a:rPr lang="de-AT" dirty="0" smtClean="0"/>
              <a:t>Kurze Wege</a:t>
            </a:r>
          </a:p>
          <a:p>
            <a:r>
              <a:rPr lang="de-AT" dirty="0" smtClean="0"/>
              <a:t>Steigerung des Sicherheitsempfindens </a:t>
            </a:r>
          </a:p>
          <a:p>
            <a:r>
              <a:rPr lang="de-AT" dirty="0" err="1" smtClean="0"/>
              <a:t>Querungshilfen</a:t>
            </a:r>
            <a:r>
              <a:rPr lang="de-AT" dirty="0" smtClean="0"/>
              <a:t> schaffen</a:t>
            </a:r>
          </a:p>
          <a:p>
            <a:r>
              <a:rPr lang="de-AT" dirty="0" smtClean="0"/>
              <a:t>Wege für Kinder erlebbar machen</a:t>
            </a:r>
          </a:p>
          <a:p>
            <a:r>
              <a:rPr lang="de-AT" dirty="0" smtClean="0"/>
              <a:t>Attraktive ÖV-Haltestellen</a:t>
            </a:r>
          </a:p>
          <a:p>
            <a:r>
              <a:rPr lang="de-AT" dirty="0" smtClean="0"/>
              <a:t>Bewusstseinsbildung - das </a:t>
            </a:r>
            <a:r>
              <a:rPr lang="de-AT" dirty="0"/>
              <a:t>günstigste und wichtigste Mittel zur </a:t>
            </a:r>
            <a:r>
              <a:rPr lang="de-AT" dirty="0" smtClean="0"/>
              <a:t>Mobilitätswende - unsere Kinder können ihr Umfeld erziehen</a:t>
            </a:r>
          </a:p>
        </p:txBody>
      </p:sp>
    </p:spTree>
    <p:extLst>
      <p:ext uri="{BB962C8B-B14F-4D97-AF65-F5344CB8AC3E}">
        <p14:creationId xmlns:p14="http://schemas.microsoft.com/office/powerpoint/2010/main" val="1770620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539980" y="199130"/>
            <a:ext cx="40297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4000" dirty="0" smtClean="0">
                <a:solidFill>
                  <a:srgbClr val="830701"/>
                </a:solidFill>
              </a:rPr>
              <a:t>Verkehrsbelastung</a:t>
            </a:r>
            <a:endParaRPr lang="de-AT" sz="4000" dirty="0">
              <a:solidFill>
                <a:srgbClr val="83070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738" y="-106042"/>
            <a:ext cx="5753100" cy="814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8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42"/>
          <p:cNvSpPr>
            <a:spLocks noChangeArrowheads="1"/>
          </p:cNvSpPr>
          <p:nvPr/>
        </p:nvSpPr>
        <p:spPr bwMode="auto">
          <a:xfrm>
            <a:off x="1010308" y="1424926"/>
            <a:ext cx="8886477" cy="2025225"/>
          </a:xfrm>
          <a:prstGeom prst="roundRect">
            <a:avLst>
              <a:gd name="adj" fmla="val 5391"/>
            </a:avLst>
          </a:prstGeom>
          <a:gradFill rotWithShape="0">
            <a:gsLst>
              <a:gs pos="0">
                <a:srgbClr val="FFFFFF"/>
              </a:gs>
              <a:gs pos="100000">
                <a:srgbClr val="A59382">
                  <a:alpha val="50000"/>
                </a:srgbClr>
              </a:gs>
            </a:gsLst>
            <a:lin ang="5400000" scaled="1"/>
          </a:gradFill>
          <a:ln w="12700" algn="ctr">
            <a:solidFill>
              <a:srgbClr val="A5938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9pPr>
          </a:lstStyle>
          <a:p>
            <a:pPr algn="ctr" eaLnBrk="1" hangingPunct="1"/>
            <a:endParaRPr lang="de-AT" altLang="de-DE" sz="1200" dirty="0"/>
          </a:p>
        </p:txBody>
      </p:sp>
      <p:sp>
        <p:nvSpPr>
          <p:cNvPr id="14" name="Abgerundetes Rechteck 42"/>
          <p:cNvSpPr>
            <a:spLocks noChangeArrowheads="1"/>
          </p:cNvSpPr>
          <p:nvPr/>
        </p:nvSpPr>
        <p:spPr bwMode="auto">
          <a:xfrm>
            <a:off x="1010308" y="5202413"/>
            <a:ext cx="8886476" cy="858028"/>
          </a:xfrm>
          <a:prstGeom prst="roundRect">
            <a:avLst>
              <a:gd name="adj" fmla="val 5391"/>
            </a:avLst>
          </a:prstGeom>
          <a:gradFill rotWithShape="0">
            <a:gsLst>
              <a:gs pos="0">
                <a:srgbClr val="FFFFFF"/>
              </a:gs>
              <a:gs pos="100000">
                <a:srgbClr val="A59382">
                  <a:alpha val="50000"/>
                </a:srgbClr>
              </a:gs>
            </a:gsLst>
            <a:lin ang="5400000" scaled="1"/>
          </a:gradFill>
          <a:ln w="12700" algn="ctr">
            <a:solidFill>
              <a:srgbClr val="A5938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9pPr>
          </a:lstStyle>
          <a:p>
            <a:pPr algn="ctr" eaLnBrk="1" hangingPunct="1"/>
            <a:endParaRPr lang="de-AT" altLang="de-DE" sz="1200" dirty="0"/>
          </a:p>
        </p:txBody>
      </p:sp>
      <p:sp>
        <p:nvSpPr>
          <p:cNvPr id="13" name="Abgerundetes Rechteck 42"/>
          <p:cNvSpPr>
            <a:spLocks noChangeArrowheads="1"/>
          </p:cNvSpPr>
          <p:nvPr/>
        </p:nvSpPr>
        <p:spPr bwMode="auto">
          <a:xfrm>
            <a:off x="1010308" y="3500833"/>
            <a:ext cx="8886476" cy="1595723"/>
          </a:xfrm>
          <a:prstGeom prst="roundRect">
            <a:avLst>
              <a:gd name="adj" fmla="val 5391"/>
            </a:avLst>
          </a:prstGeom>
          <a:gradFill rotWithShape="0">
            <a:gsLst>
              <a:gs pos="0">
                <a:srgbClr val="FFFFFF"/>
              </a:gs>
              <a:gs pos="100000">
                <a:srgbClr val="A59382">
                  <a:alpha val="50000"/>
                </a:srgbClr>
              </a:gs>
            </a:gsLst>
            <a:lin ang="5400000" scaled="1"/>
          </a:gradFill>
          <a:ln w="12700" algn="ctr">
            <a:solidFill>
              <a:srgbClr val="A5938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Sans" charset="0"/>
                <a:ea typeface="ヒラギノ角ゴ ProN W3" charset="0"/>
                <a:cs typeface="ヒラギノ角ゴ ProN W3" charset="0"/>
                <a:sym typeface="GillSans" charset="0"/>
              </a:defRPr>
            </a:lvl9pPr>
          </a:lstStyle>
          <a:p>
            <a:pPr algn="ctr" eaLnBrk="1" hangingPunct="1"/>
            <a:endParaRPr lang="de-AT" altLang="de-DE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1916" y="336223"/>
            <a:ext cx="7065784" cy="540060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Lösungsansatz</a:t>
            </a:r>
            <a:endParaRPr lang="de-AT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3379432" y="954163"/>
            <a:ext cx="900717" cy="43266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A91731"/>
              </a:buClr>
              <a:buFont typeface="Wingdings" pitchFamily="2" charset="2"/>
              <a:buChar char="§"/>
              <a:defRPr lang="en-US"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Sans" charset="0"/>
              </a:defRPr>
            </a:lvl1pPr>
            <a:lvl2pPr marL="576263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Font typeface="Wingdings" pitchFamily="2" charset="2"/>
              <a:buChar char="§"/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2pPr>
            <a:lvl3pPr marL="847725" indent="-2159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3pPr>
            <a:lvl4pPr marL="1095375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6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4pPr>
            <a:lvl5pPr marL="1485900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4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5pPr>
            <a:lvl6pPr marL="16573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6pPr>
            <a:lvl7pPr marL="21145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7pPr>
            <a:lvl8pPr marL="25717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8pPr>
            <a:lvl9pPr marL="30289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9pPr>
          </a:lstStyle>
          <a:p>
            <a:pPr marL="57150" indent="0">
              <a:buNone/>
            </a:pPr>
            <a:r>
              <a:rPr lang="de-AT" sz="2800" b="1" kern="0" dirty="0"/>
              <a:t>Fuß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5078238" y="963199"/>
            <a:ext cx="898204" cy="43266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A91731"/>
              </a:buClr>
              <a:buFont typeface="Wingdings" pitchFamily="2" charset="2"/>
              <a:buChar char="§"/>
              <a:defRPr lang="en-US"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Sans" charset="0"/>
              </a:defRPr>
            </a:lvl1pPr>
            <a:lvl2pPr marL="576263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Font typeface="Wingdings" pitchFamily="2" charset="2"/>
              <a:buChar char="§"/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2pPr>
            <a:lvl3pPr marL="847725" indent="-2159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3pPr>
            <a:lvl4pPr marL="1095375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6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4pPr>
            <a:lvl5pPr marL="1485900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4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5pPr>
            <a:lvl6pPr marL="16573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6pPr>
            <a:lvl7pPr marL="21145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7pPr>
            <a:lvl8pPr marL="25717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8pPr>
            <a:lvl9pPr marL="30289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9pPr>
          </a:lstStyle>
          <a:p>
            <a:pPr marL="57150" indent="0" algn="ctr">
              <a:buNone/>
            </a:pPr>
            <a:r>
              <a:rPr lang="de-AT" sz="2800" b="1" kern="0" dirty="0"/>
              <a:t>Rad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865798" y="954162"/>
            <a:ext cx="718185" cy="43266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A91731"/>
              </a:buClr>
              <a:buFont typeface="Wingdings" pitchFamily="2" charset="2"/>
              <a:buChar char="§"/>
              <a:defRPr lang="en-US"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Sans" charset="0"/>
              </a:defRPr>
            </a:lvl1pPr>
            <a:lvl2pPr marL="576263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Font typeface="Wingdings" pitchFamily="2" charset="2"/>
              <a:buChar char="§"/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2pPr>
            <a:lvl3pPr marL="847725" indent="-2159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3pPr>
            <a:lvl4pPr marL="1095375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6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4pPr>
            <a:lvl5pPr marL="1485900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4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5pPr>
            <a:lvl6pPr marL="16573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6pPr>
            <a:lvl7pPr marL="21145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7pPr>
            <a:lvl8pPr marL="25717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8pPr>
            <a:lvl9pPr marL="30289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9pPr>
          </a:lstStyle>
          <a:p>
            <a:pPr marL="57150" indent="0" algn="ctr">
              <a:buNone/>
            </a:pPr>
            <a:r>
              <a:rPr lang="de-AT" sz="2800" b="1" kern="0" dirty="0"/>
              <a:t>ÖV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8517395" y="954164"/>
            <a:ext cx="971466" cy="43266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A91731"/>
              </a:buClr>
              <a:buFont typeface="Wingdings" pitchFamily="2" charset="2"/>
              <a:buChar char="§"/>
              <a:defRPr lang="en-US"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Sans" charset="0"/>
              </a:defRPr>
            </a:lvl1pPr>
            <a:lvl2pPr marL="576263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Font typeface="Wingdings" pitchFamily="2" charset="2"/>
              <a:buChar char="§"/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2pPr>
            <a:lvl3pPr marL="847725" indent="-2159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3pPr>
            <a:lvl4pPr marL="1095375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6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4pPr>
            <a:lvl5pPr marL="1485900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4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5pPr>
            <a:lvl6pPr marL="16573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6pPr>
            <a:lvl7pPr marL="21145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7pPr>
            <a:lvl8pPr marL="25717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8pPr>
            <a:lvl9pPr marL="30289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9pPr>
          </a:lstStyle>
          <a:p>
            <a:pPr marL="57150" indent="0" algn="ctr">
              <a:buNone/>
            </a:pPr>
            <a:r>
              <a:rPr lang="de-AT" sz="2800" b="1" kern="0" dirty="0"/>
              <a:t>MIVV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916306" y="2133259"/>
            <a:ext cx="2070229" cy="43266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A91731"/>
              </a:buClr>
              <a:buFont typeface="Wingdings" pitchFamily="2" charset="2"/>
              <a:buChar char="§"/>
              <a:defRPr lang="en-US"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Sans" charset="0"/>
              </a:defRPr>
            </a:lvl1pPr>
            <a:lvl2pPr marL="576263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Font typeface="Wingdings" pitchFamily="2" charset="2"/>
              <a:buChar char="§"/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2pPr>
            <a:lvl3pPr marL="847725" indent="-2159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3pPr>
            <a:lvl4pPr marL="1095375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6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4pPr>
            <a:lvl5pPr marL="1485900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4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5pPr>
            <a:lvl6pPr marL="16573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6pPr>
            <a:lvl7pPr marL="21145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7pPr>
            <a:lvl8pPr marL="25717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8pPr>
            <a:lvl9pPr marL="30289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9pPr>
          </a:lstStyle>
          <a:p>
            <a:pPr marL="57150" indent="0" algn="ctr">
              <a:buNone/>
            </a:pPr>
            <a:r>
              <a:rPr lang="de-AT" kern="0" dirty="0"/>
              <a:t>Problemanalyse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947301" y="3872317"/>
            <a:ext cx="2070230" cy="89389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A91731"/>
              </a:buClr>
              <a:buFont typeface="Wingdings" pitchFamily="2" charset="2"/>
              <a:buChar char="§"/>
              <a:defRPr lang="en-US"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Sans" charset="0"/>
              </a:defRPr>
            </a:lvl1pPr>
            <a:lvl2pPr marL="576263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Font typeface="Wingdings" pitchFamily="2" charset="2"/>
              <a:buChar char="§"/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2pPr>
            <a:lvl3pPr marL="847725" indent="-2159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3pPr>
            <a:lvl4pPr marL="1095375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6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4pPr>
            <a:lvl5pPr marL="1485900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4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5pPr>
            <a:lvl6pPr marL="16573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6pPr>
            <a:lvl7pPr marL="21145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7pPr>
            <a:lvl8pPr marL="25717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8pPr>
            <a:lvl9pPr marL="30289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9pPr>
          </a:lstStyle>
          <a:p>
            <a:pPr marL="57150" indent="0">
              <a:buNone/>
            </a:pPr>
            <a:r>
              <a:rPr lang="de-AT" kern="0" dirty="0"/>
              <a:t>Maßnahmen-untersuchung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010308" y="5417283"/>
            <a:ext cx="2070230" cy="43266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A91731"/>
              </a:buClr>
              <a:buFont typeface="Wingdings" pitchFamily="2" charset="2"/>
              <a:buChar char="§"/>
              <a:defRPr lang="en-US" sz="2200">
                <a:solidFill>
                  <a:schemeClr val="tx1"/>
                </a:solidFill>
                <a:latin typeface="+mn-lt"/>
                <a:ea typeface="+mn-ea"/>
                <a:cs typeface="+mn-cs"/>
                <a:sym typeface="GillSans" charset="0"/>
              </a:defRPr>
            </a:lvl1pPr>
            <a:lvl2pPr marL="576263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Font typeface="Wingdings" pitchFamily="2" charset="2"/>
              <a:buChar char="§"/>
              <a:defRPr lang="en-US" sz="20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2pPr>
            <a:lvl3pPr marL="847725" indent="-2159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8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3pPr>
            <a:lvl4pPr marL="1095375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6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4pPr>
            <a:lvl5pPr marL="1485900" indent="-2857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A91731"/>
              </a:buClr>
              <a:buSzPct val="100000"/>
              <a:buFont typeface="Wingdings" pitchFamily="2" charset="2"/>
              <a:buChar char="§"/>
              <a:defRPr lang="en-US" sz="1400">
                <a:solidFill>
                  <a:schemeClr val="tx1"/>
                </a:solidFill>
                <a:latin typeface="+mn-lt"/>
                <a:ea typeface="+mn-ea"/>
                <a:cs typeface="+mn-cs"/>
                <a:sym typeface="GillSans Light" charset="0"/>
              </a:defRPr>
            </a:lvl5pPr>
            <a:lvl6pPr marL="16573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6pPr>
            <a:lvl7pPr marL="21145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7pPr>
            <a:lvl8pPr marL="25717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8pPr>
            <a:lvl9pPr marL="3028950" algn="l" rtl="0" fontAlgn="base">
              <a:spcBef>
                <a:spcPts val="500"/>
              </a:spcBef>
              <a:spcAft>
                <a:spcPct val="0"/>
              </a:spcAft>
              <a:buClr>
                <a:srgbClr val="343434"/>
              </a:buClr>
              <a:buSzPct val="100000"/>
              <a:buFont typeface="GillSans Light" charset="0"/>
              <a:defRPr sz="1400">
                <a:solidFill>
                  <a:srgbClr val="343434"/>
                </a:solidFill>
                <a:latin typeface="GillSans Light" charset="0"/>
                <a:ea typeface="+mn-ea"/>
                <a:cs typeface="+mn-cs"/>
                <a:sym typeface="GillSans Light" charset="0"/>
              </a:defRPr>
            </a:lvl9pPr>
          </a:lstStyle>
          <a:p>
            <a:pPr marL="57150" indent="0">
              <a:buNone/>
            </a:pPr>
            <a:r>
              <a:rPr lang="de-AT" kern="0" dirty="0"/>
              <a:t>Ergebnis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2986534" y="1494782"/>
            <a:ext cx="1656000" cy="854808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AT" sz="1300" dirty="0">
                <a:cs typeface="Arial" charset="0"/>
              </a:rPr>
              <a:t>Analyse Fußwegenetz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AT" sz="1300" dirty="0">
                <a:cs typeface="Arial" charset="0"/>
              </a:rPr>
              <a:t>Analyse Hotspots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4846826" y="1510382"/>
            <a:ext cx="1656000" cy="854808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AT" sz="1300" dirty="0">
                <a:cs typeface="Arial" charset="0"/>
              </a:rPr>
              <a:t>Netzanalyse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AT" sz="1300" dirty="0">
                <a:cs typeface="Arial" charset="0"/>
              </a:rPr>
              <a:t>Radrouten und Hotspots</a:t>
            </a:r>
          </a:p>
        </p:txBody>
      </p:sp>
      <p:sp>
        <p:nvSpPr>
          <p:cNvPr id="19" name="Abgerundetes Rechteck 18"/>
          <p:cNvSpPr/>
          <p:nvPr/>
        </p:nvSpPr>
        <p:spPr>
          <a:xfrm>
            <a:off x="6459364" y="1494782"/>
            <a:ext cx="1656000" cy="854808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AT" sz="1300" dirty="0">
                <a:cs typeface="Arial" charset="0"/>
              </a:rPr>
              <a:t>Fahrgastzählung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AT" sz="1300" dirty="0">
                <a:cs typeface="Arial" charset="0"/>
              </a:rPr>
              <a:t>Analyse Strecken-führung und Fahrplanangebot</a:t>
            </a:r>
          </a:p>
        </p:txBody>
      </p:sp>
      <p:sp>
        <p:nvSpPr>
          <p:cNvPr id="20" name="Abgerundetes Rechteck 19"/>
          <p:cNvSpPr/>
          <p:nvPr/>
        </p:nvSpPr>
        <p:spPr>
          <a:xfrm>
            <a:off x="8195780" y="1494782"/>
            <a:ext cx="1656000" cy="854808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AT" sz="1300" dirty="0">
                <a:cs typeface="Arial" charset="0"/>
              </a:rPr>
              <a:t>QS-Zählung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AT" sz="1300" dirty="0">
                <a:cs typeface="Arial" charset="0"/>
              </a:rPr>
              <a:t>Kreuzungszählung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AT" sz="1300" dirty="0">
                <a:cs typeface="Arial" charset="0"/>
              </a:rPr>
              <a:t>Kennzeichen-verfolgung</a:t>
            </a:r>
          </a:p>
        </p:txBody>
      </p:sp>
      <p:sp>
        <p:nvSpPr>
          <p:cNvPr id="21" name="Abgerundetes Rechteck 20"/>
          <p:cNvSpPr/>
          <p:nvPr/>
        </p:nvSpPr>
        <p:spPr>
          <a:xfrm>
            <a:off x="6467265" y="2419331"/>
            <a:ext cx="3384515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r>
              <a:rPr lang="de-AT" sz="1400" b="1" dirty="0">
                <a:cs typeface="Arial" charset="0"/>
              </a:rPr>
              <a:t>Verkehrsmodell Wiener Neudorf 2016</a:t>
            </a:r>
          </a:p>
        </p:txBody>
      </p:sp>
      <p:sp>
        <p:nvSpPr>
          <p:cNvPr id="22" name="Abgerundetes Rechteck 21"/>
          <p:cNvSpPr/>
          <p:nvPr/>
        </p:nvSpPr>
        <p:spPr>
          <a:xfrm>
            <a:off x="2980719" y="2913833"/>
            <a:ext cx="34241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r>
              <a:rPr lang="de-AT" sz="1400" b="1" dirty="0">
                <a:cs typeface="Arial" charset="0"/>
              </a:rPr>
              <a:t>Begehung</a:t>
            </a:r>
          </a:p>
        </p:txBody>
      </p:sp>
      <p:sp>
        <p:nvSpPr>
          <p:cNvPr id="23" name="Abgerundetes Rechteck 22"/>
          <p:cNvSpPr/>
          <p:nvPr/>
        </p:nvSpPr>
        <p:spPr>
          <a:xfrm>
            <a:off x="2972256" y="3566387"/>
            <a:ext cx="3406693" cy="698795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AT" sz="1300" dirty="0">
                <a:cs typeface="Arial" charset="0"/>
              </a:rPr>
              <a:t>Entwicklung Maßnahmenkatalog für </a:t>
            </a:r>
            <a:br>
              <a:rPr lang="de-AT" sz="1300" dirty="0">
                <a:cs typeface="Arial" charset="0"/>
              </a:rPr>
            </a:br>
            <a:r>
              <a:rPr lang="de-AT" sz="1300" dirty="0">
                <a:cs typeface="Arial" charset="0"/>
              </a:rPr>
              <a:t>Fuß &amp; Rad</a:t>
            </a:r>
          </a:p>
        </p:txBody>
      </p:sp>
      <p:sp>
        <p:nvSpPr>
          <p:cNvPr id="24" name="Abgerundetes Rechteck 23"/>
          <p:cNvSpPr/>
          <p:nvPr/>
        </p:nvSpPr>
        <p:spPr>
          <a:xfrm>
            <a:off x="6419158" y="3566387"/>
            <a:ext cx="3406693" cy="698795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AT" sz="1300" dirty="0">
                <a:cs typeface="Arial" charset="0"/>
              </a:rPr>
              <a:t>Maßnahmenvorschläge für IV / ÖV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AT" sz="1300" dirty="0">
                <a:cs typeface="Arial" charset="0"/>
              </a:rPr>
              <a:t>Schnelle und große Maßnahmen</a:t>
            </a:r>
          </a:p>
        </p:txBody>
      </p:sp>
      <p:sp>
        <p:nvSpPr>
          <p:cNvPr id="25" name="Abgerundetes Rechteck 24"/>
          <p:cNvSpPr/>
          <p:nvPr/>
        </p:nvSpPr>
        <p:spPr>
          <a:xfrm>
            <a:off x="2972255" y="4312039"/>
            <a:ext cx="3406693" cy="698795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AT" sz="1300" dirty="0">
                <a:cs typeface="Arial" charset="0"/>
              </a:rPr>
              <a:t>Verkehrstechnische Beurteilung und Prioritätenreihung der Einzelmaßnahmen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6419157" y="4312039"/>
            <a:ext cx="3406693" cy="698795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AT" sz="1300" dirty="0">
                <a:cs typeface="Arial" charset="0"/>
              </a:rPr>
              <a:t>Verkehrsprognose 2030 im Verkehrsmodell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AT" sz="1300" dirty="0">
                <a:cs typeface="Arial" charset="0"/>
              </a:rPr>
              <a:t>Wirkungsanalyse</a:t>
            </a:r>
          </a:p>
        </p:txBody>
      </p:sp>
      <p:sp>
        <p:nvSpPr>
          <p:cNvPr id="27" name="Abgerundetes Rechteck 26"/>
          <p:cNvSpPr/>
          <p:nvPr/>
        </p:nvSpPr>
        <p:spPr>
          <a:xfrm>
            <a:off x="2972255" y="5272654"/>
            <a:ext cx="6865246" cy="717545"/>
          </a:xfrm>
          <a:prstGeom prst="roundRect">
            <a:avLst>
              <a:gd name="adj" fmla="val 7474"/>
            </a:avLst>
          </a:prstGeom>
          <a:gradFill rotWithShape="1">
            <a:gsLst>
              <a:gs pos="2054">
                <a:srgbClr val="A91731"/>
              </a:gs>
              <a:gs pos="0">
                <a:srgbClr val="A91731"/>
              </a:gs>
              <a:gs pos="79000">
                <a:srgbClr val="A91731"/>
              </a:gs>
              <a:gs pos="100000">
                <a:srgbClr val="A91731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r>
              <a:rPr lang="de-AT" sz="1600" b="1" dirty="0">
                <a:solidFill>
                  <a:schemeClr val="bg1"/>
                </a:solidFill>
                <a:cs typeface="Arial" charset="0"/>
              </a:rPr>
              <a:t>Generalverkehrskonzept Wiener Neudorf</a:t>
            </a:r>
            <a:br>
              <a:rPr lang="de-AT" sz="1600" b="1" dirty="0">
                <a:solidFill>
                  <a:schemeClr val="bg1"/>
                </a:solidFill>
                <a:cs typeface="Arial" charset="0"/>
              </a:rPr>
            </a:br>
            <a:r>
              <a:rPr lang="de-AT" sz="1600" b="1" dirty="0" smtClean="0">
                <a:solidFill>
                  <a:schemeClr val="bg1"/>
                </a:solidFill>
                <a:cs typeface="Arial" charset="0"/>
              </a:rPr>
              <a:t>Voraussetzung für Änderungen Flächenwidmungs- und Bebauungsplan</a:t>
            </a:r>
            <a:endParaRPr lang="de-AT" sz="16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1" name="Abgerundetes Rechteck 30"/>
          <p:cNvSpPr/>
          <p:nvPr/>
        </p:nvSpPr>
        <p:spPr>
          <a:xfrm>
            <a:off x="6467265" y="2913833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32" name="Abgerundetes Rechteck 31"/>
          <p:cNvSpPr/>
          <p:nvPr/>
        </p:nvSpPr>
        <p:spPr>
          <a:xfrm>
            <a:off x="6732653" y="2913833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33" name="Abgerundetes Rechteck 32"/>
          <p:cNvSpPr/>
          <p:nvPr/>
        </p:nvSpPr>
        <p:spPr>
          <a:xfrm>
            <a:off x="6998041" y="2913833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34" name="Abgerundetes Rechteck 33"/>
          <p:cNvSpPr/>
          <p:nvPr/>
        </p:nvSpPr>
        <p:spPr>
          <a:xfrm>
            <a:off x="7263429" y="2913833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35" name="Abgerundetes Rechteck 34"/>
          <p:cNvSpPr/>
          <p:nvPr/>
        </p:nvSpPr>
        <p:spPr>
          <a:xfrm>
            <a:off x="7528817" y="2913833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36" name="Abgerundetes Rechteck 35"/>
          <p:cNvSpPr/>
          <p:nvPr/>
        </p:nvSpPr>
        <p:spPr>
          <a:xfrm>
            <a:off x="7794205" y="2913833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37" name="Abgerundetes Rechteck 36"/>
          <p:cNvSpPr/>
          <p:nvPr/>
        </p:nvSpPr>
        <p:spPr>
          <a:xfrm>
            <a:off x="8059593" y="2913833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38" name="Abgerundetes Rechteck 37"/>
          <p:cNvSpPr/>
          <p:nvPr/>
        </p:nvSpPr>
        <p:spPr>
          <a:xfrm>
            <a:off x="8324981" y="2913833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39" name="Abgerundetes Rechteck 38"/>
          <p:cNvSpPr/>
          <p:nvPr/>
        </p:nvSpPr>
        <p:spPr>
          <a:xfrm>
            <a:off x="8590369" y="2913833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40" name="Abgerundetes Rechteck 39"/>
          <p:cNvSpPr/>
          <p:nvPr/>
        </p:nvSpPr>
        <p:spPr>
          <a:xfrm>
            <a:off x="8855757" y="2913833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41" name="Abgerundetes Rechteck 40"/>
          <p:cNvSpPr/>
          <p:nvPr/>
        </p:nvSpPr>
        <p:spPr>
          <a:xfrm>
            <a:off x="9121145" y="2913833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42" name="Abgerundetes Rechteck 41"/>
          <p:cNvSpPr/>
          <p:nvPr/>
        </p:nvSpPr>
        <p:spPr>
          <a:xfrm>
            <a:off x="9386533" y="2913833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43" name="Abgerundetes Rechteck 42"/>
          <p:cNvSpPr/>
          <p:nvPr/>
        </p:nvSpPr>
        <p:spPr>
          <a:xfrm>
            <a:off x="9651920" y="2913833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44" name="Abgerundetes Rechteck 43"/>
          <p:cNvSpPr/>
          <p:nvPr/>
        </p:nvSpPr>
        <p:spPr>
          <a:xfrm>
            <a:off x="2979565" y="2419331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45" name="Abgerundetes Rechteck 44"/>
          <p:cNvSpPr/>
          <p:nvPr/>
        </p:nvSpPr>
        <p:spPr>
          <a:xfrm>
            <a:off x="3244953" y="2419331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46" name="Abgerundetes Rechteck 45"/>
          <p:cNvSpPr/>
          <p:nvPr/>
        </p:nvSpPr>
        <p:spPr>
          <a:xfrm>
            <a:off x="3510341" y="2419331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47" name="Abgerundetes Rechteck 46"/>
          <p:cNvSpPr/>
          <p:nvPr/>
        </p:nvSpPr>
        <p:spPr>
          <a:xfrm>
            <a:off x="3775729" y="2419331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48" name="Abgerundetes Rechteck 47"/>
          <p:cNvSpPr/>
          <p:nvPr/>
        </p:nvSpPr>
        <p:spPr>
          <a:xfrm>
            <a:off x="4041117" y="2419331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49" name="Abgerundetes Rechteck 48"/>
          <p:cNvSpPr/>
          <p:nvPr/>
        </p:nvSpPr>
        <p:spPr>
          <a:xfrm>
            <a:off x="4306505" y="2419331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50" name="Abgerundetes Rechteck 49"/>
          <p:cNvSpPr/>
          <p:nvPr/>
        </p:nvSpPr>
        <p:spPr>
          <a:xfrm>
            <a:off x="4571893" y="2419331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51" name="Abgerundetes Rechteck 50"/>
          <p:cNvSpPr/>
          <p:nvPr/>
        </p:nvSpPr>
        <p:spPr>
          <a:xfrm>
            <a:off x="4837281" y="2419331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52" name="Abgerundetes Rechteck 51"/>
          <p:cNvSpPr/>
          <p:nvPr/>
        </p:nvSpPr>
        <p:spPr>
          <a:xfrm>
            <a:off x="5102669" y="2419331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53" name="Abgerundetes Rechteck 52"/>
          <p:cNvSpPr/>
          <p:nvPr/>
        </p:nvSpPr>
        <p:spPr>
          <a:xfrm>
            <a:off x="5368057" y="2419331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54" name="Abgerundetes Rechteck 53"/>
          <p:cNvSpPr/>
          <p:nvPr/>
        </p:nvSpPr>
        <p:spPr>
          <a:xfrm>
            <a:off x="5633445" y="2419331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55" name="Abgerundetes Rechteck 54"/>
          <p:cNvSpPr/>
          <p:nvPr/>
        </p:nvSpPr>
        <p:spPr>
          <a:xfrm>
            <a:off x="5898833" y="2419331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  <p:sp>
        <p:nvSpPr>
          <p:cNvPr id="56" name="Abgerundetes Rechteck 55"/>
          <p:cNvSpPr/>
          <p:nvPr/>
        </p:nvSpPr>
        <p:spPr>
          <a:xfrm>
            <a:off x="6164220" y="2419331"/>
            <a:ext cx="204659" cy="425486"/>
          </a:xfrm>
          <a:prstGeom prst="roundRect">
            <a:avLst>
              <a:gd name="adj" fmla="val 7474"/>
            </a:avLst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36000" anchor="ctr"/>
          <a:lstStyle/>
          <a:p>
            <a:pPr>
              <a:defRPr/>
            </a:pPr>
            <a:endParaRPr lang="de-AT" sz="14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58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8293" y="309846"/>
            <a:ext cx="9030976" cy="540060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Fußgänger Zielorte inkl. Wunschliniennetz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467" y="1061571"/>
            <a:ext cx="5726333" cy="55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5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8293" y="309846"/>
            <a:ext cx="9030976" cy="540060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Zielorte definieren und bewerten</a:t>
            </a:r>
            <a:endParaRPr lang="de-AT" dirty="0"/>
          </a:p>
        </p:txBody>
      </p:sp>
      <p:pic>
        <p:nvPicPr>
          <p:cNvPr id="57" name="Grafik 5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61" y="990004"/>
            <a:ext cx="7425969" cy="586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332" y="0"/>
            <a:ext cx="7400906" cy="666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38" y="4144"/>
            <a:ext cx="7581385" cy="685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5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99" y="0"/>
            <a:ext cx="7340862" cy="579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976" y="3421788"/>
            <a:ext cx="6831024" cy="343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488</Words>
  <Application>Microsoft Office PowerPoint</Application>
  <PresentationFormat>Breitbild</PresentationFormat>
  <Paragraphs>108</Paragraphs>
  <Slides>29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GillSans</vt:lpstr>
      <vt:lpstr>Wingdings</vt:lpstr>
      <vt:lpstr>ヒラギノ角ゴ ProN W3</vt:lpstr>
      <vt:lpstr>Office</vt:lpstr>
      <vt:lpstr>Acrobat Document</vt:lpstr>
      <vt:lpstr>Verkehrssicherheit durch ein Konzept des Angebots und des Perspektivenwechsels "der Blick durch Kinderaugen"</vt:lpstr>
      <vt:lpstr>Voraussetzungen in Wiener Neudorf</vt:lpstr>
      <vt:lpstr>PowerPoint-Präsentation</vt:lpstr>
      <vt:lpstr>Lösungsansatz</vt:lpstr>
      <vt:lpstr>Fußgänger Zielorte inkl. Wunschliniennetz</vt:lpstr>
      <vt:lpstr>Zielorte definieren und bewerten</vt:lpstr>
      <vt:lpstr>PowerPoint-Präsentation</vt:lpstr>
      <vt:lpstr>PowerPoint-Präsentation</vt:lpstr>
      <vt:lpstr>PowerPoint-Präsentation</vt:lpstr>
      <vt:lpstr>Ziele am Weg zur Mobilitätswende</vt:lpstr>
      <vt:lpstr>Straßenneugestaltung</vt:lpstr>
      <vt:lpstr>Ein Schulweg der gerne benutzt wird.  Hier kann der Weg auch ein Teil des Zieles werden.</vt:lpstr>
      <vt:lpstr>Kinder genießen breite Wege mit Grünflächen</vt:lpstr>
      <vt:lpstr>Auch an die Sicherheit wurde gedacht</vt:lpstr>
      <vt:lpstr>Der sichere Schulweg wurde verteilt</vt:lpstr>
      <vt:lpstr>Kleine Attraktionen machen den Weg interessanter </vt:lpstr>
      <vt:lpstr>Diese werden auch gerne angenommen</vt:lpstr>
      <vt:lpstr>Auch ein neuer kurzer Weg unmittelbar neben den Bildungseinrichtungen in den Rathauspark ist entstanden</vt:lpstr>
      <vt:lpstr>Auch Radfahrer werden auf den Ausgang im Bereich der Bildungseinrichtungen aufmerksam gemacht</vt:lpstr>
      <vt:lpstr>Vor der Schule wird nochmals das Planetensystem gelernt</vt:lpstr>
      <vt:lpstr>In der Raumplanung wird der Grundstein gelegt und Platz für eine ansprechende Gestaltung geschaffen</vt:lpstr>
      <vt:lpstr>Neue Geh/Radwegverbindung in den Park</vt:lpstr>
      <vt:lpstr>Hier standen früher die Betriebsgebäude! Jetzt gibt es einen kombinierten Geh- und Radweg mit Baumpflanzungen und einer biodiversen Grünflächengestaltung</vt:lpstr>
      <vt:lpstr>Statt einer Betriebsanlage entstand eine Grünfläche mit unversiegelter Durchwegung mit Reckstange, Balancierbalken</vt:lpstr>
      <vt:lpstr>PowerPoint-Präsentation</vt:lpstr>
      <vt:lpstr>PowerPoint-Präsentation</vt:lpstr>
      <vt:lpstr>PowerPoint-Präsentation</vt:lpstr>
      <vt:lpstr>PowerPoint-Präsentation</vt:lpstr>
      <vt:lpstr>Wie könnten Gemeinden agieren: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Von der Bauruine zum bewegten Schulweg</dc:title>
  <dc:creator>Hudribusch Friedrich</dc:creator>
  <cp:lastModifiedBy>Hudribusch Friedrich</cp:lastModifiedBy>
  <cp:revision>53</cp:revision>
  <cp:lastPrinted>2022-12-12T12:44:34Z</cp:lastPrinted>
  <dcterms:created xsi:type="dcterms:W3CDTF">2022-05-31T15:34:07Z</dcterms:created>
  <dcterms:modified xsi:type="dcterms:W3CDTF">2024-06-15T10:47:09Z</dcterms:modified>
</cp:coreProperties>
</file>