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8uIBtDIYgp3J/wwvOCeg04q4r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sport and exercise to traffic and transport</a:t>
            </a:r>
            <a:endParaRPr b="0" sz="24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 sz="2800"/>
            </a:b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role of the community coach in the municipality</a:t>
            </a:r>
            <a:endParaRPr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latin typeface="Arial"/>
                <a:ea typeface="Arial"/>
                <a:cs typeface="Arial"/>
                <a:sym typeface="Arial"/>
              </a:rPr>
              <a:t>balcony gym during corona pandemic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means much more than just cycling: together; social, against loneliness, health</a:t>
            </a:r>
            <a:endParaRPr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at several </a:t>
            </a: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endParaRPr sz="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Webinar week Oct2020.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Scherder about continuing to cycle - exercise - brain health. neuroscientist.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W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ork with local partners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latin typeface="Arial"/>
                <a:ea typeface="Arial"/>
                <a:cs typeface="Arial"/>
                <a:sym typeface="Arial"/>
              </a:rPr>
              <a:t>Working visit by Minister Harbers to the municipality De Ronde Venen (12 Sept. 2022)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nl-N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Cycling teacher</a:t>
            </a:r>
            <a:br>
              <a:rPr b="1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Tricycle discovery days</a:t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 sz="2800"/>
            </a:b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unconscious to ambassador of CycleOn</a:t>
            </a:r>
            <a:endParaRPr sz="8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 sz="2800"/>
            </a:b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b="0" sz="28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ambassadors of CycleOn</a:t>
            </a:r>
            <a:endParaRPr sz="8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shoot</a:t>
            </a:r>
            <a:endParaRPr sz="8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success factor: have fun together, enjoy!</a:t>
            </a:r>
            <a:endParaRPr b="0" sz="24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 sz="2800"/>
            </a:b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CycleOn </a:t>
            </a: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magazine 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Dutch…)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 sz="2800"/>
            </a:b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nl-NL"/>
            </a:b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latin typeface="Arial"/>
                <a:ea typeface="Arial"/>
                <a:cs typeface="Arial"/>
                <a:sym typeface="Arial"/>
              </a:rPr>
              <a:t>1. R</a:t>
            </a:r>
            <a:r>
              <a:rPr lang="nl-NL" sz="1400">
                <a:latin typeface="Arial"/>
                <a:ea typeface="Arial"/>
                <a:cs typeface="Arial"/>
                <a:sym typeface="Arial"/>
              </a:rPr>
              <a:t>ecognizability and repetition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 of starter package for starting municipality 'green light for municipality ...'</a:t>
            </a:r>
            <a:endParaRPr sz="9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0" lang="nl-NL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and by us</a:t>
            </a:r>
            <a:endParaRPr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CycleOn Quartermakers (provinces)</a:t>
            </a:r>
            <a:endParaRPr b="0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A8D7"/>
              </a:buClr>
              <a:buSzPts val="3200"/>
              <a:buNone/>
              <a:defRPr>
                <a:solidFill>
                  <a:srgbClr val="88A8D7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A8D7"/>
              </a:buClr>
              <a:buSzPts val="2800"/>
              <a:buNone/>
              <a:defRPr>
                <a:solidFill>
                  <a:srgbClr val="88A8D7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A8D7"/>
              </a:buClr>
              <a:buSzPts val="2400"/>
              <a:buNone/>
              <a:defRPr>
                <a:solidFill>
                  <a:srgbClr val="88A8D7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>
                <a:solidFill>
                  <a:srgbClr val="88A8D7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psomming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erdana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A8D7"/>
              </a:buClr>
              <a:buSzPts val="2000"/>
              <a:buNone/>
              <a:defRPr sz="2000">
                <a:solidFill>
                  <a:srgbClr val="88A8D7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A8D7"/>
              </a:buClr>
              <a:buSzPts val="1800"/>
              <a:buNone/>
              <a:defRPr sz="1800">
                <a:solidFill>
                  <a:srgbClr val="88A8D7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A8D7"/>
              </a:buClr>
              <a:buSzPts val="1600"/>
              <a:buNone/>
              <a:defRPr sz="1600">
                <a:solidFill>
                  <a:srgbClr val="88A8D7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A8D7"/>
              </a:buClr>
              <a:buSzPts val="1400"/>
              <a:buNone/>
              <a:defRPr sz="1400">
                <a:solidFill>
                  <a:srgbClr val="88A8D7"/>
                </a:solidFill>
              </a:defRPr>
            </a:lvl9pPr>
          </a:lstStyle>
          <a:p/>
        </p:txBody>
      </p:sp>
      <p:sp>
        <p:nvSpPr>
          <p:cNvPr id="38" name="Google Shape;38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A8D7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762980" y="1440112"/>
            <a:ext cx="7618040" cy="1615960"/>
          </a:xfrm>
          <a:prstGeom prst="roundRect">
            <a:avLst>
              <a:gd fmla="val 16667" name="adj"/>
            </a:avLst>
          </a:prstGeom>
          <a:solidFill>
            <a:srgbClr val="E63B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1571524" y="3429000"/>
            <a:ext cx="6000951" cy="2722134"/>
            <a:chOff x="-1" y="-1"/>
            <a:chExt cx="11635495" cy="4967080"/>
          </a:xfrm>
        </p:grpSpPr>
        <p:pic>
          <p:nvPicPr>
            <p:cNvPr descr="Schermafbeelding 2019-01-16 om 17.53.26.png" id="95" name="Google Shape;9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3553" y="447701"/>
              <a:ext cx="11246820" cy="4111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"/>
            <p:cNvSpPr/>
            <p:nvPr/>
          </p:nvSpPr>
          <p:spPr>
            <a:xfrm rot="240000">
              <a:off x="10373132" y="3350700"/>
              <a:ext cx="1221254" cy="122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rot="240000">
              <a:off x="70219" y="2783017"/>
              <a:ext cx="2483159" cy="2100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 rot="240000">
              <a:off x="1396932" y="3069812"/>
              <a:ext cx="1221253" cy="12212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rot="240000">
              <a:off x="7161241" y="41107"/>
              <a:ext cx="1221253" cy="1221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1045572" y="1928227"/>
            <a:ext cx="6750000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nl-NL" sz="3600">
                <a:solidFill>
                  <a:schemeClr val="lt1"/>
                </a:solidFill>
              </a:rPr>
              <a:t>Photo Album</a:t>
            </a:r>
            <a:r>
              <a:rPr b="0" i="0" lang="nl-NL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2018-2023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transport, wiel&#10;&#10;Automatisch gegenereerde beschrijving"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9741" y="-905170"/>
            <a:ext cx="2477608" cy="247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-33415" y="-73450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960983" y="2054268"/>
            <a:ext cx="8210924" cy="35762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1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t/>
            </a:r>
            <a:endParaRPr b="0" i="0" sz="1875" u="none" cap="none" strike="noStrike">
              <a:solidFill>
                <a:srgbClr val="0027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07023" y="868906"/>
            <a:ext cx="10466775" cy="5120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3471" y="-73449"/>
            <a:ext cx="12977197" cy="707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0721" y="-73449"/>
            <a:ext cx="10989335" cy="728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>
            <a:off x="0" y="-146897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8187" y="3501197"/>
            <a:ext cx="6176572" cy="335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162" y="-182576"/>
            <a:ext cx="4147180" cy="379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6830" y="-210626"/>
            <a:ext cx="5807887" cy="3864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3498" y="-73449"/>
            <a:ext cx="10507347" cy="700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05154" y="-73449"/>
            <a:ext cx="14436180" cy="700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/>
          <p:nvPr/>
        </p:nvSpPr>
        <p:spPr>
          <a:xfrm>
            <a:off x="0" y="0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9391" y="1175084"/>
            <a:ext cx="10076087" cy="487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8917" y="0"/>
            <a:ext cx="9581346" cy="716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3449"/>
            <a:ext cx="10993117" cy="730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4590" y="-73449"/>
            <a:ext cx="11159390" cy="74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-33415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79499" y="183761"/>
            <a:ext cx="77619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rPr b="0" i="0" lang="nl-NL" sz="375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0" i="0" lang="nl-NL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Team Doortrappen</a:t>
            </a:r>
            <a:endParaRPr b="0" i="0" sz="375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960983" y="2054268"/>
            <a:ext cx="8210924" cy="35762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1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t/>
            </a:r>
            <a:endParaRPr b="0" i="0" sz="1875" u="none" cap="none" strike="noStrike">
              <a:solidFill>
                <a:srgbClr val="0027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89701" y="941667"/>
            <a:ext cx="8744100" cy="5715000"/>
          </a:xfrm>
          <a:prstGeom prst="roundRect">
            <a:avLst>
              <a:gd fmla="val 15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952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fbeelding met motor, fiets, paard&#10;&#10;Automatisch gegenereerde beschrijving"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6917" y="4924841"/>
            <a:ext cx="1933147" cy="1933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ransport, wiel&#10;&#10;Automatisch gegenereerde beschrijving"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9741" y="-905170"/>
            <a:ext cx="2477608" cy="247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4800" y="1265850"/>
            <a:ext cx="19716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5400" y="3939138"/>
            <a:ext cx="2034799" cy="192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4800" y="3928189"/>
            <a:ext cx="1933150" cy="19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865400" y="3224338"/>
            <a:ext cx="7075999" cy="446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nl-NL" sz="1700" u="none" cap="none" strike="noStrike">
                <a:solidFill>
                  <a:srgbClr val="FF3B19"/>
                </a:solidFill>
                <a:latin typeface="Verdana"/>
                <a:ea typeface="Verdana"/>
                <a:cs typeface="Verdana"/>
                <a:sym typeface="Verdana"/>
              </a:rPr>
              <a:t>       Juul		 Sonja			Tom</a:t>
            </a:r>
            <a:endParaRPr b="1" i="0" sz="1700" u="none" cap="none" strike="noStrike">
              <a:solidFill>
                <a:srgbClr val="FF3B1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865400" y="5967250"/>
            <a:ext cx="7592700" cy="4462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nl-NL" sz="1700" u="none" cap="none" strike="noStrike">
                <a:solidFill>
                  <a:srgbClr val="FF3B19"/>
                </a:solidFill>
                <a:latin typeface="Verdana"/>
                <a:ea typeface="Verdana"/>
                <a:cs typeface="Verdana"/>
                <a:sym typeface="Verdana"/>
              </a:rPr>
              <a:t>   Jacqueline		Cherryl</a:t>
            </a:r>
            <a:endParaRPr b="1" i="0" sz="1700" u="none" cap="none" strike="noStrike">
              <a:solidFill>
                <a:srgbClr val="FF3B1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5400" y="1251575"/>
            <a:ext cx="2066542" cy="18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02449" y="1231274"/>
            <a:ext cx="2147292" cy="194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4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7305" y="-73449"/>
            <a:ext cx="10734134" cy="718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/>
          <p:nvPr/>
        </p:nvSpPr>
        <p:spPr>
          <a:xfrm>
            <a:off x="0" y="-146897"/>
            <a:ext cx="9390342" cy="7004897"/>
          </a:xfrm>
          <a:prstGeom prst="rect">
            <a:avLst/>
          </a:prstGeom>
          <a:solidFill>
            <a:srgbClr val="F9D1C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1822"/>
            <a:ext cx="9390342" cy="626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5919"/>
            <a:ext cx="9747848" cy="650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3449"/>
            <a:ext cx="9602729" cy="719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58597" y="0"/>
            <a:ext cx="5384036" cy="719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1" name="Google Shape;29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9302" y="-73449"/>
            <a:ext cx="14050353" cy="700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36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Plezier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8" name="Google Shape;2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8501" y="-73449"/>
            <a:ext cx="10507344" cy="700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24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Handleiding 2.0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8300" y="2713293"/>
            <a:ext cx="6235213" cy="429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40251"/>
            <a:ext cx="3994484" cy="568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-33415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22799" y="1317906"/>
            <a:ext cx="8744100" cy="5273100"/>
          </a:xfrm>
          <a:prstGeom prst="roundRect">
            <a:avLst>
              <a:gd fmla="val 15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952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10726" y="211860"/>
            <a:ext cx="77619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Arial"/>
              <a:buNone/>
            </a:pPr>
            <a:r>
              <a:rPr b="0" i="0" lang="nl-NL" sz="375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0" i="0" lang="nl-NL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Toen en nu</a:t>
            </a:r>
            <a:endParaRPr b="0" i="0" sz="375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77621" y="2029907"/>
            <a:ext cx="8210924" cy="35762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1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t/>
            </a:r>
            <a:endParaRPr b="0" i="0" sz="1875" u="none" cap="none" strike="noStrike">
              <a:solidFill>
                <a:srgbClr val="0027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10726" y="6056661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fbeelding met motor, fiets, paard&#10;&#10;Automatisch gegenereerde beschrijving"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6917" y="4924841"/>
            <a:ext cx="1933147" cy="1933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ransport, wiel&#10;&#10;Automatisch gegenereerde beschrijving" id="130" name="Google Shape;1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9741" y="-905170"/>
            <a:ext cx="2477608" cy="247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/>
          <p:nvPr/>
        </p:nvSpPr>
        <p:spPr>
          <a:xfrm>
            <a:off x="829560" y="1523071"/>
            <a:ext cx="2092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r>
              <a:rPr b="1" i="0" lang="nl-NL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572318" y="2270701"/>
            <a:ext cx="2589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0" lang="nl-NL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provincies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0" lang="nl-NL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 vervoerregio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</a:pPr>
            <a:r>
              <a:rPr b="1" i="0" lang="nl-NL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 pilot gemeenten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690274" y="4674840"/>
            <a:ext cx="26682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i="0" lang="nl-NL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 provincie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i="0" lang="nl-NL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vervoerregio’s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1" i="0" lang="nl-NL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223 gemeenten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829560" y="3721097"/>
            <a:ext cx="19984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/>
          </a:p>
        </p:txBody>
      </p:sp>
      <p:pic>
        <p:nvPicPr>
          <p:cNvPr id="135" name="Google Shape;13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7350" y="-384088"/>
            <a:ext cx="10160876" cy="76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960983" y="2054268"/>
            <a:ext cx="8210924" cy="357628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/>
          <a:p>
            <a:pPr indent="0" lvl="1" marL="0" marR="0" rtl="0" algn="l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t/>
            </a:r>
            <a:endParaRPr b="0" i="0" sz="1875" u="none" cap="none" strike="noStrike">
              <a:solidFill>
                <a:srgbClr val="0027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0530" y="-73449"/>
            <a:ext cx="9585059" cy="718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-1" y="-146897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323989"/>
            <a:ext cx="4551899" cy="378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6369" y="-146897"/>
            <a:ext cx="5348437" cy="338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-251908"/>
            <a:ext cx="5394496" cy="35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7374" y="3234039"/>
            <a:ext cx="5492967" cy="366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97374" y="2437863"/>
            <a:ext cx="1840511" cy="1592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7911" y="935886"/>
            <a:ext cx="10279822" cy="49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3449"/>
            <a:ext cx="10559105" cy="700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0" y="-73449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08" y="-156370"/>
            <a:ext cx="9572757" cy="7170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0" y="0"/>
            <a:ext cx="9390342" cy="7004897"/>
          </a:xfrm>
          <a:prstGeom prst="rect">
            <a:avLst/>
          </a:prstGeom>
          <a:solidFill>
            <a:srgbClr val="F8CAC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none" cap="none" strike="noStrike">
                <a:solidFill>
                  <a:srgbClr val="005C95"/>
                </a:solidFill>
                <a:latin typeface="Arial"/>
                <a:ea typeface="Arial"/>
                <a:cs typeface="Arial"/>
                <a:sym typeface="Arial"/>
              </a:rPr>
              <a:t>Voorstellen in de chat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79512" y="6048105"/>
            <a:ext cx="8964488" cy="28469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1D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4085" y="0"/>
            <a:ext cx="10718511" cy="7138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Rijkswaterstaat">
      <a:dk1>
        <a:srgbClr val="007BC7"/>
      </a:dk1>
      <a:lt1>
        <a:srgbClr val="FFFFFF"/>
      </a:lt1>
      <a:dk2>
        <a:srgbClr val="000000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2019-05-28T14:54:54Z</dcterms:created>
  <dc:creator>Gijt, Lysanne de (WVL)</dc:creator>
</cp:coreProperties>
</file>