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61" r:id="rId2"/>
    <p:sldId id="375" r:id="rId3"/>
    <p:sldId id="379" r:id="rId4"/>
    <p:sldId id="365" r:id="rId5"/>
    <p:sldId id="378" r:id="rId6"/>
    <p:sldId id="367" r:id="rId7"/>
    <p:sldId id="356" r:id="rId8"/>
    <p:sldId id="347" r:id="rId9"/>
    <p:sldId id="348" r:id="rId10"/>
    <p:sldId id="353" r:id="rId11"/>
    <p:sldId id="382" r:id="rId12"/>
    <p:sldId id="383" r:id="rId13"/>
    <p:sldId id="384" r:id="rId14"/>
    <p:sldId id="385" r:id="rId15"/>
    <p:sldId id="392" r:id="rId16"/>
    <p:sldId id="293" r:id="rId17"/>
    <p:sldId id="389" r:id="rId18"/>
    <p:sldId id="386" r:id="rId19"/>
    <p:sldId id="387" r:id="rId20"/>
    <p:sldId id="388" r:id="rId21"/>
    <p:sldId id="390" r:id="rId22"/>
    <p:sldId id="391" r:id="rId23"/>
    <p:sldId id="393" r:id="rId24"/>
    <p:sldId id="304" r:id="rId25"/>
    <p:sldId id="354" r:id="rId26"/>
    <p:sldId id="355" r:id="rId27"/>
    <p:sldId id="394" r:id="rId28"/>
    <p:sldId id="335" r:id="rId29"/>
    <p:sldId id="337" r:id="rId30"/>
    <p:sldId id="338" r:id="rId31"/>
    <p:sldId id="458" r:id="rId32"/>
    <p:sldId id="274" r:id="rId33"/>
    <p:sldId id="275" r:id="rId34"/>
    <p:sldId id="460" r:id="rId35"/>
    <p:sldId id="286" r:id="rId36"/>
    <p:sldId id="289" r:id="rId37"/>
    <p:sldId id="288" r:id="rId38"/>
    <p:sldId id="297" r:id="rId39"/>
    <p:sldId id="308" r:id="rId40"/>
    <p:sldId id="462" r:id="rId41"/>
    <p:sldId id="463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-5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B017-9B80-4D3A-917F-42A4E2B707E8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7A76B-FAF7-4EF3-B00C-4DF3B826E5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2130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xmlns="" id="{1128E48A-7D05-4DFD-ADE0-940EE48568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9238D5A-66EA-42ED-90AC-AE39B30D8611}" type="slidenum">
              <a:rPr lang="pl-PL" altLang="pl-PL">
                <a:solidFill>
                  <a:srgbClr val="000000"/>
                </a:solidFill>
              </a:rPr>
              <a:pPr/>
              <a:t>27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0899" name="Rectangle 1">
            <a:extLst>
              <a:ext uri="{FF2B5EF4-FFF2-40B4-BE49-F238E27FC236}">
                <a16:creationId xmlns:a16="http://schemas.microsoft.com/office/drawing/2014/main" xmlns="" id="{3AEE0655-C7E2-45D4-A27C-0CEB7D0F4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xmlns="" id="{F81FBE8C-90EC-4CD2-BF4F-34416F025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38921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xmlns="" id="{363C2FAF-5CC1-4E3A-94A8-25B2190A56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D58A68D-7F81-4B71-8541-C260B9E8015A}" type="slidenum">
              <a:rPr lang="pl-PL" altLang="pl-PL">
                <a:solidFill>
                  <a:srgbClr val="000000"/>
                </a:solidFill>
              </a:rPr>
              <a:pPr/>
              <a:t>37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xmlns="" id="{52E8190C-F91C-4542-94D0-870C9421E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xmlns="" id="{2874FE7D-85AE-4519-9989-28CDE1596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xmlns="" id="{21059EBF-EDC3-4D21-8940-0C5794F8AA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08791F2-D00F-44D7-B50E-9A876828EDF7}" type="slidenum">
              <a:rPr lang="pl-PL" altLang="pl-PL">
                <a:solidFill>
                  <a:srgbClr val="000000"/>
                </a:solidFill>
              </a:rPr>
              <a:pPr/>
              <a:t>38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0659" name="Rectangle 1">
            <a:extLst>
              <a:ext uri="{FF2B5EF4-FFF2-40B4-BE49-F238E27FC236}">
                <a16:creationId xmlns:a16="http://schemas.microsoft.com/office/drawing/2014/main" xmlns="" id="{A1028AFF-14E2-40FF-A724-E22B99625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xmlns="" id="{90F4B8A0-6227-4759-AC15-2C98CA160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xmlns="" id="{2AB9ECA6-2751-4E25-A8A2-7231ECF8BB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05F4BE1-7E2D-4C30-AFF6-8A0330719D71}" type="slidenum">
              <a:rPr lang="pl-PL" altLang="pl-PL">
                <a:solidFill>
                  <a:srgbClr val="000000"/>
                </a:solidFill>
              </a:rPr>
              <a:pPr/>
              <a:t>39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xmlns="" id="{642E41E8-9895-4DCC-AD0A-4B5788521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xmlns="" id="{DF674AB5-F01F-4E37-B2AB-3A7BDF755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xmlns="" id="{2AB9ECA6-2751-4E25-A8A2-7231ECF8BB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05F4BE1-7E2D-4C30-AFF6-8A0330719D71}" type="slidenum">
              <a:rPr lang="pl-PL" altLang="pl-PL">
                <a:solidFill>
                  <a:srgbClr val="000000"/>
                </a:solidFill>
              </a:rPr>
              <a:pPr/>
              <a:t>40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xmlns="" id="{642E41E8-9895-4DCC-AD0A-4B5788521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xmlns="" id="{DF674AB5-F01F-4E37-B2AB-3A7BDF755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0708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xmlns="" id="{2155F37C-0156-4F4D-8241-872D195507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A4232F8-1AF4-4D95-8129-24C483FF62F3}" type="slidenum">
              <a:rPr lang="pl-PL" altLang="pl-PL">
                <a:solidFill>
                  <a:srgbClr val="000000"/>
                </a:solidFill>
              </a:rPr>
              <a:pPr/>
              <a:t>28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8851" name="Rectangle 1">
            <a:extLst>
              <a:ext uri="{FF2B5EF4-FFF2-40B4-BE49-F238E27FC236}">
                <a16:creationId xmlns:a16="http://schemas.microsoft.com/office/drawing/2014/main" xmlns="" id="{2922D5E8-3DC5-4D6D-A108-4AEFF14FB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xmlns="" id="{3810817F-65CA-4259-A60E-EC6D3A1EF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xmlns="" id="{BB4E5D89-EAC3-431E-83BB-2FB6899C33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AE07E55-096B-49C6-81EB-5A56AA3DEDDD}" type="slidenum">
              <a:rPr lang="pl-PL" altLang="pl-PL">
                <a:solidFill>
                  <a:srgbClr val="000000"/>
                </a:solidFill>
              </a:rPr>
              <a:pPr/>
              <a:t>29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9875" name="Rectangle 1">
            <a:extLst>
              <a:ext uri="{FF2B5EF4-FFF2-40B4-BE49-F238E27FC236}">
                <a16:creationId xmlns:a16="http://schemas.microsoft.com/office/drawing/2014/main" xmlns="" id="{A32B1D38-05E7-4E8E-8311-95B264281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xmlns="" id="{B37B5CAB-D41A-4986-9FD2-B9F6598E7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xmlns="" id="{1128E48A-7D05-4DFD-ADE0-940EE48568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9238D5A-66EA-42ED-90AC-AE39B30D8611}" type="slidenum">
              <a:rPr lang="pl-PL" altLang="pl-PL">
                <a:solidFill>
                  <a:srgbClr val="000000"/>
                </a:solidFill>
              </a:rPr>
              <a:pPr/>
              <a:t>30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0899" name="Rectangle 1">
            <a:extLst>
              <a:ext uri="{FF2B5EF4-FFF2-40B4-BE49-F238E27FC236}">
                <a16:creationId xmlns:a16="http://schemas.microsoft.com/office/drawing/2014/main" xmlns="" id="{3AEE0655-C7E2-45D4-A27C-0CEB7D0F4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xmlns="" id="{F81FBE8C-90EC-4CD2-BF4F-34416F025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D3C45AE2-E9DC-4D14-8DAE-23DA4E7B0C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360B8A9-2909-41D2-BE18-1AEC83E1321D}" type="slidenum">
              <a:rPr lang="pl-PL" altLang="pl-PL">
                <a:solidFill>
                  <a:srgbClr val="000000"/>
                </a:solidFill>
              </a:rPr>
              <a:pPr/>
              <a:t>32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xmlns="" id="{7BC833F6-0C28-4BBB-9E7E-6D21776B9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xmlns="" id="{8BDAA914-6872-425F-8A66-A4F1B1007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BFD57A43-795B-4E16-A5F9-91EA7BA7D7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C2B92ED-6300-4D61-AF4B-6664216C0716}" type="slidenum">
              <a:rPr lang="pl-PL" altLang="pl-PL">
                <a:solidFill>
                  <a:srgbClr val="000000"/>
                </a:solidFill>
              </a:rPr>
              <a:pPr/>
              <a:t>33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xmlns="" id="{20326FA8-EE24-45FF-B0FA-945295DA4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xmlns="" id="{A176AEB5-8A87-4383-ABDD-CB6FC9EA9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xmlns="" id="{B9C53141-EB03-4968-BF5F-69001FC415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22EFE07-96DE-48C7-9DD7-3D3CF02E112A}" type="slidenum">
              <a:rPr lang="pl-PL" altLang="pl-PL">
                <a:solidFill>
                  <a:srgbClr val="000000"/>
                </a:solidFill>
              </a:rPr>
              <a:pPr/>
              <a:t>34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xmlns="" id="{135CA79B-45E2-45D2-B76C-123390FF0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xmlns="" id="{3E38ECFE-825C-406E-95DF-2B6839F3B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xmlns="" id="{08089D24-FFF9-26F3-D1A7-64EF4CF486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2B86BC-4B60-473B-BFCE-90563FD8393C}" type="slidenum">
              <a:rPr lang="pl-PL" altLang="pl-PL">
                <a:solidFill>
                  <a:srgbClr val="000000"/>
                </a:solidFill>
              </a:rPr>
              <a:pPr/>
              <a:t>35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xmlns="" id="{3D90C13D-10E4-5691-BC8C-5DA168D08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xmlns="" id="{66CCF5B3-7EF9-B7DB-89C8-7A517BBF5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xmlns="" id="{68739D55-43C6-4EB4-A473-28173BEAD3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9CA924A-7116-4971-B5BB-DF9C17F34B47}" type="slidenum">
              <a:rPr lang="pl-PL" altLang="pl-PL">
                <a:solidFill>
                  <a:srgbClr val="000000"/>
                </a:solidFill>
              </a:rPr>
              <a:pPr/>
              <a:t>36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xmlns="" id="{0D30F3E0-D068-4B11-987D-AD9069FAB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xmlns="" id="{1B62F359-75BF-4617-B3C0-1471EBE6A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0C2A6C-C561-49C3-B332-6A8BC937C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309F363-D750-454E-8DAC-B76D9C73D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95AB87C-70C2-4F7D-8B9E-6D518926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FCA3409-615D-4CEF-998F-EB384BA0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2774A87-0BA7-41AF-8934-110BC5BE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7684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0B8293-BD20-427A-A577-C428E663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E03244B-AB47-4F87-98AB-9A25F30A1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FBAEE93-ABFC-4D10-881A-F1EA8550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76849F0-413B-4CC1-8764-AD07D904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6132D63-9397-4792-BA97-52F9797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4994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BFB0D0D-D211-4BE8-968C-2B62FC28E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A69EC66-3967-4C20-AD15-1F9B6F2A3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7454B40-40D1-4A91-8CF7-3D37AE1D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EB6D12C-52BF-4D92-A691-1C0DE52A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0BFAF61-B68A-4659-8491-F1F38798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6144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ytuł i zawartość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69F643-CCDA-45DF-962F-B2C140CA7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F859B2-7DE5-4A1E-8F2A-5EB7C000B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599252-2420-4303-867F-E054F13DA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02189-AD80-42A6-AFDB-A751EBC7A1E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23657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9E05EAD-BC77-41F4-BF92-FB435C66AD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394ACE27-1E37-4859-BE30-2CA336B6EF4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3CB933-8678-4A9D-9F14-5F57D53031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6D20B-124B-4B63-A0A7-1A1A222D037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75738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813642-C342-4FA8-83B9-A3BD0EF9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0C27618-1CF9-4D5C-8308-E5F3CE2C3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9D94E88-D6BC-43B3-868F-321CFFA0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AF0CD5B-F741-4F11-9EB8-957AAA76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BAA13C1-D57A-4EB9-9E34-1089A220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8973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3A22D0-2055-4FC0-8C90-715EADC2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925259B-61D5-42EC-B2B4-6B04454C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7602C90-4E1F-4ABD-8F43-01479B2C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A92631-8C62-403E-BE16-83707854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36AD30C-F1A3-4FC2-BBEC-699099F8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7028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81AC5D6-A86C-4188-BFB6-A756B525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D538C3E-CF59-41AF-854F-9C3081EF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CC34489-183D-41C0-B153-C9AAD85D9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5F8C683-2B14-4D2C-9748-FB330B17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A0A2C24-CF1C-4D44-8C88-3CB6FFA9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2E04F37-476A-4C8D-BA8C-2F335EAA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670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77F09D4-0D9C-4EBB-A350-CDCF9F87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DA59EB9-07C9-45FF-A0E9-A32948C03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0FD701A-8879-4C38-BF97-BF071552B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B9BC6997-93A1-4806-A0A4-185F0A099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EB2263F-8441-4021-A456-9D6D6632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3E67000F-1EF8-4E86-8F81-4FE56638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9C002884-46B5-4F92-B2B4-F83A9B77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3BDB9531-911F-4257-BE1B-745D7AA6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0970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80835B-E60F-45F5-8CA0-3D988C66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8574607B-CBBD-4184-9892-2F068804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94E13473-50CE-4FCC-B7B9-8922FB55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40CFC58-F208-4877-94A7-C77E4D70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052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0D928598-FA40-4A9C-AA3F-5BF5CD4C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FFEEB95-2DFA-43BA-834B-D507F0C1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E4F9D48-21D2-47E4-8275-031CB9F2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4190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DD7739-2842-4FA1-BFC2-A71A43CE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915192-1663-42B5-AA58-9187ABD89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794DB33-0B8E-4360-B7D9-EC7062CA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C70A96A-318C-4867-9044-31AACB7E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EAB1483-F8C7-412E-905C-04C089F8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6710A0A-D439-44F4-AD04-6392634D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2683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935C1D-46E0-4151-8037-291CAFE8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1F3927F9-3822-4CCD-B4AA-547724231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C82EE04-6100-42E9-A74B-02C40B0D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D0F4B4C-CE60-4CB4-9973-A2558848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111DAA0-C783-4C26-B86F-31E13937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532968C-75E0-4CB1-A7EE-E4AC6A35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013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53014EC-26A9-470A-BA63-6BCEF703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8137DAB-B422-4654-AF7E-9D28B3635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5EEE441-94F6-449F-B08F-FE597866E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CC55-FD54-4FFF-8512-3EF7BFAB4162}" type="datetimeFigureOut">
              <a:rPr lang="pl-PL" smtClean="0"/>
              <a:pPr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AD8FEE4-1BA2-41DE-8EA8-C8ABEA9D2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977A7AD-FAF7-46CE-AF19-AAFAC05B0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63B0-D985-42B5-B321-231534B1BA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09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Karta rowerowa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91095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rgbClr val="0070C0"/>
                </a:solidFill>
              </a:rPr>
              <a:t>Pierwsze prawo jazdy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E01F25FA-6719-4C60-AD7E-34769B579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2000" cy="123048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4000" b="1" dirty="0"/>
              <a:t>Karta rowerowa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D12EE045-183C-4CB9-95D8-036B6C2A6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262" y="3915508"/>
            <a:ext cx="11394830" cy="277421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l-PL" altLang="pl-PL" sz="3800" dirty="0"/>
              <a:t>Należy pamiętać, że szczególnie ważne jest wykonanie podstawowych czynności ratujących życie, zwłaszcza wtedy gdy mamy do czynienia z nagłym zatrzymaniem krążenia.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l-PL" altLang="pl-PL" sz="3800" dirty="0"/>
              <a:t>W tym aspekcie szczególnie ważne jest: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sz="3800" dirty="0"/>
              <a:t>&gt; wczesne rozpoznanie i wezwanie pomocy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sz="3800" dirty="0"/>
              <a:t>&gt; wczesne rozpoczęcie działań ratunkowych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sz="3800" dirty="0"/>
              <a:t>&gt; wczesna defibrylacja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sz="3800" dirty="0"/>
              <a:t>&gt; opieka szpitalna</a:t>
            </a:r>
            <a:endParaRPr lang="pl-PL" altLang="pl-PL" sz="2400" dirty="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xmlns="" id="{91D0E78F-DD8B-411B-98AB-9E31483D0A2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905" y="1387779"/>
            <a:ext cx="5785405" cy="252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>
            <a:extLst>
              <a:ext uri="{FF2B5EF4-FFF2-40B4-BE49-F238E27FC236}">
                <a16:creationId xmlns:a16="http://schemas.microsoft.com/office/drawing/2014/main" xmlns="" id="{99F259C5-2DB7-4D00-A440-189C7097D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4000" b="1" dirty="0"/>
              <a:t>Karta rowerowa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7DD9F2-432E-4ECB-980C-1940571E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69" y="1500554"/>
            <a:ext cx="11512062" cy="51112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pl-PL" sz="3200" b="1" dirty="0"/>
              <a:t>Jeśli na twoich oczach osoba chwyciła się za serce lub zastałeś ją leżącą </a:t>
            </a:r>
            <a:br>
              <a:rPr lang="pl-PL" sz="3200" b="1" dirty="0"/>
            </a:br>
            <a:r>
              <a:rPr lang="pl-PL" sz="3200" b="1" dirty="0"/>
              <a:t>i nieporuszającą się , mogło dojść u niej do zatrzymania krążenia:</a:t>
            </a:r>
          </a:p>
          <a:p>
            <a:pPr marL="457200" indent="-457200">
              <a:buFontTx/>
              <a:buAutoNum type="arabicPeriod"/>
              <a:defRPr/>
            </a:pPr>
            <a:endParaRPr lang="pl-PL" sz="2400" b="1" dirty="0"/>
          </a:p>
          <a:p>
            <a:pPr marL="457200" indent="-457200">
              <a:buFontTx/>
              <a:buAutoNum type="arabicPeriod"/>
              <a:defRPr/>
            </a:pPr>
            <a:r>
              <a:rPr lang="pl-PL" sz="2600" b="1" dirty="0"/>
              <a:t>Podchodź ostrożnie, sprawdź czy jest bezpiecznie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pl-PL" sz="2600" b="1" dirty="0"/>
              <a:t>Oceń przytomność poszkodowanego potrząsając go za ramiona </a:t>
            </a:r>
            <a:br>
              <a:rPr lang="pl-PL" sz="2600" b="1" dirty="0"/>
            </a:br>
            <a:r>
              <a:rPr lang="pl-PL" sz="2600" b="1" dirty="0"/>
              <a:t>i głośno pytając np.: „Co się stało? lub Czy Pan mnie słyszy?”</a:t>
            </a:r>
          </a:p>
          <a:p>
            <a:pPr marL="457200" indent="-457200">
              <a:buFontTx/>
              <a:buAutoNum type="arabicPeriod"/>
              <a:defRPr/>
            </a:pPr>
            <a:endParaRPr lang="pl-PL" sz="2000" dirty="0"/>
          </a:p>
          <a:p>
            <a:pPr marL="457200" indent="-457200">
              <a:buFontTx/>
              <a:buAutoNum type="arabicPeriod"/>
              <a:defRPr/>
            </a:pPr>
            <a:endParaRPr lang="pl-PL" sz="2000" dirty="0"/>
          </a:p>
          <a:p>
            <a:pPr marL="457200" indent="-457200">
              <a:buFontTx/>
              <a:buAutoNum type="arabicPeriod"/>
              <a:defRPr/>
            </a:pPr>
            <a:endParaRPr lang="pl-PL" sz="2000" dirty="0"/>
          </a:p>
          <a:p>
            <a:pPr marL="457200" indent="-457200">
              <a:buFontTx/>
              <a:buAutoNum type="arabicPeriod"/>
              <a:defRPr/>
            </a:pPr>
            <a:endParaRPr lang="pl-PL" sz="2000" dirty="0"/>
          </a:p>
          <a:p>
            <a:pPr marL="457200" indent="-457200">
              <a:buFontTx/>
              <a:buAutoNum type="arabicPeriod"/>
              <a:defRPr/>
            </a:pPr>
            <a:endParaRPr lang="pl-PL" sz="2000" dirty="0"/>
          </a:p>
          <a:p>
            <a:pPr marL="457200" indent="-457200">
              <a:buFontTx/>
              <a:buAutoNum type="arabicPeriod"/>
              <a:defRPr/>
            </a:pPr>
            <a:endParaRPr lang="pl-PL" sz="2000" dirty="0"/>
          </a:p>
          <a:p>
            <a:pPr marL="457200" indent="-457200">
              <a:buFontTx/>
              <a:buAutoNum type="arabicPeriod"/>
              <a:defRPr/>
            </a:pPr>
            <a:r>
              <a:rPr lang="pl-PL" sz="2400" b="1" dirty="0"/>
              <a:t>Wołaj o pomoc</a:t>
            </a:r>
          </a:p>
          <a:p>
            <a:pPr marL="0" indent="0">
              <a:buNone/>
              <a:defRPr/>
            </a:pPr>
            <a:endParaRPr lang="pl-PL" sz="2000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xmlns="" id="{07137D2C-6BB6-4EE5-9859-73A3155AC4AE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7755" y="2772143"/>
            <a:ext cx="1152525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xmlns="" id="{1B575907-F84A-4DCA-81C1-EA09E118ED7A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921" y="4476383"/>
            <a:ext cx="13843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xmlns="" id="{48EB100A-F876-4212-A9A4-E8542F5D6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1112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4000" b="1" dirty="0"/>
              <a:t>Karta rowerowa</a:t>
            </a:r>
          </a:p>
        </p:txBody>
      </p:sp>
      <p:sp>
        <p:nvSpPr>
          <p:cNvPr id="19459" name="Symbol zastępczy zawartości 2">
            <a:extLst>
              <a:ext uri="{FF2B5EF4-FFF2-40B4-BE49-F238E27FC236}">
                <a16:creationId xmlns:a16="http://schemas.microsoft.com/office/drawing/2014/main" xmlns="" id="{49B32AA9-8BC3-420F-B787-C2350E8F9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8586" y="1389063"/>
            <a:ext cx="8253046" cy="5122862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000" b="1" dirty="0"/>
              <a:t>4</a:t>
            </a:r>
            <a:r>
              <a:rPr lang="pl-PL" altLang="pl-PL" sz="2400" b="1" dirty="0"/>
              <a:t>.</a:t>
            </a:r>
            <a:r>
              <a:rPr lang="pl-PL" altLang="pl-PL" sz="2400" dirty="0"/>
              <a:t> </a:t>
            </a:r>
            <a:r>
              <a:rPr lang="pl-PL" altLang="pl-PL" b="1" dirty="0"/>
              <a:t>Udrożnij drogi oddechowe</a:t>
            </a:r>
            <a:endParaRPr lang="pl-PL" altLang="pl-PL" sz="2400" b="1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r>
              <a:rPr lang="pl-PL" altLang="pl-PL" sz="2400" b="1" dirty="0"/>
              <a:t>5.</a:t>
            </a:r>
            <a:r>
              <a:rPr lang="pl-PL" altLang="pl-PL" sz="2400" dirty="0"/>
              <a:t> </a:t>
            </a:r>
            <a:r>
              <a:rPr lang="pl-PL" altLang="pl-PL" b="1" dirty="0"/>
              <a:t>Oceń oddech (przez 10 sek.) Jeśli nie usłyszałeś, </a:t>
            </a:r>
            <a:br>
              <a:rPr lang="pl-PL" altLang="pl-PL" b="1" dirty="0"/>
            </a:br>
            <a:r>
              <a:rPr lang="pl-PL" altLang="pl-PL" b="1" dirty="0"/>
              <a:t>wyczułeś, zaobserwowałeś co najmniej 2-3 oddechów konieczne jest podjęcie resuscytacji</a:t>
            </a:r>
            <a:endParaRPr lang="pl-PL" altLang="pl-PL" sz="2400" b="1" dirty="0"/>
          </a:p>
          <a:p>
            <a:pPr marL="0" indent="0">
              <a:buNone/>
            </a:pPr>
            <a:endParaRPr lang="pl-PL" altLang="pl-PL" sz="2000" dirty="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xmlns="" id="{09267A3C-C570-4361-8D9B-836035584CA9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62" y="1700214"/>
            <a:ext cx="1852369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>
            <a:extLst>
              <a:ext uri="{FF2B5EF4-FFF2-40B4-BE49-F238E27FC236}">
                <a16:creationId xmlns:a16="http://schemas.microsoft.com/office/drawing/2014/main" xmlns="" id="{54F4E1A6-D241-4DFC-9A8F-0228DDE8F40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492626"/>
            <a:ext cx="256076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>
            <a:extLst>
              <a:ext uri="{FF2B5EF4-FFF2-40B4-BE49-F238E27FC236}">
                <a16:creationId xmlns:a16="http://schemas.microsoft.com/office/drawing/2014/main" xmlns="" id="{0E890756-85A3-468E-8A7B-D223A9973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5556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4000" b="1" dirty="0"/>
              <a:t>Karta rowerowa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7E1B740-9F98-404A-A20C-AC5484B7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1600201"/>
            <a:ext cx="11605846" cy="4983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2400" b="1" dirty="0"/>
              <a:t>6. </a:t>
            </a:r>
            <a:r>
              <a:rPr lang="pl-PL" b="1" dirty="0"/>
              <a:t>Zadzwoń pod 112 lub 999</a:t>
            </a:r>
            <a:endParaRPr lang="pl-PL" sz="2400" b="1" dirty="0"/>
          </a:p>
          <a:p>
            <a:pPr marL="0" indent="0">
              <a:buNone/>
              <a:defRPr/>
            </a:pPr>
            <a:endParaRPr lang="pl-PL" sz="2400" dirty="0"/>
          </a:p>
          <a:p>
            <a:pPr marL="0" indent="0">
              <a:buNone/>
              <a:defRPr/>
            </a:pPr>
            <a:endParaRPr lang="pl-PL" sz="2400" dirty="0"/>
          </a:p>
          <a:p>
            <a:pPr marL="0" indent="0">
              <a:buNone/>
              <a:defRPr/>
            </a:pPr>
            <a:endParaRPr lang="pl-P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400" b="1" dirty="0"/>
              <a:t>7.</a:t>
            </a:r>
            <a:r>
              <a:rPr lang="pl-PL" sz="2400" dirty="0"/>
              <a:t> </a:t>
            </a:r>
            <a:r>
              <a:rPr lang="pl-PL" b="1" dirty="0"/>
              <a:t>Rozpocznij uciskanie klatki piersiowej poszkodowanego – 30 uciśnięć na środku klatki piersiowej poszkodowanego, na głębokość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b="1" dirty="0"/>
              <a:t>5-6 cm, w tempie 100-120 uciśnięć na minutę </a:t>
            </a:r>
            <a:endParaRPr lang="pl-PL" sz="2400" b="1" dirty="0"/>
          </a:p>
          <a:p>
            <a:pPr marL="0" indent="0">
              <a:buNone/>
              <a:defRPr/>
            </a:pPr>
            <a:endParaRPr lang="pl-PL" sz="2000" dirty="0"/>
          </a:p>
          <a:p>
            <a:pPr>
              <a:defRPr/>
            </a:pPr>
            <a:endParaRPr lang="pl-PL" dirty="0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xmlns="" id="{18B83E0F-488C-4443-8A18-30CEE6D00A24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7339"/>
            <a:ext cx="14303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xmlns="" id="{6CB055B9-3F50-4D64-8C7E-D9F5F6A581C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868864"/>
            <a:ext cx="20875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>
            <a:extLst>
              <a:ext uri="{FF2B5EF4-FFF2-40B4-BE49-F238E27FC236}">
                <a16:creationId xmlns:a16="http://schemas.microsoft.com/office/drawing/2014/main" xmlns="" id="{42F6A653-8770-488C-8ACD-F549F49E0979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2488" y="3933825"/>
            <a:ext cx="202406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>
            <a:extLst>
              <a:ext uri="{FF2B5EF4-FFF2-40B4-BE49-F238E27FC236}">
                <a16:creationId xmlns:a16="http://schemas.microsoft.com/office/drawing/2014/main" xmlns="" id="{B861A2BC-E072-4F4E-8CA0-9FF315D98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56355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pl-PL" altLang="pl-PL" sz="3600" b="1" dirty="0"/>
              <a:t>Karta rowerowa</a:t>
            </a:r>
            <a:endParaRPr lang="pl-PL" altLang="pl-PL" sz="3600" dirty="0"/>
          </a:p>
        </p:txBody>
      </p:sp>
      <p:sp>
        <p:nvSpPr>
          <p:cNvPr id="21507" name="Symbol zastępczy zawartości 2">
            <a:extLst>
              <a:ext uri="{FF2B5EF4-FFF2-40B4-BE49-F238E27FC236}">
                <a16:creationId xmlns:a16="http://schemas.microsoft.com/office/drawing/2014/main" xmlns="" id="{C356F9CE-5ECF-48D4-82C8-BA2673E262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88" y="1350964"/>
            <a:ext cx="11793415" cy="539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400" b="1" dirty="0"/>
              <a:t>8. </a:t>
            </a:r>
            <a:r>
              <a:rPr lang="pl-PL" altLang="pl-PL" b="1" dirty="0"/>
              <a:t>Po wykonaniu 30 uciśnięć wykonaj dwa oddechy ratownicze</a:t>
            </a:r>
            <a:endParaRPr lang="pl-PL" altLang="pl-PL" sz="2400" b="1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r>
              <a:rPr lang="pl-PL" altLang="pl-PL" sz="2400" b="1" dirty="0"/>
              <a:t>9. </a:t>
            </a:r>
            <a:r>
              <a:rPr lang="pl-PL" altLang="pl-PL" b="1" dirty="0"/>
              <a:t>Kontynuuj wykonywanie ucisków i oddechów w algorytmie - 30:2</a:t>
            </a:r>
            <a:endParaRPr lang="pl-PL" altLang="pl-PL" sz="2000" dirty="0"/>
          </a:p>
          <a:p>
            <a:pPr marL="0" indent="0">
              <a:buNone/>
            </a:pPr>
            <a:r>
              <a:rPr lang="pl-PL" altLang="pl-PL" sz="2000" dirty="0"/>
              <a:t>                                                                      2</a:t>
            </a:r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xmlns="" id="{BB3EBF07-450D-4754-AFC6-F103E2D104FF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205039"/>
            <a:ext cx="28765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C9721DBC-EC8E-4096-BD85-560839C8EB62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439" y="4692651"/>
            <a:ext cx="1970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>
            <a:extLst>
              <a:ext uri="{FF2B5EF4-FFF2-40B4-BE49-F238E27FC236}">
                <a16:creationId xmlns:a16="http://schemas.microsoft.com/office/drawing/2014/main" xmlns="" id="{EC3333FB-4EDD-4260-9B08-0A60F64B4DAC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797426"/>
            <a:ext cx="28765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>
            <a:extLst>
              <a:ext uri="{FF2B5EF4-FFF2-40B4-BE49-F238E27FC236}">
                <a16:creationId xmlns:a16="http://schemas.microsoft.com/office/drawing/2014/main" xmlns="" id="{B861A2BC-E072-4F4E-8CA0-9FF315D98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56355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4000" b="1" dirty="0"/>
              <a:t>Karta rowerowa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5D5E784A-FEB3-44CF-9E7A-7AF6DDF6E03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6748" y="3429000"/>
            <a:ext cx="3160269" cy="183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6FB66832-D1D1-4B37-8380-384996507C91}"/>
              </a:ext>
            </a:extLst>
          </p:cNvPr>
          <p:cNvSpPr/>
          <p:nvPr/>
        </p:nvSpPr>
        <p:spPr>
          <a:xfrm>
            <a:off x="368300" y="1377434"/>
            <a:ext cx="1153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l-PL" sz="2000" b="1" dirty="0"/>
              <a:t>Techniki RKO dla dorosłych mogą być stosowane u dzieci</a:t>
            </a:r>
            <a:r>
              <a:rPr lang="pl-PL" altLang="pl-PL" sz="2000" b="1" dirty="0"/>
              <a:t> z uwzględnieniem wieku i budowy ciała dziecka</a:t>
            </a:r>
            <a:endParaRPr lang="en-US" altLang="pl-PL" sz="2000" b="1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6E19BF6A-C044-4A8D-BC16-107ADF43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" y="2081775"/>
            <a:ext cx="325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DCFC9FB3-0808-47B0-AE59-B0B8FDEEA781}"/>
              </a:ext>
            </a:extLst>
          </p:cNvPr>
          <p:cNvSpPr/>
          <p:nvPr/>
        </p:nvSpPr>
        <p:spPr>
          <a:xfrm>
            <a:off x="3733800" y="2367024"/>
            <a:ext cx="49986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000" dirty="0"/>
              <a:t>Pamiętajmy, że u dzieci uciski możemy robić  jedną ręką, a u niemowląt dwoma palcami. </a:t>
            </a:r>
            <a:r>
              <a:rPr lang="en-US" altLang="pl-PL" sz="2000" dirty="0"/>
              <a:t>Uciski co najmniej na 1/3 głębokości klatki piersiowej</a:t>
            </a:r>
            <a:r>
              <a:rPr lang="pl-PL" altLang="pl-PL" sz="2000" dirty="0"/>
              <a:t>.</a:t>
            </a:r>
            <a:endParaRPr lang="pl-PL" altLang="pl-PL" sz="36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000" dirty="0"/>
              <a:t>Pierwszy cykl stanowi 5 oddechów </a:t>
            </a:r>
            <a:br>
              <a:rPr lang="pl-PL" altLang="pl-PL" sz="2000" dirty="0"/>
            </a:br>
            <a:r>
              <a:rPr lang="pl-PL" altLang="pl-PL" sz="2000" dirty="0"/>
              <a:t>i 30 uciśnięć, a kolejne cykle to 2 oddechy i 30 uciśnięć. W przypadku niemowląt przy wykonywanie oddechu obejmujemy swoimi ustami nos i usta dziecka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000" dirty="0"/>
              <a:t>Uciśnięcia powinny być wykonywane w tempie 100 na minutę.</a:t>
            </a:r>
          </a:p>
        </p:txBody>
      </p:sp>
    </p:spTree>
    <p:extLst>
      <p:ext uri="{BB962C8B-B14F-4D97-AF65-F5344CB8AC3E}">
        <p14:creationId xmlns:p14="http://schemas.microsoft.com/office/powerpoint/2010/main" xmlns="" val="373562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>
            <a:extLst>
              <a:ext uri="{FF2B5EF4-FFF2-40B4-BE49-F238E27FC236}">
                <a16:creationId xmlns:a16="http://schemas.microsoft.com/office/drawing/2014/main" xmlns="" id="{AA6E8AFC-579B-4CE4-B572-BDEBFDE29F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11842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4000" b="1" dirty="0"/>
              <a:t>Karta rowerowa</a:t>
            </a:r>
          </a:p>
        </p:txBody>
      </p:sp>
      <p:sp>
        <p:nvSpPr>
          <p:cNvPr id="4" name="Prostokąt zaokrąglony 3">
            <a:extLst>
              <a:ext uri="{FF2B5EF4-FFF2-40B4-BE49-F238E27FC236}">
                <a16:creationId xmlns:a16="http://schemas.microsoft.com/office/drawing/2014/main" xmlns="" id="{634FCD96-8696-4F7E-83F9-14EE29556D02}"/>
              </a:ext>
            </a:extLst>
          </p:cNvPr>
          <p:cNvSpPr/>
          <p:nvPr/>
        </p:nvSpPr>
        <p:spPr>
          <a:xfrm>
            <a:off x="4435492" y="1341026"/>
            <a:ext cx="2952328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NIE REAGUJE?</a:t>
            </a:r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xmlns="" id="{151FE106-AD2E-459E-80DA-88C7828AFA89}"/>
              </a:ext>
            </a:extLst>
          </p:cNvPr>
          <p:cNvSpPr/>
          <p:nvPr/>
        </p:nvSpPr>
        <p:spPr>
          <a:xfrm>
            <a:off x="4453824" y="2104164"/>
            <a:ext cx="295232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Zawołaj o pomoc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xmlns="" id="{18002620-D708-431E-B47B-6B7879F72E02}"/>
              </a:ext>
            </a:extLst>
          </p:cNvPr>
          <p:cNvSpPr/>
          <p:nvPr/>
        </p:nvSpPr>
        <p:spPr>
          <a:xfrm>
            <a:off x="4453824" y="2864649"/>
            <a:ext cx="295232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Udrożnij drogi oddechowe</a:t>
            </a:r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xmlns="" id="{1C2A012B-05D6-4D0E-8EB0-7D9C2A4CE694}"/>
              </a:ext>
            </a:extLst>
          </p:cNvPr>
          <p:cNvSpPr/>
          <p:nvPr/>
        </p:nvSpPr>
        <p:spPr>
          <a:xfrm>
            <a:off x="1947552" y="3660751"/>
            <a:ext cx="2952328" cy="504056"/>
          </a:xfrm>
          <a:prstGeom prst="roundRect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Brak prawidłowego oddechu</a:t>
            </a:r>
          </a:p>
        </p:txBody>
      </p:sp>
      <p:sp>
        <p:nvSpPr>
          <p:cNvPr id="8" name="Prostokąt zaokrąglony 7">
            <a:extLst>
              <a:ext uri="{FF2B5EF4-FFF2-40B4-BE49-F238E27FC236}">
                <a16:creationId xmlns:a16="http://schemas.microsoft.com/office/drawing/2014/main" xmlns="" id="{3A0D1736-7559-4F55-BBB9-8A064DAB683E}"/>
              </a:ext>
            </a:extLst>
          </p:cNvPr>
          <p:cNvSpPr/>
          <p:nvPr/>
        </p:nvSpPr>
        <p:spPr>
          <a:xfrm>
            <a:off x="1862862" y="4583725"/>
            <a:ext cx="29523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Zadzwoń pod nr 112 lub 999</a:t>
            </a:r>
          </a:p>
        </p:txBody>
      </p:sp>
      <p:sp>
        <p:nvSpPr>
          <p:cNvPr id="9" name="Prostokąt zaokrąglony 8">
            <a:extLst>
              <a:ext uri="{FF2B5EF4-FFF2-40B4-BE49-F238E27FC236}">
                <a16:creationId xmlns:a16="http://schemas.microsoft.com/office/drawing/2014/main" xmlns="" id="{C5F6920F-5F44-4717-9D39-FB8EBAB0878F}"/>
              </a:ext>
            </a:extLst>
          </p:cNvPr>
          <p:cNvSpPr/>
          <p:nvPr/>
        </p:nvSpPr>
        <p:spPr>
          <a:xfrm>
            <a:off x="1666494" y="5455237"/>
            <a:ext cx="3345067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30 ucisków klatki piersiowej</a:t>
            </a:r>
          </a:p>
        </p:txBody>
      </p:sp>
      <p:sp>
        <p:nvSpPr>
          <p:cNvPr id="10" name="Prostokąt zaokrąglony 9">
            <a:extLst>
              <a:ext uri="{FF2B5EF4-FFF2-40B4-BE49-F238E27FC236}">
                <a16:creationId xmlns:a16="http://schemas.microsoft.com/office/drawing/2014/main" xmlns="" id="{736C3954-B79C-433B-BD12-758BB40A9A16}"/>
              </a:ext>
            </a:extLst>
          </p:cNvPr>
          <p:cNvSpPr/>
          <p:nvPr/>
        </p:nvSpPr>
        <p:spPr>
          <a:xfrm>
            <a:off x="1666494" y="6298630"/>
            <a:ext cx="3345067" cy="5593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2 oddechy ratownicze</a:t>
            </a:r>
          </a:p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30 ucisków klatki piersiowej</a:t>
            </a:r>
          </a:p>
        </p:txBody>
      </p:sp>
      <p:sp>
        <p:nvSpPr>
          <p:cNvPr id="12" name="Prostokąt zaokrąglony 11">
            <a:extLst>
              <a:ext uri="{FF2B5EF4-FFF2-40B4-BE49-F238E27FC236}">
                <a16:creationId xmlns:a16="http://schemas.microsoft.com/office/drawing/2014/main" xmlns="" id="{9F60C2BA-AE1C-49AB-AD9C-DB2222709BA3}"/>
              </a:ext>
            </a:extLst>
          </p:cNvPr>
          <p:cNvSpPr/>
          <p:nvPr/>
        </p:nvSpPr>
        <p:spPr>
          <a:xfrm>
            <a:off x="6960096" y="3660751"/>
            <a:ext cx="2952328" cy="50405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Prawidłowy oddech</a:t>
            </a:r>
          </a:p>
        </p:txBody>
      </p:sp>
      <p:sp>
        <p:nvSpPr>
          <p:cNvPr id="11" name="Prostokąt zaokrąglony 10">
            <a:extLst>
              <a:ext uri="{FF2B5EF4-FFF2-40B4-BE49-F238E27FC236}">
                <a16:creationId xmlns:a16="http://schemas.microsoft.com/office/drawing/2014/main" xmlns="" id="{D8EEE9DC-6FE7-43AB-A349-5E06291D1D89}"/>
              </a:ext>
            </a:extLst>
          </p:cNvPr>
          <p:cNvSpPr/>
          <p:nvPr/>
        </p:nvSpPr>
        <p:spPr>
          <a:xfrm>
            <a:off x="6960096" y="4669190"/>
            <a:ext cx="2952328" cy="490599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Ułóż w pozycji bocznej</a:t>
            </a:r>
          </a:p>
        </p:txBody>
      </p:sp>
      <p:sp>
        <p:nvSpPr>
          <p:cNvPr id="14" name="Prostokąt zaokrąglony 13">
            <a:extLst>
              <a:ext uri="{FF2B5EF4-FFF2-40B4-BE49-F238E27FC236}">
                <a16:creationId xmlns:a16="http://schemas.microsoft.com/office/drawing/2014/main" xmlns="" id="{624D293E-D22F-4529-9A22-3FA1CD5CDCCC}"/>
              </a:ext>
            </a:extLst>
          </p:cNvPr>
          <p:cNvSpPr/>
          <p:nvPr/>
        </p:nvSpPr>
        <p:spPr>
          <a:xfrm>
            <a:off x="6980038" y="5493487"/>
            <a:ext cx="2952328" cy="57606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Zadzwoń pod nr 112 lub 999</a:t>
            </a:r>
          </a:p>
        </p:txBody>
      </p:sp>
      <p:sp>
        <p:nvSpPr>
          <p:cNvPr id="19" name="Strzałka w dół 18">
            <a:extLst>
              <a:ext uri="{FF2B5EF4-FFF2-40B4-BE49-F238E27FC236}">
                <a16:creationId xmlns:a16="http://schemas.microsoft.com/office/drawing/2014/main" xmlns="" id="{7D5C9850-AFDF-4508-B128-91B0F4D250FD}"/>
              </a:ext>
            </a:extLst>
          </p:cNvPr>
          <p:cNvSpPr/>
          <p:nvPr/>
        </p:nvSpPr>
        <p:spPr>
          <a:xfrm>
            <a:off x="5667375" y="1795464"/>
            <a:ext cx="488950" cy="344487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1" name="Strzałka w dół 20">
            <a:extLst>
              <a:ext uri="{FF2B5EF4-FFF2-40B4-BE49-F238E27FC236}">
                <a16:creationId xmlns:a16="http://schemas.microsoft.com/office/drawing/2014/main" xmlns="" id="{2F6A7CC3-C79E-46CE-9660-CA0C0ED1D836}"/>
              </a:ext>
            </a:extLst>
          </p:cNvPr>
          <p:cNvSpPr/>
          <p:nvPr/>
        </p:nvSpPr>
        <p:spPr>
          <a:xfrm>
            <a:off x="5684838" y="2552700"/>
            <a:ext cx="488950" cy="344488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2" name="Strzałka w dół 21">
            <a:extLst>
              <a:ext uri="{FF2B5EF4-FFF2-40B4-BE49-F238E27FC236}">
                <a16:creationId xmlns:a16="http://schemas.microsoft.com/office/drawing/2014/main" xmlns="" id="{2CF0B143-4E1A-4136-AFD4-98C7C7858C36}"/>
              </a:ext>
            </a:extLst>
          </p:cNvPr>
          <p:cNvSpPr/>
          <p:nvPr/>
        </p:nvSpPr>
        <p:spPr>
          <a:xfrm>
            <a:off x="3094038" y="4238625"/>
            <a:ext cx="488950" cy="344488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3" name="Strzałka w dół 22">
            <a:extLst>
              <a:ext uri="{FF2B5EF4-FFF2-40B4-BE49-F238E27FC236}">
                <a16:creationId xmlns:a16="http://schemas.microsoft.com/office/drawing/2014/main" xmlns="" id="{935AFB1B-7EAA-42EF-8432-A1EB5A10CFB7}"/>
              </a:ext>
            </a:extLst>
          </p:cNvPr>
          <p:cNvSpPr/>
          <p:nvPr/>
        </p:nvSpPr>
        <p:spPr>
          <a:xfrm>
            <a:off x="3094038" y="5110164"/>
            <a:ext cx="488950" cy="344487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4" name="Strzałka w dół 23">
            <a:extLst>
              <a:ext uri="{FF2B5EF4-FFF2-40B4-BE49-F238E27FC236}">
                <a16:creationId xmlns:a16="http://schemas.microsoft.com/office/drawing/2014/main" xmlns="" id="{74CD9E5B-E7BD-42FB-8C40-D44E897F1CD1}"/>
              </a:ext>
            </a:extLst>
          </p:cNvPr>
          <p:cNvSpPr/>
          <p:nvPr/>
        </p:nvSpPr>
        <p:spPr>
          <a:xfrm>
            <a:off x="3094038" y="5953126"/>
            <a:ext cx="488950" cy="346075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5" name="Strzałka w dół 24">
            <a:extLst>
              <a:ext uri="{FF2B5EF4-FFF2-40B4-BE49-F238E27FC236}">
                <a16:creationId xmlns:a16="http://schemas.microsoft.com/office/drawing/2014/main" xmlns="" id="{B864CDAB-72A5-43A9-95E9-AB43F76F5DCD}"/>
              </a:ext>
            </a:extLst>
          </p:cNvPr>
          <p:cNvSpPr/>
          <p:nvPr/>
        </p:nvSpPr>
        <p:spPr>
          <a:xfrm>
            <a:off x="8212138" y="4273550"/>
            <a:ext cx="488950" cy="344488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6" name="Strzałka w dół 25">
            <a:extLst>
              <a:ext uri="{FF2B5EF4-FFF2-40B4-BE49-F238E27FC236}">
                <a16:creationId xmlns:a16="http://schemas.microsoft.com/office/drawing/2014/main" xmlns="" id="{D7845213-6515-4F69-AA30-B38E0310656D}"/>
              </a:ext>
            </a:extLst>
          </p:cNvPr>
          <p:cNvSpPr/>
          <p:nvPr/>
        </p:nvSpPr>
        <p:spPr>
          <a:xfrm>
            <a:off x="8212138" y="5110164"/>
            <a:ext cx="488950" cy="344487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0" name="Strzałka w lewo i prawo 19">
            <a:extLst>
              <a:ext uri="{FF2B5EF4-FFF2-40B4-BE49-F238E27FC236}">
                <a16:creationId xmlns:a16="http://schemas.microsoft.com/office/drawing/2014/main" xmlns="" id="{BA18991B-2A67-4E85-AA20-0914A20C67FD}"/>
              </a:ext>
            </a:extLst>
          </p:cNvPr>
          <p:cNvSpPr/>
          <p:nvPr/>
        </p:nvSpPr>
        <p:spPr>
          <a:xfrm>
            <a:off x="4900614" y="3473450"/>
            <a:ext cx="2058987" cy="973138"/>
          </a:xfrm>
          <a:prstGeom prst="left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</a:rPr>
              <a:t>Sprawdź  oddech</a:t>
            </a:r>
          </a:p>
        </p:txBody>
      </p:sp>
      <p:sp>
        <p:nvSpPr>
          <p:cNvPr id="28" name="Strzałka w dół 27">
            <a:extLst>
              <a:ext uri="{FF2B5EF4-FFF2-40B4-BE49-F238E27FC236}">
                <a16:creationId xmlns:a16="http://schemas.microsoft.com/office/drawing/2014/main" xmlns="" id="{813C39CD-990C-4E15-9649-8DE58D3F1A17}"/>
              </a:ext>
            </a:extLst>
          </p:cNvPr>
          <p:cNvSpPr/>
          <p:nvPr/>
        </p:nvSpPr>
        <p:spPr>
          <a:xfrm>
            <a:off x="5667375" y="3379789"/>
            <a:ext cx="488950" cy="346075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>
            <a:extLst>
              <a:ext uri="{FF2B5EF4-FFF2-40B4-BE49-F238E27FC236}">
                <a16:creationId xmlns:a16="http://schemas.microsoft.com/office/drawing/2014/main" xmlns="" id="{839D7F83-B5AE-4977-B5CC-03D264BDD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4000" b="1" dirty="0"/>
              <a:t>Karta rowerowa</a:t>
            </a:r>
          </a:p>
        </p:txBody>
      </p:sp>
      <p:sp>
        <p:nvSpPr>
          <p:cNvPr id="25603" name="Symbol zastępczy zawartości 2">
            <a:extLst>
              <a:ext uri="{FF2B5EF4-FFF2-40B4-BE49-F238E27FC236}">
                <a16:creationId xmlns:a16="http://schemas.microsoft.com/office/drawing/2014/main" xmlns="" id="{883D492B-F9FE-41EC-949B-0B343DC019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077" y="1460501"/>
            <a:ext cx="11605846" cy="5257800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3200" b="1" dirty="0"/>
              <a:t>Układanie poszkodowanego w pozycji bezpiecznej</a:t>
            </a:r>
          </a:p>
          <a:p>
            <a:pPr marL="0" indent="0">
              <a:buNone/>
            </a:pPr>
            <a:r>
              <a:rPr lang="pl-PL" altLang="pl-PL" sz="2400" b="1" dirty="0"/>
              <a:t>Jeśli poszkodowany oddychał po zbadaniu oddechu lub odzyskał oddech na skutek podjętej resuscytacji należy ułożyć go w pozycji bocznej/bezpiecznej sprawdzając co 1 min. czy poszkodowany nadal oddycha</a:t>
            </a:r>
          </a:p>
          <a:p>
            <a:pPr marL="0" indent="0">
              <a:buNone/>
            </a:pPr>
            <a:endParaRPr lang="pl-PL" altLang="pl-PL" sz="2000" dirty="0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xmlns="" id="{38FE100C-9FFC-465E-989E-E13CFC4D7D3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800842"/>
            <a:ext cx="2736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xmlns="" id="{99215A28-4179-491B-8D9F-3C0FB149F3D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872" y="2800842"/>
            <a:ext cx="31369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xmlns="" id="{4B734F44-673C-416A-8932-63DDE449A0C8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5296" y="4842916"/>
            <a:ext cx="27368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>
            <a:extLst>
              <a:ext uri="{FF2B5EF4-FFF2-40B4-BE49-F238E27FC236}">
                <a16:creationId xmlns:a16="http://schemas.microsoft.com/office/drawing/2014/main" xmlns="" id="{918FB7BA-F0A7-47A0-81DA-8CE18B63E01E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009" y="5397499"/>
            <a:ext cx="36449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>
            <a:extLst>
              <a:ext uri="{FF2B5EF4-FFF2-40B4-BE49-F238E27FC236}">
                <a16:creationId xmlns:a16="http://schemas.microsoft.com/office/drawing/2014/main" xmlns="" id="{0F0063E8-4056-4852-BFDE-6DB59ADB7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4000" b="1" dirty="0"/>
              <a:t>Karta rowerowa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454F79F-3F36-463B-AE36-39077B757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5" y="1414463"/>
            <a:ext cx="11465169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3200" b="1" dirty="0"/>
              <a:t>Udzielanie pierwszej pomocy przy użyciu AED</a:t>
            </a:r>
            <a:endParaRPr lang="pl-PL" sz="3200" b="1" dirty="0"/>
          </a:p>
          <a:p>
            <a:pPr marL="0" indent="0">
              <a:buNone/>
              <a:defRPr/>
            </a:pPr>
            <a:r>
              <a:rPr lang="pl-PL" sz="2400" b="1" dirty="0"/>
              <a:t>Jeśli na miejsce zdarzenia doniesione zostało urządzenie AED(Automatyczny Defibrylator Zewnętrzny):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pl-PL" sz="2400" b="1" dirty="0"/>
              <a:t>Włącz urządzenie ( niektóre urządzenia włączają się </a:t>
            </a:r>
            <a:br>
              <a:rPr lang="pl-PL" sz="2400" b="1" dirty="0"/>
            </a:br>
            <a:r>
              <a:rPr lang="pl-PL" sz="2400" b="1" dirty="0"/>
              <a:t>automatycznie po podniesieniu pokrywy)</a:t>
            </a:r>
          </a:p>
          <a:p>
            <a:pPr marL="0" indent="0">
              <a:buNone/>
              <a:defRPr/>
            </a:pPr>
            <a:endParaRPr lang="pl-PL" sz="2400" dirty="0"/>
          </a:p>
          <a:p>
            <a:pPr marL="0" indent="0">
              <a:buNone/>
              <a:defRPr/>
            </a:pPr>
            <a:r>
              <a:rPr lang="pl-PL" sz="2400" b="1" dirty="0"/>
              <a:t>2</a:t>
            </a:r>
            <a:r>
              <a:rPr lang="pl-PL" sz="2400" dirty="0"/>
              <a:t>. </a:t>
            </a:r>
            <a:r>
              <a:rPr lang="pl-PL" sz="2400" b="1" dirty="0"/>
              <a:t>Przyklej elektrody na odsłoniętą klatkę piersiową poszkodowanego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xmlns="" id="{4AB8BA7A-5961-48C3-B9E1-63DC041DFA96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4268" y="2492375"/>
            <a:ext cx="14478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xmlns="" id="{1C6920AE-50CC-41B0-B8DA-C4572FB96628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538133"/>
            <a:ext cx="2641601" cy="20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>
            <a:extLst>
              <a:ext uri="{FF2B5EF4-FFF2-40B4-BE49-F238E27FC236}">
                <a16:creationId xmlns:a16="http://schemas.microsoft.com/office/drawing/2014/main" xmlns="" id="{1C6E3F78-681C-471B-80DB-A86E1A71BB24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956" y="4437064"/>
            <a:ext cx="2464682" cy="213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>
            <a:extLst>
              <a:ext uri="{FF2B5EF4-FFF2-40B4-BE49-F238E27FC236}">
                <a16:creationId xmlns:a16="http://schemas.microsoft.com/office/drawing/2014/main" xmlns="" id="{DEA3F13C-D22B-4866-A720-521F16EE7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9023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4000" b="1" dirty="0"/>
              <a:t>Karta rowerowa</a:t>
            </a:r>
          </a:p>
        </p:txBody>
      </p:sp>
      <p:sp>
        <p:nvSpPr>
          <p:cNvPr id="28675" name="Symbol zastępczy zawartości 3">
            <a:extLst>
              <a:ext uri="{FF2B5EF4-FFF2-40B4-BE49-F238E27FC236}">
                <a16:creationId xmlns:a16="http://schemas.microsoft.com/office/drawing/2014/main" xmlns="" id="{2C1F97E1-706E-4421-B31F-60F3168392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7908" y="1600201"/>
            <a:ext cx="11699630" cy="5141913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3200" b="1" dirty="0"/>
              <a:t>Udzielanie pierwszej pomocy przy użyciu AED</a:t>
            </a:r>
          </a:p>
          <a:p>
            <a:pPr marL="0" indent="0">
              <a:buNone/>
            </a:pPr>
            <a:r>
              <a:rPr lang="pl-PL" altLang="pl-PL" sz="2400" dirty="0"/>
              <a:t>3. </a:t>
            </a:r>
            <a:r>
              <a:rPr lang="pl-PL" altLang="pl-PL" sz="2400" b="1" dirty="0"/>
              <a:t>Trawa analiza rytmu serca – nie dotykaj poszkodowanego</a:t>
            </a:r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r>
              <a:rPr lang="pl-PL" altLang="pl-PL" sz="2400" dirty="0"/>
              <a:t>4</a:t>
            </a:r>
            <a:r>
              <a:rPr lang="pl-PL" altLang="pl-PL" sz="2400" b="1" dirty="0"/>
              <a:t>. Jeśli urządzenie zaleca wykonanie defibrylacji – </a:t>
            </a:r>
          </a:p>
          <a:p>
            <a:pPr marL="0" indent="0">
              <a:buNone/>
            </a:pPr>
            <a:r>
              <a:rPr lang="pl-PL" altLang="pl-PL" sz="2400" b="1" dirty="0"/>
              <a:t>odsuń wszystkich i wykonaj defibrylację, </a:t>
            </a:r>
          </a:p>
          <a:p>
            <a:pPr marL="0" indent="0">
              <a:buNone/>
            </a:pPr>
            <a:r>
              <a:rPr lang="pl-PL" altLang="pl-PL" sz="2400" b="1" dirty="0"/>
              <a:t>jeśli jej nie zaleca nie wykonuj, postępuj </a:t>
            </a:r>
          </a:p>
          <a:p>
            <a:pPr marL="0" indent="0">
              <a:buNone/>
            </a:pPr>
            <a:r>
              <a:rPr lang="pl-PL" altLang="pl-PL" sz="2400" b="1" dirty="0"/>
              <a:t>zgodnie z poleceniami urządzenia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xmlns="" id="{13577AFB-5317-47E8-B519-A91A15FCF73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751012"/>
            <a:ext cx="19494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xmlns="" id="{DB4E1F28-6C22-4874-BD16-9B5625CB0BC2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365626"/>
            <a:ext cx="19494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87450B70-C7E0-46F5-9BC6-82C30FD8B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2943"/>
            <a:ext cx="12192000" cy="117569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b="1" dirty="0"/>
              <a:t>Karta rowerowa</a:t>
            </a:r>
            <a:r>
              <a:rPr lang="pl-PL" altLang="pl-PL" sz="3600" b="1" dirty="0"/>
              <a:t/>
            </a:r>
            <a:br>
              <a:rPr lang="pl-PL" altLang="pl-PL" sz="3600" b="1" dirty="0"/>
            </a:br>
            <a:endParaRPr lang="pl-PL" altLang="pl-PL" b="1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F85317FA-B6BF-48D3-9177-A1211CB03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167" y="1162756"/>
            <a:ext cx="11851665" cy="5113337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l-PL" altLang="pl-PL" b="1" dirty="0"/>
              <a:t>Dlaczego każdy rowerzysta, a szczególnie posiadający kartę rowerową powinien znać zasady i posiadać umiejętność udzielania pierwszej pomoc?</a:t>
            </a:r>
          </a:p>
          <a:p>
            <a:pPr marL="0" indent="0" eaLnBrk="1" hangingPunct="1">
              <a:buNone/>
            </a:pPr>
            <a:r>
              <a:rPr lang="pl-PL" altLang="pl-PL" sz="2400" dirty="0"/>
              <a:t>1. Posiadając kartę rowerową zostajemy dopuszczeni do uczestnictwa w ruchu drogowym, a przygotowując się do jej uzyskania powinniśmy </a:t>
            </a:r>
            <a:r>
              <a:rPr lang="pl-PL" sz="2400" dirty="0">
                <a:effectLst/>
                <a:ea typeface="Times New Roman" panose="02020603050405020304" pitchFamily="18" charset="0"/>
              </a:rPr>
              <a:t>przejść szkolenie z zakresu udzielania pierwszej pomocy .</a:t>
            </a:r>
          </a:p>
          <a:p>
            <a:pPr marL="0" indent="0" eaLnBrk="1" hangingPunct="1">
              <a:buNone/>
            </a:pPr>
            <a:r>
              <a:rPr lang="pl-PL" altLang="pl-PL" sz="2400" dirty="0"/>
              <a:t>2. Wiedza i umiejętności z zakresu pierwszej pomocy może nam się przydać, aby udzielić pomocy innemu uczestnikowi ruchu.</a:t>
            </a:r>
          </a:p>
          <a:p>
            <a:pPr marL="0" indent="0" eaLnBrk="1" hangingPunct="1">
              <a:buNone/>
            </a:pPr>
            <a:r>
              <a:rPr lang="pl-PL" altLang="pl-PL" sz="2400" dirty="0"/>
              <a:t>3. Zdobyte wiedza i umiejętności pomogą nam właściwie zareagować w stresującej sytuacji i nie pozostać obojętnym pamiętając, że przecież My możemy jutro potrzebować pomocy.</a:t>
            </a:r>
          </a:p>
          <a:p>
            <a:pPr marL="0" indent="0" eaLnBrk="1" hangingPunct="1">
              <a:buNone/>
            </a:pPr>
            <a:endParaRPr lang="pl-PL" altLang="pl-PL" sz="3200" dirty="0"/>
          </a:p>
        </p:txBody>
      </p:sp>
      <p:pic>
        <p:nvPicPr>
          <p:cNvPr id="31746" name="Picture 2" descr="Niedźwiedź rusza w świat! - 1. Motywacja i wzywanie pomocy">
            <a:extLst>
              <a:ext uri="{FF2B5EF4-FFF2-40B4-BE49-F238E27FC236}">
                <a16:creationId xmlns:a16="http://schemas.microsoft.com/office/drawing/2014/main" xmlns="" id="{47AABCC9-BCD1-4D1F-B706-C0D63763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741" y="4879666"/>
            <a:ext cx="4040237" cy="18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>
            <a:extLst>
              <a:ext uri="{FF2B5EF4-FFF2-40B4-BE49-F238E27FC236}">
                <a16:creationId xmlns:a16="http://schemas.microsoft.com/office/drawing/2014/main" xmlns="" id="{A3C0E1F0-3E7A-4B49-B2FF-EDA729D14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4000" b="1" dirty="0"/>
              <a:t>Karta rowerowa</a:t>
            </a:r>
          </a:p>
        </p:txBody>
      </p:sp>
      <p:sp>
        <p:nvSpPr>
          <p:cNvPr id="29699" name="Symbol zastępczy zawartości 2">
            <a:extLst>
              <a:ext uri="{FF2B5EF4-FFF2-40B4-BE49-F238E27FC236}">
                <a16:creationId xmlns:a16="http://schemas.microsoft.com/office/drawing/2014/main" xmlns="" id="{53B4619F-818F-4972-83BC-D811525B68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569" y="1529862"/>
            <a:ext cx="11816862" cy="51419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altLang="pl-PL" sz="3500" b="1" dirty="0"/>
              <a:t>Udzielanie pierwszej pomocy przy użyciu AED</a:t>
            </a:r>
          </a:p>
          <a:p>
            <a:pPr marL="0" indent="0">
              <a:buNone/>
            </a:pPr>
            <a:r>
              <a:rPr lang="pl-PL" altLang="pl-PL" sz="2600" dirty="0"/>
              <a:t>5</a:t>
            </a:r>
            <a:r>
              <a:rPr lang="pl-PL" altLang="pl-PL" sz="2600" b="1" dirty="0"/>
              <a:t>. Po wykonaniu zalecanej defibrylacji lub w przypadku, gdy było ono nie zalecane kontynuuj resuscytację</a:t>
            </a:r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endParaRPr lang="pl-PL" altLang="pl-PL" sz="2000" dirty="0"/>
          </a:p>
          <a:p>
            <a:pPr marL="0" indent="0">
              <a:buNone/>
            </a:pPr>
            <a:r>
              <a:rPr lang="pl-PL" altLang="pl-PL" sz="2000" dirty="0"/>
              <a:t>                       30                                                      2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xmlns="" id="{D61F13D6-9843-4800-A943-57911307017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492376"/>
            <a:ext cx="2455862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>
            <a:extLst>
              <a:ext uri="{FF2B5EF4-FFF2-40B4-BE49-F238E27FC236}">
                <a16:creationId xmlns:a16="http://schemas.microsoft.com/office/drawing/2014/main" xmlns="" id="{ED13F42E-F03C-4C1C-A9FE-A8D69468F9F2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216276"/>
            <a:ext cx="430688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xmlns="" id="{1DE20E96-3EBB-43CF-A021-6491EF00D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2556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4000" b="1" dirty="0"/>
              <a:t>Karta rowerowa</a:t>
            </a:r>
          </a:p>
        </p:txBody>
      </p:sp>
      <p:sp>
        <p:nvSpPr>
          <p:cNvPr id="30723" name="Symbol zastępczy zawartości 2">
            <a:extLst>
              <a:ext uri="{FF2B5EF4-FFF2-40B4-BE49-F238E27FC236}">
                <a16:creationId xmlns:a16="http://schemas.microsoft.com/office/drawing/2014/main" xmlns="" id="{4887CDCA-E12C-4863-BA36-0C7EA4D1D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17785"/>
            <a:ext cx="11582400" cy="4559178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3200" b="1" dirty="0"/>
              <a:t>Układanie poszkodowanego w pozycji bezpiecznej</a:t>
            </a:r>
          </a:p>
          <a:p>
            <a:pPr marL="0" indent="0">
              <a:buNone/>
            </a:pPr>
            <a:r>
              <a:rPr lang="pl-PL" altLang="pl-PL" sz="2400" b="1" dirty="0"/>
              <a:t>Podobnie, poszkodowanego z przypiętymi elektrodami, który odzyskał oddech, należy ułożyć w pozycji bezpiecznej, nie zdejmując elektrod, na wypadek gdyby jego stan pogorszył się i poszkodowany wymagał będzie podjęcia ponownej resuscytacji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401F548D-E2A2-4472-9CEE-5FB666D21309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644900"/>
            <a:ext cx="7189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xmlns="" id="{91ED1245-3EB5-4204-BE8A-AC887C35B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255"/>
            <a:ext cx="12192000" cy="104781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4000" b="1" dirty="0"/>
              <a:t>Karta rowerowa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0C7B94-0CDE-4F6B-A7FF-D921B4231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1385888"/>
            <a:ext cx="11119338" cy="52728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Clr>
                <a:srgbClr val="00447A"/>
              </a:buClr>
              <a:buSzPct val="100000"/>
              <a:buNone/>
              <a:defRPr/>
            </a:pPr>
            <a:r>
              <a:rPr lang="pl-PL" altLang="pl-PL" sz="3200" b="1" dirty="0"/>
              <a:t>Defibrylacja dzieci</a:t>
            </a:r>
          </a:p>
          <a:p>
            <a:pPr marL="0" indent="0">
              <a:lnSpc>
                <a:spcPct val="80000"/>
              </a:lnSpc>
              <a:buClr>
                <a:srgbClr val="00447A"/>
              </a:buClr>
              <a:buSzPct val="100000"/>
              <a:buNone/>
              <a:defRPr/>
            </a:pPr>
            <a:endParaRPr lang="pl-PL" altLang="pl-PL" sz="3200" b="1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447A"/>
              </a:buClr>
              <a:buSzPct val="100000"/>
              <a:defRPr/>
            </a:pP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Wiek </a:t>
            </a:r>
            <a:r>
              <a:rPr lang="pl-PL" altLang="pl-PL" b="1" dirty="0">
                <a:cs typeface="Arial" panose="020B0604020202020204" pitchFamily="34" charset="0"/>
                <a:sym typeface="Arial" panose="020B0604020202020204" pitchFamily="34" charset="0"/>
              </a:rPr>
              <a:t>powyżej</a:t>
            </a: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 8 lat</a:t>
            </a:r>
          </a:p>
          <a:p>
            <a:pPr marL="0" indent="0">
              <a:lnSpc>
                <a:spcPct val="80000"/>
              </a:lnSpc>
              <a:buClr>
                <a:srgbClr val="00447A"/>
              </a:buClr>
              <a:buSzPct val="100000"/>
              <a:buNone/>
              <a:defRPr/>
            </a:pP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AED dla dorosłych</a:t>
            </a:r>
            <a:b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pl-PL" b="1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447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 Wiek 1-8 lat</a:t>
            </a:r>
          </a:p>
          <a:p>
            <a:pPr marL="0" indent="0">
              <a:lnSpc>
                <a:spcPct val="80000"/>
              </a:lnSpc>
              <a:buClr>
                <a:srgbClr val="00447A"/>
              </a:buClr>
              <a:buSzPct val="100000"/>
              <a:buNone/>
              <a:defRPr/>
            </a:pP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jeśli są dost</a:t>
            </a:r>
            <a:r>
              <a:rPr lang="pl-PL" altLang="pl-PL" b="1" dirty="0">
                <a:cs typeface="Arial" panose="020B0604020202020204" pitchFamily="34" charset="0"/>
                <a:sym typeface="Arial" panose="020B0604020202020204" pitchFamily="34" charset="0"/>
              </a:rPr>
              <a:t>ę</a:t>
            </a: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pne</a:t>
            </a:r>
            <a:r>
              <a:rPr lang="pl-PL" altLang="pl-PL" b="1" dirty="0"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 to użyj elektrod/ </a:t>
            </a:r>
            <a:endParaRPr lang="pl-PL" altLang="pl-PL" b="1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447A"/>
              </a:buClr>
              <a:buSzPct val="100000"/>
              <a:buNone/>
              <a:defRPr/>
            </a:pP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ustawień pediatrycznych </a:t>
            </a:r>
            <a:endParaRPr lang="pl-PL" altLang="pl-PL" b="1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447A"/>
              </a:buClr>
              <a:buSzPct val="100000"/>
              <a:buNone/>
              <a:defRPr/>
            </a:pP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(w innym przypadku użyj trybu </a:t>
            </a:r>
            <a:endParaRPr lang="pl-PL" altLang="pl-PL" b="1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447A"/>
              </a:buClr>
              <a:buSzPct val="100000"/>
              <a:buNone/>
              <a:defRPr/>
            </a:pP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dla dorosłych)</a:t>
            </a:r>
            <a:b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pl-PL" b="1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00447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 Wiek </a:t>
            </a:r>
            <a:r>
              <a:rPr lang="pl-PL" altLang="pl-PL" b="1" dirty="0">
                <a:cs typeface="Arial" panose="020B0604020202020204" pitchFamily="34" charset="0"/>
                <a:sym typeface="Arial" panose="020B0604020202020204" pitchFamily="34" charset="0"/>
              </a:rPr>
              <a:t>poniżej</a:t>
            </a: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 1 roku</a:t>
            </a:r>
          </a:p>
          <a:p>
            <a:pPr marL="0" indent="0">
              <a:lnSpc>
                <a:spcPct val="80000"/>
              </a:lnSpc>
              <a:buClr>
                <a:srgbClr val="00447A"/>
              </a:buClr>
              <a:buSzPct val="100000"/>
              <a:buNone/>
              <a:defRPr/>
            </a:pP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użyj wyłącznie, jeśli instrukcja</a:t>
            </a:r>
            <a:endParaRPr lang="pl-PL" altLang="pl-PL" b="1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447A"/>
              </a:buClr>
              <a:buSzPct val="100000"/>
              <a:buNone/>
              <a:defRPr/>
            </a:pP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producenta potwierdza</a:t>
            </a:r>
            <a:r>
              <a:rPr lang="pl-PL" altLang="pl-PL" b="1" dirty="0"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</a:p>
          <a:p>
            <a:pPr marL="0" indent="0">
              <a:lnSpc>
                <a:spcPct val="80000"/>
              </a:lnSpc>
              <a:buClr>
                <a:srgbClr val="00447A"/>
              </a:buClr>
              <a:buSzPct val="100000"/>
              <a:buNone/>
              <a:defRPr/>
            </a:pPr>
            <a:r>
              <a:rPr lang="en-US" altLang="pl-PL" b="1" dirty="0">
                <a:cs typeface="Arial" panose="020B0604020202020204" pitchFamily="34" charset="0"/>
                <a:sym typeface="Arial" panose="020B0604020202020204" pitchFamily="34" charset="0"/>
              </a:rPr>
              <a:t>że jest to bezpieczne</a:t>
            </a:r>
          </a:p>
          <a:p>
            <a:pPr marL="0" indent="0">
              <a:buNone/>
              <a:defRPr/>
            </a:pPr>
            <a:endParaRPr lang="pl-PL" sz="2000" dirty="0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xmlns="" id="{A24EDEC7-F51F-4034-95FB-FF51DD8F8996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52663"/>
            <a:ext cx="39544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>
            <a:extLst>
              <a:ext uri="{FF2B5EF4-FFF2-40B4-BE49-F238E27FC236}">
                <a16:creationId xmlns:a16="http://schemas.microsoft.com/office/drawing/2014/main" xmlns="" id="{AA6E8AFC-579B-4CE4-B572-BDEBFDE29F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12717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4000" b="1" dirty="0"/>
              <a:t>Karta rowerowa</a:t>
            </a:r>
          </a:p>
        </p:txBody>
      </p:sp>
      <p:sp>
        <p:nvSpPr>
          <p:cNvPr id="4" name="Prostokąt zaokrąglony 3">
            <a:extLst>
              <a:ext uri="{FF2B5EF4-FFF2-40B4-BE49-F238E27FC236}">
                <a16:creationId xmlns:a16="http://schemas.microsoft.com/office/drawing/2014/main" xmlns="" id="{634FCD96-8696-4F7E-83F9-14EE29556D02}"/>
              </a:ext>
            </a:extLst>
          </p:cNvPr>
          <p:cNvSpPr/>
          <p:nvPr/>
        </p:nvSpPr>
        <p:spPr>
          <a:xfrm>
            <a:off x="4482416" y="1289874"/>
            <a:ext cx="2952328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bg1"/>
                </a:solidFill>
              </a:rPr>
              <a:t>Podchodź bezpiecznie</a:t>
            </a:r>
          </a:p>
        </p:txBody>
      </p:sp>
      <p:pic>
        <p:nvPicPr>
          <p:cNvPr id="27" name="Picture 54">
            <a:extLst>
              <a:ext uri="{FF2B5EF4-FFF2-40B4-BE49-F238E27FC236}">
                <a16:creationId xmlns:a16="http://schemas.microsoft.com/office/drawing/2014/main" xmlns="" id="{03F50C28-8BEB-42D3-BF8B-8855B935F635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733980"/>
            <a:ext cx="2278063" cy="186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rostokąt zaokrąglony 3">
            <a:extLst>
              <a:ext uri="{FF2B5EF4-FFF2-40B4-BE49-F238E27FC236}">
                <a16:creationId xmlns:a16="http://schemas.microsoft.com/office/drawing/2014/main" xmlns="" id="{14424E4F-88BA-45DF-9DD2-F2A172F335A2}"/>
              </a:ext>
            </a:extLst>
          </p:cNvPr>
          <p:cNvSpPr/>
          <p:nvPr/>
        </p:nvSpPr>
        <p:spPr>
          <a:xfrm>
            <a:off x="4482416" y="1971674"/>
            <a:ext cx="2952328" cy="50405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pl-PL" b="1" dirty="0">
                <a:solidFill>
                  <a:srgbClr val="FFFFFF"/>
                </a:solidFill>
                <a:cs typeface="Lucida Grande" charset="0"/>
              </a:rPr>
              <a:t>Oceń przytomność</a:t>
            </a:r>
          </a:p>
        </p:txBody>
      </p:sp>
      <p:sp>
        <p:nvSpPr>
          <p:cNvPr id="30" name="Prostokąt zaokrąglony 3">
            <a:extLst>
              <a:ext uri="{FF2B5EF4-FFF2-40B4-BE49-F238E27FC236}">
                <a16:creationId xmlns:a16="http://schemas.microsoft.com/office/drawing/2014/main" xmlns="" id="{E56DF28B-F41A-48FF-8094-8BC519DABCB7}"/>
              </a:ext>
            </a:extLst>
          </p:cNvPr>
          <p:cNvSpPr/>
          <p:nvPr/>
        </p:nvSpPr>
        <p:spPr>
          <a:xfrm>
            <a:off x="4482416" y="2638425"/>
            <a:ext cx="2952328" cy="50405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pl-PL" b="1" dirty="0">
              <a:solidFill>
                <a:srgbClr val="FFFFFF"/>
              </a:solidFill>
              <a:cs typeface="Lucida Grande" charset="0"/>
            </a:endParaRPr>
          </a:p>
        </p:txBody>
      </p:sp>
      <p:sp>
        <p:nvSpPr>
          <p:cNvPr id="31" name="Prostokąt zaokrąglony 3">
            <a:extLst>
              <a:ext uri="{FF2B5EF4-FFF2-40B4-BE49-F238E27FC236}">
                <a16:creationId xmlns:a16="http://schemas.microsoft.com/office/drawing/2014/main" xmlns="" id="{06E184F2-FF89-4927-8A66-30E2EF808092}"/>
              </a:ext>
            </a:extLst>
          </p:cNvPr>
          <p:cNvSpPr/>
          <p:nvPr/>
        </p:nvSpPr>
        <p:spPr>
          <a:xfrm>
            <a:off x="4482416" y="3305176"/>
            <a:ext cx="2952328" cy="50405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pl-PL" b="1" dirty="0">
              <a:solidFill>
                <a:srgbClr val="FFFFFF"/>
              </a:solidFill>
              <a:cs typeface="Lucida Grande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C15F49F-FB70-4E9E-8321-83F8A5FC75EF}"/>
              </a:ext>
            </a:extLst>
          </p:cNvPr>
          <p:cNvSpPr/>
          <p:nvPr/>
        </p:nvSpPr>
        <p:spPr>
          <a:xfrm>
            <a:off x="5145408" y="2659124"/>
            <a:ext cx="1626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pl-PL" b="1" dirty="0">
                <a:solidFill>
                  <a:srgbClr val="FFFFFF"/>
                </a:solidFill>
                <a:cs typeface="Lucida Grande" charset="0"/>
              </a:rPr>
              <a:t>Wołaj o pomoc</a:t>
            </a:r>
          </a:p>
        </p:txBody>
      </p:sp>
      <p:sp>
        <p:nvSpPr>
          <p:cNvPr id="32" name="Prostokąt zaokrąglony 3">
            <a:extLst>
              <a:ext uri="{FF2B5EF4-FFF2-40B4-BE49-F238E27FC236}">
                <a16:creationId xmlns:a16="http://schemas.microsoft.com/office/drawing/2014/main" xmlns="" id="{5ECCB566-2939-4B65-89E6-A6EE75C67B21}"/>
              </a:ext>
            </a:extLst>
          </p:cNvPr>
          <p:cNvSpPr/>
          <p:nvPr/>
        </p:nvSpPr>
        <p:spPr>
          <a:xfrm>
            <a:off x="4482416" y="3971927"/>
            <a:ext cx="2952328" cy="50405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pl-PL" b="1" dirty="0">
                <a:solidFill>
                  <a:srgbClr val="FFFFFF"/>
                </a:solidFill>
                <a:cs typeface="Lucida Grande" charset="0"/>
              </a:rPr>
              <a:t>Oceń oddech</a:t>
            </a:r>
          </a:p>
        </p:txBody>
      </p:sp>
      <p:sp>
        <p:nvSpPr>
          <p:cNvPr id="33" name="Prostokąt zaokrąglony 3">
            <a:extLst>
              <a:ext uri="{FF2B5EF4-FFF2-40B4-BE49-F238E27FC236}">
                <a16:creationId xmlns:a16="http://schemas.microsoft.com/office/drawing/2014/main" xmlns="" id="{DAD97087-B4DC-4656-AB56-67F74E0384FD}"/>
              </a:ext>
            </a:extLst>
          </p:cNvPr>
          <p:cNvSpPr/>
          <p:nvPr/>
        </p:nvSpPr>
        <p:spPr>
          <a:xfrm>
            <a:off x="4482416" y="4645798"/>
            <a:ext cx="2952328" cy="50405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pl-PL" b="1">
                <a:solidFill>
                  <a:srgbClr val="FFFFFF"/>
                </a:solidFill>
                <a:cs typeface="Lucida Grande" charset="0"/>
              </a:rPr>
              <a:t>Zadzwoń pod nr 112</a:t>
            </a:r>
            <a:endParaRPr lang="en-US" altLang="pl-PL" b="1" dirty="0">
              <a:solidFill>
                <a:srgbClr val="FFFFFF"/>
              </a:solidFill>
              <a:cs typeface="Lucida Grande" charset="0"/>
            </a:endParaRPr>
          </a:p>
        </p:txBody>
      </p:sp>
      <p:sp>
        <p:nvSpPr>
          <p:cNvPr id="34" name="Prostokąt zaokrąglony 3">
            <a:extLst>
              <a:ext uri="{FF2B5EF4-FFF2-40B4-BE49-F238E27FC236}">
                <a16:creationId xmlns:a16="http://schemas.microsoft.com/office/drawing/2014/main" xmlns="" id="{F11B4AB8-D461-4E1F-A588-E463DB703C4F}"/>
              </a:ext>
            </a:extLst>
          </p:cNvPr>
          <p:cNvSpPr/>
          <p:nvPr/>
        </p:nvSpPr>
        <p:spPr>
          <a:xfrm>
            <a:off x="4482415" y="5424564"/>
            <a:ext cx="2952328" cy="50405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pl-PL" b="1" dirty="0">
                <a:solidFill>
                  <a:srgbClr val="FFFFFF"/>
                </a:solidFill>
                <a:cs typeface="Lucida Grande" charset="0"/>
              </a:rPr>
              <a:t>Podłącz AED</a:t>
            </a:r>
          </a:p>
        </p:txBody>
      </p:sp>
      <p:sp>
        <p:nvSpPr>
          <p:cNvPr id="35" name="Prostokąt zaokrąglony 3">
            <a:extLst>
              <a:ext uri="{FF2B5EF4-FFF2-40B4-BE49-F238E27FC236}">
                <a16:creationId xmlns:a16="http://schemas.microsoft.com/office/drawing/2014/main" xmlns="" id="{F83C1726-3251-4338-8AFC-7511BB407FAB}"/>
              </a:ext>
            </a:extLst>
          </p:cNvPr>
          <p:cNvSpPr/>
          <p:nvPr/>
        </p:nvSpPr>
        <p:spPr>
          <a:xfrm>
            <a:off x="4523341" y="6141163"/>
            <a:ext cx="2952328" cy="50405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pl-PL" b="1" dirty="0">
                <a:solidFill>
                  <a:srgbClr val="FFFFFF"/>
                </a:solidFill>
                <a:cs typeface="Lucida Grande" charset="0"/>
              </a:rPr>
              <a:t>Postępuj zgodnie z poleceniami głosowymi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2D91072B-1133-425E-B6C5-9074CDFCFBEB}"/>
              </a:ext>
            </a:extLst>
          </p:cNvPr>
          <p:cNvSpPr/>
          <p:nvPr/>
        </p:nvSpPr>
        <p:spPr>
          <a:xfrm>
            <a:off x="4672512" y="3324498"/>
            <a:ext cx="2699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pl-PL" b="1" dirty="0">
                <a:solidFill>
                  <a:srgbClr val="FFFFFF"/>
                </a:solidFill>
                <a:cs typeface="Lucida Grande" charset="0"/>
              </a:rPr>
              <a:t>Udrożnij dr</a:t>
            </a:r>
            <a:r>
              <a:rPr lang="pl-PL" altLang="pl-PL" b="1" dirty="0">
                <a:solidFill>
                  <a:srgbClr val="FFFFFF"/>
                </a:solidFill>
                <a:cs typeface="Lucida Grande" charset="0"/>
              </a:rPr>
              <a:t>ogi</a:t>
            </a:r>
            <a:r>
              <a:rPr lang="en-US" altLang="pl-PL" b="1" dirty="0">
                <a:solidFill>
                  <a:srgbClr val="FFFFFF"/>
                </a:solidFill>
                <a:cs typeface="Lucida Grande" charset="0"/>
              </a:rPr>
              <a:t> oddechowe</a:t>
            </a:r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xmlns="" id="{AF1680B9-D272-4026-8C6C-CF657F3A3E9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5675"/>
            <a:ext cx="27924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Zobacz obraz źródłowy">
            <a:extLst>
              <a:ext uri="{FF2B5EF4-FFF2-40B4-BE49-F238E27FC236}">
                <a16:creationId xmlns:a16="http://schemas.microsoft.com/office/drawing/2014/main" xmlns="" id="{622FB6CA-9A5A-4438-A837-8F702C84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684" y="1312491"/>
            <a:ext cx="552450" cy="7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Zobacz obraz źródłowy">
            <a:extLst>
              <a:ext uri="{FF2B5EF4-FFF2-40B4-BE49-F238E27FC236}">
                <a16:creationId xmlns:a16="http://schemas.microsoft.com/office/drawing/2014/main" xmlns="" id="{12EF36E6-3BAC-489C-8F5D-CE616D4DC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8830" y="2052278"/>
            <a:ext cx="552450" cy="7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Zobacz obraz źródłowy">
            <a:extLst>
              <a:ext uri="{FF2B5EF4-FFF2-40B4-BE49-F238E27FC236}">
                <a16:creationId xmlns:a16="http://schemas.microsoft.com/office/drawing/2014/main" xmlns="" id="{E8D165BD-A1CC-4F40-A040-B0837106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375" y="2770707"/>
            <a:ext cx="552450" cy="7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Zobacz obraz źródłowy">
            <a:extLst>
              <a:ext uri="{FF2B5EF4-FFF2-40B4-BE49-F238E27FC236}">
                <a16:creationId xmlns:a16="http://schemas.microsoft.com/office/drawing/2014/main" xmlns="" id="{7E13BC36-CA93-4E24-A5D4-9A523FD3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891" y="3510494"/>
            <a:ext cx="552450" cy="7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Zobacz obraz źródłowy">
            <a:extLst>
              <a:ext uri="{FF2B5EF4-FFF2-40B4-BE49-F238E27FC236}">
                <a16:creationId xmlns:a16="http://schemas.microsoft.com/office/drawing/2014/main" xmlns="" id="{5183005F-3080-4EE6-89E8-3943ECAB2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8830" y="4264690"/>
            <a:ext cx="552450" cy="7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Zobacz obraz źródłowy">
            <a:extLst>
              <a:ext uri="{FF2B5EF4-FFF2-40B4-BE49-F238E27FC236}">
                <a16:creationId xmlns:a16="http://schemas.microsoft.com/office/drawing/2014/main" xmlns="" id="{E37A99A0-A3FE-404B-902C-3921ED41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824" y="5013008"/>
            <a:ext cx="552450" cy="7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Zobacz obraz źródłowy">
            <a:extLst>
              <a:ext uri="{FF2B5EF4-FFF2-40B4-BE49-F238E27FC236}">
                <a16:creationId xmlns:a16="http://schemas.microsoft.com/office/drawing/2014/main" xmlns="" id="{F6A9FC7E-7AB5-43C9-AE16-91ACA449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6818" y="5756522"/>
            <a:ext cx="552450" cy="7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68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>
            <a:extLst>
              <a:ext uri="{FF2B5EF4-FFF2-40B4-BE49-F238E27FC236}">
                <a16:creationId xmlns:a16="http://schemas.microsoft.com/office/drawing/2014/main" xmlns="" id="{D75D3E9A-41BC-4595-B074-6BC6AA827F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4000" b="1" dirty="0"/>
              <a:t>Karta rowerowa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E4B0A0-9318-47DA-906E-FCF7DA954130}"/>
              </a:ext>
            </a:extLst>
          </p:cNvPr>
          <p:cNvSpPr txBox="1"/>
          <p:nvPr/>
        </p:nvSpPr>
        <p:spPr>
          <a:xfrm>
            <a:off x="445477" y="1711326"/>
            <a:ext cx="11277600" cy="2308324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dirty="0">
                <a:latin typeface="+mn-lt"/>
              </a:rPr>
              <a:t>Resuscytacje krążeniowo oddechową wykonujemy do momentu: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dirty="0">
                <a:latin typeface="+mn-lt"/>
              </a:rPr>
              <a:t>przejęcia</a:t>
            </a:r>
            <a:r>
              <a:rPr lang="pl-PL" altLang="pl-PL" sz="2800" dirty="0">
                <a:latin typeface="+mn-lt"/>
              </a:rPr>
              <a:t> poszkodowanego przez zespół ratownictwa medycznego,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800" dirty="0">
                <a:latin typeface="+mn-lt"/>
              </a:rPr>
              <a:t>przejęcia czynności resuscytacji przez drugą osobę,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800" dirty="0">
                <a:latin typeface="+mn-lt"/>
              </a:rPr>
              <a:t>nadmiernego zmęczenia,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2800" dirty="0">
                <a:latin typeface="+mn-lt"/>
              </a:rPr>
              <a:t>przywrócenia krążenia i oddechu u poszkodowanego.</a:t>
            </a:r>
            <a:endParaRPr lang="pl-PL" altLang="pl-PL" sz="2200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D0B535F-1E67-4918-A0D6-9058589FCD88}"/>
              </a:ext>
            </a:extLst>
          </p:cNvPr>
          <p:cNvSpPr txBox="1"/>
          <p:nvPr/>
        </p:nvSpPr>
        <p:spPr>
          <a:xfrm>
            <a:off x="738553" y="4335899"/>
            <a:ext cx="10714893" cy="2246769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dirty="0">
                <a:latin typeface="+mn-lt"/>
              </a:rPr>
              <a:t>Rozpoznać przywrócenia krążenia i oddechu możemy poprzez: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altLang="pl-PL" sz="2800" dirty="0">
                <a:latin typeface="+mn-lt"/>
              </a:rPr>
              <a:t> zaobserwowanie na twarzy grymasu (odruch na ból z powodu ucisku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dirty="0">
                <a:latin typeface="+mn-lt"/>
              </a:rPr>
              <a:t> na klatkę piersiową),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altLang="pl-PL" sz="2800" dirty="0">
                <a:latin typeface="+mn-lt"/>
              </a:rPr>
              <a:t> sprawdzenie oddychania (ocena wzrokiem, słuchem i czuciem),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altLang="pl-PL" sz="2800" dirty="0">
                <a:latin typeface="+mn-lt"/>
              </a:rPr>
              <a:t> nawiązanie kontaktu z poszkodowanym.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xmlns="" id="{8EAF6BAB-03B7-483B-A627-6FD434EC9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4000" b="1" dirty="0"/>
              <a:t>Karta rowerowa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xmlns="" id="{B9D9CD4F-2841-4000-89BC-74CAF830823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57909" y="1600201"/>
            <a:ext cx="8393722" cy="4941276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pl-PL" altLang="pl-PL" b="1" dirty="0"/>
              <a:t>Defibrylator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pl-PL" altLang="pl-PL" b="1" dirty="0"/>
              <a:t>W miejscach publicznych dostępne są defibrylatory, których użycie jest bardzo proste, pokazane na rysunkach na obudowie i elektrodach.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pl-PL" altLang="pl-PL" b="1" dirty="0"/>
              <a:t>Jest to urządzenie różniące się od „profesjonalnych” urządzeń w ambulansie.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pl-PL" altLang="pl-PL" b="1" dirty="0"/>
              <a:t>Urządzenie to, po uruchomieniu wydaje polecenia głosowe instruujące.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pl-PL" altLang="pl-PL" b="1" dirty="0"/>
              <a:t>Na kolejnej stronie pokazane są defibrylatory w obudowach, </a:t>
            </a:r>
            <a:br>
              <a:rPr lang="pl-PL" altLang="pl-PL" b="1" dirty="0"/>
            </a:br>
            <a:r>
              <a:rPr lang="pl-PL" altLang="pl-PL" b="1" dirty="0"/>
              <a:t>w jakich miejscach publicznych je zamontowano 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pl-PL" altLang="pl-PL" b="1" dirty="0"/>
              <a:t>Postaraj się zapamiętać ich wygląd, abyś mógł je w sytuacji krytycznej łatwo zauważyć, to może uratować komuś życie.</a:t>
            </a:r>
          </a:p>
        </p:txBody>
      </p:sp>
      <p:pic>
        <p:nvPicPr>
          <p:cNvPr id="33796" name="Picture 9">
            <a:extLst>
              <a:ext uri="{FF2B5EF4-FFF2-40B4-BE49-F238E27FC236}">
                <a16:creationId xmlns:a16="http://schemas.microsoft.com/office/drawing/2014/main" xmlns="" id="{B49C3F70-8138-4812-9689-A3596D29FD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826696" y="2182019"/>
            <a:ext cx="2783181" cy="3749858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6F420CB8-E7A2-4312-8757-32EC882A4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4000" b="1" dirty="0"/>
              <a:t>Karta rowerowa</a:t>
            </a: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xmlns="" id="{89348AA7-2C45-4557-B7C2-2DB4B41C35C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71814" y="1989139"/>
            <a:ext cx="6338887" cy="4097337"/>
          </a:xfrm>
          <a:noFill/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AF30129-4BB2-45EB-B257-6815039F95F4}"/>
              </a:ext>
            </a:extLst>
          </p:cNvPr>
          <p:cNvSpPr txBox="1"/>
          <p:nvPr/>
        </p:nvSpPr>
        <p:spPr>
          <a:xfrm>
            <a:off x="1576754" y="1442454"/>
            <a:ext cx="6201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3200" b="1" dirty="0"/>
              <a:t>DEFIBRYLATOR- oznaczenia</a:t>
            </a:r>
            <a:endParaRPr lang="pl-PL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xmlns="" id="{60B4D7EA-26AA-4FA2-98CE-A9B1B0E33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B0F0"/>
          </a:solidFill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</a:t>
            </a:r>
            <a:r>
              <a:rPr lang="pl-PL" altLang="pl-PL" sz="3600" dirty="0"/>
              <a:t>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E95F46C-67B0-43F5-919E-26D24BC68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10972800" cy="26431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400" b="1" dirty="0"/>
              <a:t>W czasie wycieczki rowerowe może dojść do nieoczekiwanych zdarzeń skutkujących urazami</a:t>
            </a:r>
          </a:p>
          <a:p>
            <a:pPr marL="0" indent="0">
              <a:buNone/>
            </a:pPr>
            <a:r>
              <a:rPr lang="pl-PL" sz="3800" dirty="0"/>
              <a:t>Pourazowe uszkodzenia narządu ruchu wywołane urazami mechanicznymi dzieli się, </a:t>
            </a:r>
            <a:br>
              <a:rPr lang="pl-PL" sz="3800" dirty="0"/>
            </a:br>
            <a:r>
              <a:rPr lang="pl-PL" sz="3800" dirty="0"/>
              <a:t>ze względu na rodzaj, stopień i umiejscowienie zmian na:</a:t>
            </a:r>
            <a:endParaRPr lang="pl-PL" dirty="0"/>
          </a:p>
          <a:p>
            <a:r>
              <a:rPr lang="pl-PL" sz="3400" dirty="0">
                <a:hlinkClick r:id="rId3" tooltip="Stłuczenie"/>
              </a:rPr>
              <a:t>stłuczenia</a:t>
            </a:r>
            <a:endParaRPr lang="pl-PL" sz="3400" dirty="0"/>
          </a:p>
          <a:p>
            <a:r>
              <a:rPr lang="pl-PL" sz="3400" dirty="0">
                <a:hlinkClick r:id="rId3" tooltip="Rana"/>
              </a:rPr>
              <a:t>rany</a:t>
            </a:r>
            <a:endParaRPr lang="pl-PL" sz="3400" dirty="0"/>
          </a:p>
          <a:p>
            <a:r>
              <a:rPr lang="pl-PL" sz="3400" dirty="0">
                <a:hlinkClick r:id="rId3" tooltip="Złamanie"/>
              </a:rPr>
              <a:t>złamania</a:t>
            </a:r>
            <a:endParaRPr lang="pl-PL" sz="3400" dirty="0"/>
          </a:p>
          <a:p>
            <a:r>
              <a:rPr lang="pl-PL" sz="3400" dirty="0">
                <a:hlinkClick r:id="rId3" tooltip="Skręcenie"/>
              </a:rPr>
              <a:t>skręcenia</a:t>
            </a:r>
            <a:endParaRPr lang="pl-PL" sz="3400" dirty="0"/>
          </a:p>
          <a:p>
            <a:r>
              <a:rPr lang="pl-PL" sz="3400" dirty="0">
                <a:hlinkClick r:id="rId3" tooltip="Zwichnięcie"/>
              </a:rPr>
              <a:t>zwichnięcia</a:t>
            </a:r>
            <a:endParaRPr lang="pl-PL" sz="3400" dirty="0"/>
          </a:p>
          <a:p>
            <a:endParaRPr lang="pl-PL" dirty="0"/>
          </a:p>
        </p:txBody>
      </p:sp>
      <p:pic>
        <p:nvPicPr>
          <p:cNvPr id="1026" name="Picture 2" descr="Kontuzje rowerowe - skąd się biorą i jak im zapobiegać | Wydawnictwo Buk  Rower">
            <a:extLst>
              <a:ext uri="{FF2B5EF4-FFF2-40B4-BE49-F238E27FC236}">
                <a16:creationId xmlns:a16="http://schemas.microsoft.com/office/drawing/2014/main" xmlns="" id="{F42BEC32-9A24-46DE-B62B-F84FB6EC2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060" y="3459164"/>
            <a:ext cx="3315965" cy="22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k łagodzić drobne urazy po upadku na rowerze? - KobietaMag.pl">
            <a:extLst>
              <a:ext uri="{FF2B5EF4-FFF2-40B4-BE49-F238E27FC236}">
                <a16:creationId xmlns:a16="http://schemas.microsoft.com/office/drawing/2014/main" xmlns="" id="{69032222-CE8D-45DE-A85C-5EA8DCF7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86806"/>
            <a:ext cx="3838575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karze alarmują: Jest więcej wypadków z udziałem dzieci niż w poprzednich  latach - Dziennik.pl">
            <a:extLst>
              <a:ext uri="{FF2B5EF4-FFF2-40B4-BE49-F238E27FC236}">
                <a16:creationId xmlns:a16="http://schemas.microsoft.com/office/drawing/2014/main" xmlns="" id="{F94C2C6B-D2D1-4077-B29D-436E64B6C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48823"/>
            <a:ext cx="3140075" cy="19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224DDAD-CCD7-42D0-B16A-DA384629064A}"/>
              </a:ext>
            </a:extLst>
          </p:cNvPr>
          <p:cNvSpPr txBox="1"/>
          <p:nvPr/>
        </p:nvSpPr>
        <p:spPr>
          <a:xfrm>
            <a:off x="4123060" y="5757847"/>
            <a:ext cx="4508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W przypadku różnych zdarzeń skutkujących</a:t>
            </a:r>
          </a:p>
          <a:p>
            <a:r>
              <a:rPr lang="pl-PL" b="1" dirty="0">
                <a:solidFill>
                  <a:srgbClr val="FF0000"/>
                </a:solidFill>
              </a:rPr>
              <a:t>uszkodzeniami ciała pomocne jest posiadanie</a:t>
            </a:r>
          </a:p>
          <a:p>
            <a:r>
              <a:rPr lang="pl-PL" b="1" dirty="0">
                <a:solidFill>
                  <a:srgbClr val="FF0000"/>
                </a:solidFill>
              </a:rPr>
              <a:t> apteczki rowerowej!</a:t>
            </a:r>
          </a:p>
        </p:txBody>
      </p:sp>
      <p:pic>
        <p:nvPicPr>
          <p:cNvPr id="1034" name="Picture 10" descr="Apteczka rowerowa BIKE BAG FIRST AID KIT Deuter | Sklep Asport.pl">
            <a:extLst>
              <a:ext uri="{FF2B5EF4-FFF2-40B4-BE49-F238E27FC236}">
                <a16:creationId xmlns:a16="http://schemas.microsoft.com/office/drawing/2014/main" xmlns="" id="{608ABEBB-695A-426B-880E-2AB3EE82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4963" y="4562476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95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DA9B84CD-8735-4D61-B401-CC4F75373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rowerowa</a:t>
            </a: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xmlns="" id="{694B34F1-BD8B-40CB-9C4D-0A42C8A4B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1" y="1628776"/>
            <a:ext cx="5168899" cy="4875213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b="1" dirty="0"/>
              <a:t>Wyposażenie apteczki:</a:t>
            </a:r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b="1" dirty="0"/>
              <a:t>Środki opatrunkowe:</a:t>
            </a:r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altLang="pl-PL" sz="2400" b="1" dirty="0"/>
          </a:p>
          <a:p>
            <a:pPr marL="0" indent="0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kompresy gazowe, gazy wyjałowione</a:t>
            </a:r>
          </a:p>
          <a:p>
            <a:pPr marL="0" indent="0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opatrunek osobisty,</a:t>
            </a:r>
          </a:p>
          <a:p>
            <a:pPr marL="0" indent="0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opaski dziane,</a:t>
            </a:r>
          </a:p>
          <a:p>
            <a:pPr marL="0" indent="0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opatrunek siatkowy np.: </a:t>
            </a:r>
            <a:r>
              <a:rPr lang="pl-PL" altLang="pl-PL" sz="2400" dirty="0" err="1"/>
              <a:t>codofix</a:t>
            </a:r>
            <a:endParaRPr lang="pl-PL" altLang="pl-PL" sz="2400" dirty="0"/>
          </a:p>
          <a:p>
            <a:pPr marL="0" indent="0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opaski elastyczne</a:t>
            </a:r>
          </a:p>
          <a:p>
            <a:pPr marL="0" indent="0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plastry z opatrunkiem i bez opatrunki,</a:t>
            </a:r>
          </a:p>
          <a:p>
            <a:pPr marL="0" indent="0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schładzające opatrunki hydrożelowe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xmlns="" id="{2C91D466-211A-477F-886F-A8B735E9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27" y="2422524"/>
            <a:ext cx="507231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xmlns="" id="{F1C91B62-AED3-47CA-8709-2A5F55AAE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rowerowa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E30C23E-9D06-49AE-8D87-83CE1C9E9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b="1" dirty="0"/>
              <a:t>Wyposażenie apteczki c.d.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</a:t>
            </a:r>
            <a:r>
              <a:rPr lang="pl-PL" altLang="pl-PL" sz="2400" b="1" dirty="0"/>
              <a:t>środki do prowadzenia resuscytacji </a:t>
            </a:r>
            <a:r>
              <a:rPr lang="pl-PL" altLang="pl-PL" sz="2400" dirty="0"/>
              <a:t>(maseczka do prowadzenia sztucznego oddychania 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rękawiczki jednorazowe,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agrafki,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termometr,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pęseta,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folia NRC,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nóż do cięcia pasów ( w samochodach ),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latarka ( zwłaszcza w samochodach i przy wycieczkach 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dirty="0"/>
              <a:t>&gt; gwizdek, ( przy wycieczkach 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altLang="pl-PL" sz="2400" dirty="0"/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xmlns="" id="{8FBCBB89-C25D-4C30-8B81-42FA008C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539" y="2781300"/>
            <a:ext cx="41735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87450B70-C7E0-46F5-9BC6-82C30FD8B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2942"/>
            <a:ext cx="12192000" cy="129987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b="1" dirty="0"/>
              <a:t>Karta rowerowa</a:t>
            </a:r>
            <a:r>
              <a:rPr lang="pl-PL" altLang="pl-PL" sz="3600" b="1" dirty="0"/>
              <a:t/>
            </a:r>
            <a:br>
              <a:rPr lang="pl-PL" altLang="pl-PL" sz="3600" b="1" dirty="0"/>
            </a:br>
            <a:endParaRPr lang="pl-PL" altLang="pl-PL" b="1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F85317FA-B6BF-48D3-9177-A1211CB03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846" y="1286934"/>
            <a:ext cx="11840308" cy="5113337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l-PL" altLang="pl-PL" sz="3200" b="1" dirty="0"/>
              <a:t>Dlaczego każdy rowerzysta, a szczególnie posiadający kartę rowerową powinien znać zasady i posiadać umiejętność udzielania pierwszej pomoc?</a:t>
            </a:r>
          </a:p>
          <a:p>
            <a:pPr marL="0" indent="0" eaLnBrk="1" hangingPunct="1">
              <a:buNone/>
            </a:pPr>
            <a:r>
              <a:rPr lang="pl-PL" altLang="pl-PL" dirty="0"/>
              <a:t>Uczestnicząc w ruchu drogowym rowerzysta może być świadkiem zdarzeń skutkujących dla osób w nich poszkodowanych utratą zdrowia lub życia.</a:t>
            </a:r>
          </a:p>
          <a:p>
            <a:pPr marL="0" indent="0" eaLnBrk="1" hangingPunct="1">
              <a:buNone/>
            </a:pPr>
            <a:r>
              <a:rPr lang="pl-PL" altLang="pl-PL" dirty="0"/>
              <a:t>Skutkiem takiego zdarzenia może być:</a:t>
            </a:r>
          </a:p>
          <a:p>
            <a:pPr eaLnBrk="1" hangingPunct="1">
              <a:buFontTx/>
              <a:buChar char="-"/>
            </a:pPr>
            <a:r>
              <a:rPr lang="pl-PL" altLang="pl-PL" dirty="0"/>
              <a:t>utrata przytomności i oddechu (zatrzymanie krążenia krwi)</a:t>
            </a:r>
          </a:p>
          <a:p>
            <a:pPr eaLnBrk="1" hangingPunct="1">
              <a:buFontTx/>
              <a:buChar char="-"/>
            </a:pPr>
            <a:r>
              <a:rPr lang="pl-PL" altLang="pl-PL" dirty="0"/>
              <a:t>utrata przytomności</a:t>
            </a:r>
          </a:p>
          <a:p>
            <a:pPr eaLnBrk="1" hangingPunct="1">
              <a:buFontTx/>
              <a:buChar char="-"/>
            </a:pPr>
            <a:r>
              <a:rPr lang="pl-PL" altLang="pl-PL" dirty="0"/>
              <a:t>urazy</a:t>
            </a:r>
          </a:p>
          <a:p>
            <a:pPr marL="0" indent="0" eaLnBrk="1" hangingPunct="1">
              <a:buNone/>
            </a:pPr>
            <a:r>
              <a:rPr lang="pl-PL" altLang="pl-PL" dirty="0"/>
              <a:t>u osób poszkodowanych.</a:t>
            </a:r>
          </a:p>
        </p:txBody>
      </p:sp>
      <p:pic>
        <p:nvPicPr>
          <p:cNvPr id="5" name="Picture 2" descr="SKUTECZNE WEZWANIE POMOCY !!! - FUNDACJASPAP">
            <a:extLst>
              <a:ext uri="{FF2B5EF4-FFF2-40B4-BE49-F238E27FC236}">
                <a16:creationId xmlns:a16="http://schemas.microsoft.com/office/drawing/2014/main" xmlns="" id="{A10C2BBE-DDB7-4582-BD36-CC0E47BF7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816476"/>
            <a:ext cx="2810933" cy="19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888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xmlns="" id="{60B4D7EA-26AA-4FA2-98CE-A9B1B0E33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58" y="0"/>
            <a:ext cx="12192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rowerowa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15A8DEF3-E8AF-4CA9-A63A-2AF98DDD7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938589"/>
            <a:ext cx="8229600" cy="2187575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dirty="0">
                <a:solidFill>
                  <a:srgbClr val="FF0000"/>
                </a:solidFill>
              </a:rPr>
              <a:t>Pamiętajmy!!!</a:t>
            </a:r>
          </a:p>
          <a:p>
            <a:pPr marL="0" indent="0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000" dirty="0">
                <a:solidFill>
                  <a:srgbClr val="FF0000"/>
                </a:solidFill>
              </a:rPr>
              <a:t>Apteczka nie powinna zawierać żadnych leków oraz środków dezynfekcyjnych w butelkach typu woda utleniona i spirytus!!!</a:t>
            </a:r>
          </a:p>
          <a:p>
            <a:pPr marL="0" indent="0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000" dirty="0"/>
              <a:t>Nie wiemy na jakie leki może być uczulony poszkodowany, a do przemywania rany wystarczy zwykła woda, wskazane powyżej substancje mogą powodować uszkodzenia brzegów rany</a:t>
            </a:r>
            <a:endParaRPr lang="pl-PL" altLang="pl-PL" sz="1800" dirty="0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xmlns="" id="{367316FB-2AC8-4431-B126-565DACCF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600200"/>
            <a:ext cx="29146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>
            <a:extLst>
              <a:ext uri="{FF2B5EF4-FFF2-40B4-BE49-F238E27FC236}">
                <a16:creationId xmlns:a16="http://schemas.microsoft.com/office/drawing/2014/main" xmlns="" id="{A0674568-47A3-4A01-949D-5CB71C35B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1811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4000" b="1" dirty="0"/>
              <a:t>Karta rowerowa</a:t>
            </a:r>
          </a:p>
        </p:txBody>
      </p:sp>
      <p:sp>
        <p:nvSpPr>
          <p:cNvPr id="13315" name="Symbol zastępczy zawartości 2">
            <a:extLst>
              <a:ext uri="{FF2B5EF4-FFF2-40B4-BE49-F238E27FC236}">
                <a16:creationId xmlns:a16="http://schemas.microsoft.com/office/drawing/2014/main" xmlns="" id="{5EA4421B-FF32-41F7-9837-FCA38197CC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951" y="1384300"/>
            <a:ext cx="8678863" cy="3444875"/>
          </a:xfrm>
        </p:spPr>
        <p:txBody>
          <a:bodyPr/>
          <a:lstStyle/>
          <a:p>
            <a:pPr marL="0" indent="0" algn="ctr">
              <a:buNone/>
            </a:pPr>
            <a:r>
              <a:rPr lang="pl-PL" altLang="pl-PL" b="1" dirty="0"/>
              <a:t>Postepowanie w przypadku silnego krwawienia</a:t>
            </a:r>
          </a:p>
          <a:p>
            <a:pPr marL="0" indent="0">
              <a:buNone/>
            </a:pPr>
            <a:endParaRPr lang="pl-PL" altLang="pl-PL" dirty="0"/>
          </a:p>
          <a:p>
            <a:pPr marL="0" indent="0">
              <a:buNone/>
            </a:pPr>
            <a:r>
              <a:rPr lang="pl-PL" altLang="pl-PL" dirty="0"/>
              <a:t>Ucisk bezpośredni	      Uniesienie         Opatrunek uciskowy	                             kończyny</a:t>
            </a:r>
          </a:p>
          <a:p>
            <a:pPr marL="0" indent="0">
              <a:buNone/>
            </a:pPr>
            <a:r>
              <a:rPr lang="pl-PL" altLang="pl-PL" dirty="0"/>
              <a:t>	</a:t>
            </a:r>
          </a:p>
          <a:p>
            <a:endParaRPr lang="pl-PL" altLang="pl-PL" dirty="0"/>
          </a:p>
        </p:txBody>
      </p:sp>
      <p:pic>
        <p:nvPicPr>
          <p:cNvPr id="13316" name="Rectangle 47107">
            <a:extLst>
              <a:ext uri="{FF2B5EF4-FFF2-40B4-BE49-F238E27FC236}">
                <a16:creationId xmlns:a16="http://schemas.microsoft.com/office/drawing/2014/main" xmlns="" id="{1AE367D3-7F58-45FD-98E0-6F97BCFD3502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035" y="3882231"/>
            <a:ext cx="25590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Rectangle 48131">
            <a:extLst>
              <a:ext uri="{FF2B5EF4-FFF2-40B4-BE49-F238E27FC236}">
                <a16:creationId xmlns:a16="http://schemas.microsoft.com/office/drawing/2014/main" xmlns="" id="{3048D23F-D8F6-42D6-989B-734E47904BB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882" y="3479005"/>
            <a:ext cx="2413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Rectangle 49155">
            <a:extLst>
              <a:ext uri="{FF2B5EF4-FFF2-40B4-BE49-F238E27FC236}">
                <a16:creationId xmlns:a16="http://schemas.microsoft.com/office/drawing/2014/main" xmlns="" id="{8863F6E4-7AC5-459B-8ADD-3D3C3EFB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9679" y="3936206"/>
            <a:ext cx="2544762" cy="2017713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xmlns="" id="{035884F5-5720-4AE0-B00C-52D096EEA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rowerowa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C33C1CEC-B853-4672-88D9-8EE9AC5E1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8299" y="1484313"/>
            <a:ext cx="5953125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400" b="1" u="sng" dirty="0">
                <a:solidFill>
                  <a:srgbClr val="C00000"/>
                </a:solidFill>
              </a:rPr>
              <a:t>Uwaga!!!  Przy zaopatrywaniu ran przestrzegaj poniższych zasad: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altLang="pl-PL" sz="2400" b="1" u="sng" dirty="0">
              <a:solidFill>
                <a:srgbClr val="C00000"/>
              </a:solidFill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>
                <a:solidFill>
                  <a:srgbClr val="FF0000"/>
                </a:solidFill>
              </a:rPr>
              <a:t>nie kładź </a:t>
            </a:r>
            <a:r>
              <a:rPr lang="pl-PL" altLang="pl-PL" sz="2000" dirty="0"/>
              <a:t>bezpośrednio na ranę waty, ligniny, chusteczek higienicznych, itp.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>
                <a:solidFill>
                  <a:srgbClr val="FF0000"/>
                </a:solidFill>
              </a:rPr>
              <a:t>nie dotykaj </a:t>
            </a:r>
            <a:r>
              <a:rPr lang="pl-PL" altLang="pl-PL" sz="2000" dirty="0"/>
              <a:t>rany bezpośrednio palcami ani żadnymi środkami niejałowymi, może dojść do zainfekowania rany,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>
                <a:solidFill>
                  <a:srgbClr val="FF0000"/>
                </a:solidFill>
              </a:rPr>
              <a:t>nie usuwaj </a:t>
            </a:r>
            <a:r>
              <a:rPr lang="pl-PL" altLang="pl-PL" sz="2000" dirty="0"/>
              <a:t>ciał obcych tkwiących w ranie (może dojść do gwałtownego niemożliwego do opanowania krwotoku!), próbuj je ustabilizować aby uchronić przed przemieszczaniem,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>
                <a:solidFill>
                  <a:srgbClr val="FF0000"/>
                </a:solidFill>
              </a:rPr>
              <a:t>nie obmywaj </a:t>
            </a:r>
            <a:r>
              <a:rPr lang="pl-PL" altLang="pl-PL" sz="2000" dirty="0"/>
              <a:t>rany ani nie posypuj czy polewaj środkami odkażającymi,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altLang="pl-PL" sz="1800" dirty="0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xmlns="" id="{8CEB827F-0DAE-4C88-94E4-94E69CE6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060576"/>
            <a:ext cx="36290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xmlns="" id="{E80F8FB9-2D95-44F6-ABB2-848A6CA79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2223"/>
            <a:ext cx="12192000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l-PL" altLang="pl-PL" sz="4000" b="1" dirty="0">
                <a:solidFill>
                  <a:srgbClr val="000000"/>
                </a:solidFill>
              </a:rPr>
              <a:t>Karta rowerowa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0E2E4534-0061-4D8C-BEAD-F173AE07F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1557339"/>
            <a:ext cx="540067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sz="2000">
                <a:solidFill>
                  <a:srgbClr val="000000"/>
                </a:solidFill>
              </a:rPr>
              <a:t>załóż na ranę wyjałowiony opatrunek.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sz="2000">
                <a:solidFill>
                  <a:srgbClr val="000000"/>
                </a:solidFill>
              </a:rPr>
              <a:t>w przypadku przemoknięcia opatrunku, nie zdejmuj przesiąkniętego opatrunku tylko dołóż kolejną warstwę materiału chłonącego i zamocuj bandażem(opatrunek uciskowy)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sz="2000">
                <a:solidFill>
                  <a:srgbClr val="000000"/>
                </a:solidFill>
              </a:rPr>
              <a:t>ułóż poszkodowanego w pozycji przeciwwstrząsowej (płasko na plecach, nogi uniesione do góry), aby zapobiec rozwijaniu się wstrząsu pourazowego,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sz="2000">
                <a:solidFill>
                  <a:srgbClr val="000000"/>
                </a:solidFill>
              </a:rPr>
              <a:t>kontroluj czynności życiowe poszkodowanego (oddech),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sz="2000">
                <a:solidFill>
                  <a:srgbClr val="000000"/>
                </a:solidFill>
              </a:rPr>
              <a:t>zapewnij poszkodowanemu komfort termiczny (chroń przed utratą ciepła, bądź przed przegrzaniem) i psychiczny,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22532" name="Obraz 2">
            <a:extLst>
              <a:ext uri="{FF2B5EF4-FFF2-40B4-BE49-F238E27FC236}">
                <a16:creationId xmlns:a16="http://schemas.microsoft.com/office/drawing/2014/main" xmlns="" id="{51B5F4BC-F346-4C06-AA0D-B036AD1C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057400"/>
            <a:ext cx="29289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az 4">
            <a:extLst>
              <a:ext uri="{FF2B5EF4-FFF2-40B4-BE49-F238E27FC236}">
                <a16:creationId xmlns:a16="http://schemas.microsoft.com/office/drawing/2014/main" xmlns="" id="{A1A2E153-061C-4F28-A7F7-AAD9E20EF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868864"/>
            <a:ext cx="3448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xmlns="" id="{E1BC6800-DCDF-4E86-AC3F-CEF512154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937"/>
            <a:ext cx="12192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rowerowa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3A88EEC4-10DE-455D-A4A2-123AE6BA3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1" y="1414463"/>
            <a:ext cx="8640763" cy="50419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b="1" dirty="0"/>
              <a:t>Pierwsza pomoc przy krwotoku z nosa:</a:t>
            </a:r>
          </a:p>
          <a:p>
            <a:pPr marL="0" indent="0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altLang="pl-PL" b="1" dirty="0"/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poszkodowanego posadzić z głową pochyloną do przodu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poinformować poszkodowanego, aby oddychał ustami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ucisnąć nos tuż poniżej części kostnej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kłaść zimne kompresy na czoło, ark i nasadę nosa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po 10 minutach przestać uciskać nos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jeżeli krwawienie powtarza się ponownie, uciskać nos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jeżeli krwawienie z nosa trwa dłużej niż 30 minut, należy skontaktować się </a:t>
            </a:r>
            <a:br>
              <a:rPr lang="pl-PL" altLang="pl-PL" sz="2000" dirty="0"/>
            </a:br>
            <a:r>
              <a:rPr lang="pl-PL" altLang="pl-PL" sz="2000" dirty="0"/>
              <a:t>z lekarzem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>
                <a:solidFill>
                  <a:srgbClr val="FF0000"/>
                </a:solidFill>
              </a:rPr>
              <a:t>u osób cierpiących na nadciśnienie tętnicze nie tamować wypływu krwi – natychmiast wezwać pomoc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altLang="pl-PL" sz="1800" dirty="0"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altLang="pl-PL" sz="1800" dirty="0">
              <a:latin typeface="Times New Roman" panose="02020603050405020304" pitchFamily="18" charset="0"/>
            </a:endParaRPr>
          </a:p>
        </p:txBody>
      </p:sp>
      <p:pic>
        <p:nvPicPr>
          <p:cNvPr id="32773" name="Obraz 2">
            <a:extLst>
              <a:ext uri="{FF2B5EF4-FFF2-40B4-BE49-F238E27FC236}">
                <a16:creationId xmlns:a16="http://schemas.microsoft.com/office/drawing/2014/main" xmlns="" id="{645BF552-FF8E-47C5-B913-99085397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874" y="2838449"/>
            <a:ext cx="303564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44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xmlns="" id="{23B58E3C-ECE4-3150-2B20-3A711D14C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rowerowa</a:t>
            </a:r>
            <a:endParaRPr lang="pl-PL" altLang="pl-PL" sz="4000" dirty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E6086DE3-E682-415C-B276-2B32FDAD8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" y="1143000"/>
            <a:ext cx="11995688" cy="56610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1400" b="1" dirty="0"/>
              <a:t/>
            </a:r>
            <a:br>
              <a:rPr lang="pl-PL" altLang="pl-PL" sz="1400" b="1" dirty="0"/>
            </a:br>
            <a:r>
              <a:rPr lang="pl-PL" altLang="pl-PL" b="1" dirty="0"/>
              <a:t>Pierwsza pomoc przy złamaniach kończyn</a:t>
            </a:r>
            <a:r>
              <a:rPr lang="pl-PL" altLang="pl-PL" sz="1800" b="1" dirty="0"/>
              <a:t/>
            </a:r>
            <a:br>
              <a:rPr lang="pl-PL" altLang="pl-PL" sz="1800" b="1" dirty="0"/>
            </a:br>
            <a:r>
              <a:rPr lang="pl-PL" altLang="pl-PL" sz="1800" b="1" dirty="0"/>
              <a:t/>
            </a:r>
            <a:br>
              <a:rPr lang="pl-PL" altLang="pl-PL" sz="1800" b="1" dirty="0"/>
            </a:br>
            <a:r>
              <a:rPr lang="pl-PL" altLang="pl-PL" sz="2400" b="1" dirty="0"/>
              <a:t>Pod żadnym pozorem nie wolno poruszać kończyną. </a:t>
            </a:r>
            <a:br>
              <a:rPr lang="pl-PL" altLang="pl-PL" sz="2400" b="1" dirty="0"/>
            </a:br>
            <a:r>
              <a:rPr lang="pl-PL" altLang="pl-PL" sz="2400" b="1" dirty="0"/>
              <a:t>Najważniejszą zasadą jest unieruchomienie:</a:t>
            </a:r>
          </a:p>
          <a:p>
            <a:pPr marL="341313" indent="-341313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u="sng" dirty="0"/>
              <a:t>złamanej kości i dwóch przylegających stawów lub  złamanego stawu i dwóch przylegających kości </a:t>
            </a:r>
            <a:r>
              <a:rPr lang="pl-PL" altLang="pl-PL" sz="2000" dirty="0"/>
              <a:t>(zasada Potta), unieruchomienie zmniejsza ból i obrzęk oraz minimalizuje  ryzyko potencjalnego  uszkodzenia pęczka naczyniowo-nerwowego, zmniejsza również ryzyko przebicia skóry przez odłamy kostne, spowodowania powikłań pod postacią złamania otwartego,</a:t>
            </a:r>
          </a:p>
          <a:p>
            <a:pPr marL="341313" indent="-341313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kończynę górną unieruchomić można najprościej, poprzez podwieszenie jej na chuście trójkątnej lub zawieszeniu na szyi za pomocą bandaża lub przymocowaniu zranionej kończyny do klatki piersiowej np. zawiniętym ubraniem. </a:t>
            </a:r>
          </a:p>
          <a:p>
            <a:pPr marL="341313" indent="-341313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w przypadku uszkodzenia kości udowej unieruchamiamy kończynę od biodra do kostki. (nie obowiązuje zasada Potta i unieruchamiamy całą kończynę) </a:t>
            </a:r>
          </a:p>
          <a:p>
            <a:pPr marL="341313" indent="-341313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jeśli dysponujemy szyną do unieruchamiania złamań tzw. szyna Kramera, obwiązujemy przyłożoną do kończyny szynę i kończynę zwykłymi opaskami gazowymi lub elastycznymi, </a:t>
            </a:r>
            <a:br>
              <a:rPr lang="pl-PL" altLang="pl-PL" sz="2000" dirty="0"/>
            </a:br>
            <a:r>
              <a:rPr lang="pl-PL" altLang="pl-PL" sz="2000" dirty="0"/>
              <a:t>jeżeli nie dysponujemy nią możemy użyć zastępczo </a:t>
            </a:r>
            <a:br>
              <a:rPr lang="pl-PL" altLang="pl-PL" sz="2000" dirty="0"/>
            </a:br>
            <a:r>
              <a:rPr lang="pl-PL" altLang="pl-PL" sz="2000" dirty="0"/>
              <a:t>innych przedmiotów, np. kija, deski, pręta.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1400" b="1" dirty="0"/>
              <a:t/>
            </a:r>
            <a:br>
              <a:rPr lang="pl-PL" altLang="pl-PL" sz="1400" b="1" dirty="0"/>
            </a:br>
            <a:r>
              <a:rPr lang="pl-PL" altLang="pl-PL" sz="1400" b="1" dirty="0"/>
              <a:t/>
            </a:r>
            <a:br>
              <a:rPr lang="pl-PL" altLang="pl-PL" sz="1400" b="1" dirty="0"/>
            </a:br>
            <a:r>
              <a:rPr lang="pl-PL" altLang="pl-PL" sz="1400" b="1" dirty="0"/>
              <a:t/>
            </a:r>
            <a:br>
              <a:rPr lang="pl-PL" altLang="pl-PL" sz="1400" b="1" dirty="0"/>
            </a:br>
            <a:endParaRPr lang="pl-PL" altLang="pl-PL" sz="1400" b="1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9EBF403E-2DE1-05C9-99C2-08D340DFE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105" y="5565775"/>
            <a:ext cx="2238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C05837DC-E3D0-C9B8-12E8-7B55A92E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5672" y="5262778"/>
            <a:ext cx="2790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xmlns="" id="{34F5F0E2-52E0-41E4-990E-23487B824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0013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rowerowa</a:t>
            </a:r>
            <a:endParaRPr lang="pl-PL" altLang="pl-PL" sz="4800" b="1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B57506C9-4947-43BE-98DE-3EA015DF4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3800" y="3429000"/>
            <a:ext cx="9931400" cy="3168650"/>
          </a:xfrm>
        </p:spPr>
        <p:txBody>
          <a:bodyPr/>
          <a:lstStyle/>
          <a:p>
            <a:pPr indent="-341313" algn="ctr">
              <a:lnSpc>
                <a:spcPct val="80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altLang="pl-PL" sz="2400" b="1" u="sng" dirty="0"/>
              <a:t>Unieruchamianie o własne ciało.</a:t>
            </a:r>
            <a:r>
              <a:rPr lang="pl-PL" altLang="pl-PL" sz="2000" b="1" u="sng" dirty="0"/>
              <a:t/>
            </a:r>
            <a:br>
              <a:rPr lang="pl-PL" altLang="pl-PL" sz="2000" b="1" u="sng" dirty="0"/>
            </a:br>
            <a:endParaRPr lang="pl-PL" altLang="pl-PL" sz="2000" b="1" u="sng" dirty="0"/>
          </a:p>
          <a:p>
            <a:pPr indent="-341313">
              <a:lnSpc>
                <a:spcPct val="80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altLang="pl-PL" sz="2400" dirty="0"/>
              <a:t>Jeśli nie dysponujemy żadnym specjalistycznym sprzętem (szyny lub łupki), i często nie mamy pod ręką chusty trójkątnej najłatwiej kończynę można unieruchomić o naturalny szkielet jakim jest ciało człowieka lub podwinięte do góry części garderoby. </a:t>
            </a:r>
          </a:p>
          <a:p>
            <a:pPr indent="-341313">
              <a:lnSpc>
                <a:spcPct val="80000"/>
              </a:lnSpc>
              <a:spcBef>
                <a:spcPct val="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l-PL" altLang="pl-PL" sz="2400" dirty="0"/>
              <a:t>Jeśli złamaniu uległa kończyna dolna możemy ją unieruchomić przy pomocy bandaży "dowiązując" ją do zdrowej nogi w trzech miejscach, na wysokości ud, pod kolanami i przy kostkach. </a:t>
            </a:r>
          </a:p>
          <a:p>
            <a:pPr marL="341313" indent="-339725">
              <a:lnSpc>
                <a:spcPct val="80000"/>
              </a:lnSpc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l-PL" altLang="pl-PL" sz="2000" dirty="0"/>
          </a:p>
        </p:txBody>
      </p:sp>
      <p:pic>
        <p:nvPicPr>
          <p:cNvPr id="53252" name="Picture 3">
            <a:extLst>
              <a:ext uri="{FF2B5EF4-FFF2-40B4-BE49-F238E27FC236}">
                <a16:creationId xmlns:a16="http://schemas.microsoft.com/office/drawing/2014/main" xmlns="" id="{1891F29B-A04E-4C20-8A37-12C09DA9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600201"/>
            <a:ext cx="35274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xmlns="" id="{045BBD04-25C4-4157-8DC8-7C08D4C49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rowerowa</a:t>
            </a:r>
            <a:endParaRPr lang="pl-PL" altLang="pl-PL" sz="4800" b="1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FBD4FDAF-7ED2-458F-BE5A-4E568F7E6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7574" y="1343025"/>
            <a:ext cx="6816725" cy="53260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Opatrywanie i unieruchamianie złamań</a:t>
            </a:r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pl-PL" altLang="pl-PL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pl-PL" altLang="pl-PL" sz="2400" dirty="0"/>
              <a:t>W przypadku złamań otwartych postępujemy na początku jak z ranami. Nakładamy na ranę jałowy opatrunek i przytrzymujemy przy pomocy bandaża </a:t>
            </a:r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pl-PL" altLang="pl-PL" sz="2400" dirty="0"/>
              <a:t>Unieruchamiamy kończynę tak, aby nie doszło do dalszych uszkodzeń tkanek i nerwów. </a:t>
            </a:r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pl-PL" altLang="pl-PL" sz="2400" dirty="0"/>
              <a:t> Zabezpieczamy poszkodowanego i zapewniamy mu odpowiednią opiekę, zawiadamiamy pogotowie ratunkowe lub jeśli to możliwe zawozimy poszkodowanego do szpitala.</a:t>
            </a:r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buClr>
                <a:srgbClr val="C00000"/>
              </a:buClr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pl-PL" altLang="pl-PL" sz="2400" b="1" u="sng" dirty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350"/>
              </a:spcBef>
              <a:buClr>
                <a:srgbClr val="C00000"/>
              </a:buClr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pl-PL" altLang="pl-PL" sz="2400" b="1" u="sng" dirty="0">
                <a:solidFill>
                  <a:srgbClr val="C00000"/>
                </a:solidFill>
              </a:rPr>
              <a:t> UWAGA!!!</a:t>
            </a:r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pl-PL" altLang="pl-PL" sz="2400" dirty="0"/>
              <a:t>Przy złamaniach otwartych nie dotykamy, nie przemywamy rany – grozi to zakażeniem szpiku kostnego i wywołaniem zakażenia ogólnoustrojowego (sepsa).</a:t>
            </a:r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pl-PL" altLang="pl-PL" sz="1400" dirty="0"/>
          </a:p>
        </p:txBody>
      </p:sp>
      <p:pic>
        <p:nvPicPr>
          <p:cNvPr id="51204" name="Picture 3">
            <a:extLst>
              <a:ext uri="{FF2B5EF4-FFF2-40B4-BE49-F238E27FC236}">
                <a16:creationId xmlns:a16="http://schemas.microsoft.com/office/drawing/2014/main" xmlns="" id="{E72D672F-C550-415C-A551-4BBF4D21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133601"/>
            <a:ext cx="2625282" cy="36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xmlns="" id="{AC88FDC3-0E96-4B2F-B452-9836C2AC0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7710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rowerowa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0A9C94AF-2955-47F7-8AE4-3489A0AC5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143000"/>
            <a:ext cx="10464800" cy="5537200"/>
          </a:xfrm>
        </p:spPr>
        <p:txBody>
          <a:bodyPr>
            <a:normAutofit lnSpcReduction="10000"/>
          </a:bodyPr>
          <a:lstStyle/>
          <a:p>
            <a:pPr marL="341313" indent="-341313" algn="ctr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b="1" dirty="0"/>
              <a:t>Wytyczne Resuscytacji Europejskiej Rady Resuscytacji z 2021 roku</a:t>
            </a:r>
          </a:p>
          <a:p>
            <a:pPr marL="341313" indent="-341313" algn="ctr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>
                <a:solidFill>
                  <a:srgbClr val="FF0000"/>
                </a:solidFill>
              </a:rPr>
              <a:t>nie zalecają rutynowego zakładania kołnierza ortopedycznego przez osoby udzielające pierwszej pomocy!!!</a:t>
            </a:r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W przypadku podejrzenia urazu szyjnego odcinka kręgosłupa: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Jeśli poszkodowany jest przytomny i współpracujący, należy go zachęcać do samodzielnego utrzymania szyi w stabilnej pozycji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/>
              <a:t>Jeśli poszkodowany jest nieprzytomny lub nie współpracuje, należy rozważyć unieruchomienie szyi poprzez zastosowanie</a:t>
            </a:r>
            <a:r>
              <a:rPr lang="pl-PL" altLang="pl-PL" sz="2000" dirty="0">
                <a:solidFill>
                  <a:srgbClr val="FF0000"/>
                </a:solidFill>
              </a:rPr>
              <a:t> manualnych technik stabilizujących:</a:t>
            </a:r>
            <a:endParaRPr lang="pl-PL" altLang="pl-PL" sz="2000" dirty="0"/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2000" dirty="0">
                <a:solidFill>
                  <a:srgbClr val="FF0000"/>
                </a:solidFill>
              </a:rPr>
              <a:t>Trzymanie głowy </a:t>
            </a:r>
            <a:r>
              <a:rPr lang="pl-PL" altLang="pl-PL" sz="2000" dirty="0"/>
              <a:t>– gdy poszkodowany leży na plecach, podtrzymywanie jego głowy w swoich dłoniach, kciuki nad uszami a pozostałe palce pod uszami, nie zakrywajć uszu poszkodowanego, żeby mógł słyszeć</a:t>
            </a:r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1600" dirty="0"/>
              <a:t>                          </a:t>
            </a:r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altLang="pl-PL" sz="1600" dirty="0"/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altLang="pl-PL" sz="1600" dirty="0"/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altLang="pl-PL" sz="1600" dirty="0"/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altLang="pl-PL" sz="1600" dirty="0"/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1600" dirty="0"/>
              <a:t>                        </a:t>
            </a:r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1600" dirty="0"/>
              <a:t>  </a:t>
            </a:r>
          </a:p>
          <a:p>
            <a:pPr marL="0" indent="0"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altLang="pl-PL" sz="1600" dirty="0"/>
              <a:t> </a:t>
            </a:r>
            <a:r>
              <a:rPr lang="pl-PL" altLang="pl-PL" sz="2000" dirty="0"/>
              <a:t>- gdy poszkodowany siedzi w samochodzie stabilizować jego głowę zajmując pozycję za jego siedzeniem</a:t>
            </a:r>
            <a:endParaRPr lang="pl-PL" altLang="pl-PL" sz="1600" dirty="0"/>
          </a:p>
        </p:txBody>
      </p:sp>
      <p:pic>
        <p:nvPicPr>
          <p:cNvPr id="69637" name="Obraz 2">
            <a:extLst>
              <a:ext uri="{FF2B5EF4-FFF2-40B4-BE49-F238E27FC236}">
                <a16:creationId xmlns:a16="http://schemas.microsoft.com/office/drawing/2014/main" xmlns="" id="{AE9E60CE-E651-4060-AC5E-1B450CD8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176" y="4204494"/>
            <a:ext cx="3133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xmlns="" id="{B8B2E52E-14E9-4938-8C3D-47BE41F73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4762"/>
            <a:ext cx="12191999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rowerowa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xmlns="" id="{8424A834-22DC-4543-8A6F-376EF90E8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4489" y="1531938"/>
            <a:ext cx="8713787" cy="4525963"/>
          </a:xfrm>
        </p:spPr>
        <p:txBody>
          <a:bodyPr/>
          <a:lstStyle/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3600" b="1" dirty="0"/>
              <a:t>Pierwsza pomoc przy zwichnięciu: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dirty="0"/>
              <a:t>&gt; przyłożyć zimny okład na zwichnięty staw ( np. z altacetu )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dirty="0"/>
              <a:t>&gt; unieruchomić go za pomocą szyny lub opaski,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dirty="0"/>
              <a:t>&gt; przewieźć chorego do lekarza ( przy zwichnięciu stawu kolanowego, biodrowego lub skokowego – w pozycji leżącej )</a:t>
            </a:r>
          </a:p>
        </p:txBody>
      </p:sp>
      <p:pic>
        <p:nvPicPr>
          <p:cNvPr id="13314" name="Picture 2" descr="Zwichnięcie: pierwsza pomoc przy zwichnięciu kostki na siłowni | drmax.pl">
            <a:extLst>
              <a:ext uri="{FF2B5EF4-FFF2-40B4-BE49-F238E27FC236}">
                <a16:creationId xmlns:a16="http://schemas.microsoft.com/office/drawing/2014/main" xmlns="" id="{94559642-553D-4BED-B44F-3E797F6A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273" y="482282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WICHNIĘCIE KOSTKI - objawy, pierwsza pomoc, rehabilitacja i leczenie -  PoradnikZdrowie.pl">
            <a:extLst>
              <a:ext uri="{FF2B5EF4-FFF2-40B4-BE49-F238E27FC236}">
                <a16:creationId xmlns:a16="http://schemas.microsoft.com/office/drawing/2014/main" xmlns="" id="{55E8188D-D9F1-4999-B89C-34E2054F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6464" y="484028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ierwsza pomoc w złamaniu, zwichnięciu, skręceniu - Herotrucker - Pierwsza  pomoc w wypadkach drogowych. Szkolenia z pierwszej pomocy dla kierowców  zawodowych.">
            <a:extLst>
              <a:ext uri="{FF2B5EF4-FFF2-40B4-BE49-F238E27FC236}">
                <a16:creationId xmlns:a16="http://schemas.microsoft.com/office/drawing/2014/main" xmlns="" id="{DA48452F-3E01-46C6-B1BD-53D3FD2F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213" y="4932363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A6CA89B2-CE07-4348-873A-EAE92EC96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38710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4000" b="1" dirty="0"/>
              <a:t>Karta rowerowa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B36FC19A-B26F-4C2A-BD9C-EB8B9D0D5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6185" y="1482970"/>
            <a:ext cx="8229600" cy="51419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b="1" dirty="0"/>
              <a:t>Jak zapewnić własne bezpieczeństwo podczas udzielania pierwszej pomocy  </a:t>
            </a:r>
          </a:p>
          <a:p>
            <a:pPr marL="0" indent="0">
              <a:buNone/>
              <a:defRPr/>
            </a:pPr>
            <a:r>
              <a:rPr lang="pl-PL" altLang="pl-PL" dirty="0"/>
              <a:t>Proste wskazówki:</a:t>
            </a:r>
          </a:p>
          <a:p>
            <a:pPr marL="0" indent="0" eaLnBrk="1" hangingPunct="1">
              <a:buNone/>
              <a:defRPr/>
            </a:pPr>
            <a:r>
              <a:rPr lang="pl-PL" altLang="pl-PL" dirty="0"/>
              <a:t>Zatrzymaj się &gt; pomyśl &gt; działaj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oceń zagrożenia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oceń czy podejście do poszkodowanego jest bezpieczne,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działaj stosownie od sytuacji i możliwości, użyj środków ochrony własnej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jeżeli poszkodowanemu coś zagraża, a zagrożenie to można usunąć to należy tak zrobić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pl-PL" altLang="pl-PL" dirty="0"/>
          </a:p>
        </p:txBody>
      </p:sp>
      <p:pic>
        <p:nvPicPr>
          <p:cNvPr id="12290" name="Picture 2" descr="Zatrzymaj, Pomyśl I Działaj Zdjęcie Stock - Obraz złożonej z  niebezpieczeństwo, bezpieczeństwo: 162672278">
            <a:extLst>
              <a:ext uri="{FF2B5EF4-FFF2-40B4-BE49-F238E27FC236}">
                <a16:creationId xmlns:a16="http://schemas.microsoft.com/office/drawing/2014/main" xmlns="" id="{18792D96-B3B3-42E1-B4E6-D189FB87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1583" y="2657474"/>
            <a:ext cx="3628077" cy="271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xmlns="" id="{B8B2E52E-14E9-4938-8C3D-47BE41F73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4762"/>
            <a:ext cx="12191999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b="1" dirty="0"/>
              <a:t>Karta rowerowa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xmlns="" id="{8424A834-22DC-4543-8A6F-376EF90E8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5852" y="1246188"/>
            <a:ext cx="8713787" cy="4525963"/>
          </a:xfrm>
        </p:spPr>
        <p:txBody>
          <a:bodyPr/>
          <a:lstStyle/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3600" b="1" dirty="0"/>
              <a:t>Pierwsza pomoc przy urazach głowy: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dirty="0"/>
              <a:t>&gt; przy drobnych skaleczeniach czy otarciach wystarczy plaster z opatrunkiem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dirty="0"/>
              <a:t>&gt; przy krwawiących ranach możemy po przykryciu rany wyjałowionym kompresem owinąć ja opaską dzianą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dirty="0"/>
              <a:t>&gt; aby usprawnić i przyspieszyć założenie opatrunku możemy użyć kompresu i siatki opatrunkowej(</a:t>
            </a:r>
            <a:r>
              <a:rPr lang="pl-PL" altLang="pl-PL" dirty="0" err="1"/>
              <a:t>codofix</a:t>
            </a:r>
            <a:r>
              <a:rPr lang="pl-PL" altLang="pl-PL" dirty="0"/>
              <a:t>)</a:t>
            </a:r>
          </a:p>
        </p:txBody>
      </p:sp>
      <p:pic>
        <p:nvPicPr>
          <p:cNvPr id="1026" name="Picture 2" descr="Obraz znaleziony dla: uracy głowy">
            <a:extLst>
              <a:ext uri="{FF2B5EF4-FFF2-40B4-BE49-F238E27FC236}">
                <a16:creationId xmlns:a16="http://schemas.microsoft.com/office/drawing/2014/main" xmlns="" id="{2980ECA2-3214-4B54-A640-6187E08D6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6773" y="483631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znaleziony dla: uracy głowy">
            <a:extLst>
              <a:ext uri="{FF2B5EF4-FFF2-40B4-BE49-F238E27FC236}">
                <a16:creationId xmlns:a16="http://schemas.microsoft.com/office/drawing/2014/main" xmlns="" id="{00FC4BEE-7706-4B08-BC74-6DBABD25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88" y="4886325"/>
            <a:ext cx="2305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znaleziony dla: uracy głowy codofix">
            <a:extLst>
              <a:ext uri="{FF2B5EF4-FFF2-40B4-BE49-F238E27FC236}">
                <a16:creationId xmlns:a16="http://schemas.microsoft.com/office/drawing/2014/main" xmlns="" id="{D9522B9B-1DA2-46EE-85A3-EF7E7EF4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137" y="4886325"/>
            <a:ext cx="2419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bacz obraz źródłowy">
            <a:extLst>
              <a:ext uri="{FF2B5EF4-FFF2-40B4-BE49-F238E27FC236}">
                <a16:creationId xmlns:a16="http://schemas.microsoft.com/office/drawing/2014/main" xmlns="" id="{E351AB3C-C54A-450A-A44C-85FA7BC7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560" y="4786312"/>
            <a:ext cx="2419350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40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pl-PL" dirty="0" smtClean="0"/>
              <a:t>Karta rowerowa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Materiały </a:t>
            </a:r>
            <a:r>
              <a:rPr lang="pl-PL" dirty="0" smtClean="0"/>
              <a:t>zebrali </a:t>
            </a:r>
            <a:r>
              <a:rPr lang="pl-PL" dirty="0" smtClean="0"/>
              <a:t>i </a:t>
            </a:r>
            <a:r>
              <a:rPr lang="pl-PL" dirty="0" smtClean="0"/>
              <a:t>opracowali:</a:t>
            </a:r>
            <a:endParaRPr lang="pl-PL" dirty="0" smtClean="0"/>
          </a:p>
          <a:p>
            <a:r>
              <a:rPr lang="pl-PL" dirty="0" smtClean="0"/>
              <a:t>Jan Szumiał Polska Federacja Stowarzyszeń Szkół Kierowców; Stowarzyszenie Ośrodków Szkolenia Kierowców w </a:t>
            </a:r>
            <a:r>
              <a:rPr lang="pl-PL" dirty="0" smtClean="0"/>
              <a:t>Warszawie</a:t>
            </a:r>
          </a:p>
          <a:p>
            <a:r>
              <a:rPr lang="pl-PL" dirty="0" smtClean="0"/>
              <a:t>Maria Krzysztoporska Instruktor Basic Life </a:t>
            </a:r>
            <a:r>
              <a:rPr lang="pl-PL" dirty="0" err="1" smtClean="0"/>
              <a:t>Support</a:t>
            </a:r>
            <a:r>
              <a:rPr lang="pl-PL" dirty="0" smtClean="0"/>
              <a:t> (BLS) </a:t>
            </a:r>
            <a:r>
              <a:rPr lang="pl-PL" dirty="0" err="1" smtClean="0"/>
              <a:t>Full</a:t>
            </a:r>
            <a:r>
              <a:rPr lang="pl-PL" smtClean="0"/>
              <a:t> instruktor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xmlns="" id="{D9B4A4C1-8F4A-487C-A740-18DDB1A37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4000" b="1" dirty="0"/>
              <a:t>Karta rowerowa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xmlns="" id="{B38AC102-D82D-4F3D-BAC2-BABEC133446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143000"/>
            <a:ext cx="10972800" cy="5232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pl-PL" altLang="pl-PL" b="1" dirty="0"/>
              <a:t>Warto aby rowerzysta miał na wyposażeniu roweru apteczkę, natomiast jeśli wybierasz się na dłuższą wyprawę rowerową jest ona niezbędna!</a:t>
            </a:r>
          </a:p>
          <a:p>
            <a:pPr marL="0" indent="0">
              <a:buNone/>
              <a:defRPr/>
            </a:pPr>
            <a:endParaRPr lang="pl-PL" altLang="pl-PL" b="1" dirty="0"/>
          </a:p>
          <a:p>
            <a:pPr marL="0" indent="0">
              <a:buNone/>
              <a:defRPr/>
            </a:pPr>
            <a:endParaRPr lang="pl-PL" altLang="pl-PL" b="1" dirty="0"/>
          </a:p>
          <a:p>
            <a:pPr marL="0" indent="0">
              <a:buNone/>
              <a:defRPr/>
            </a:pPr>
            <a:endParaRPr lang="pl-PL" altLang="pl-PL" b="1" dirty="0"/>
          </a:p>
          <a:p>
            <a:pPr marL="0" indent="0">
              <a:buNone/>
              <a:defRPr/>
            </a:pPr>
            <a:endParaRPr lang="pl-PL" altLang="pl-PL" b="1" dirty="0"/>
          </a:p>
          <a:p>
            <a:pPr marL="0" indent="0">
              <a:buNone/>
              <a:defRPr/>
            </a:pPr>
            <a:r>
              <a:rPr lang="pl-PL" altLang="pl-PL" b="1" dirty="0"/>
              <a:t>Wśród materiałów opatrunkowych powinny się znaleźć środki ochrony osobistej.</a:t>
            </a:r>
          </a:p>
          <a:p>
            <a:pPr marL="0" indent="0">
              <a:buNone/>
              <a:defRPr/>
            </a:pPr>
            <a:endParaRPr lang="pl-PL" altLang="pl-PL" b="1" dirty="0"/>
          </a:p>
          <a:p>
            <a:pPr marL="0" indent="0">
              <a:buNone/>
              <a:defRPr/>
            </a:pPr>
            <a:r>
              <a:rPr lang="pl-PL" altLang="pl-PL" b="1" dirty="0"/>
              <a:t>Środki ochrony osobistej:</a:t>
            </a:r>
          </a:p>
          <a:p>
            <a:pPr eaLnBrk="1" hangingPunct="1">
              <a:defRPr/>
            </a:pPr>
            <a:r>
              <a:rPr lang="pl-PL" altLang="pl-PL" dirty="0"/>
              <a:t>maseczka do oddechów ratowniczych</a:t>
            </a:r>
          </a:p>
          <a:p>
            <a:pPr eaLnBrk="1" hangingPunct="1">
              <a:defRPr/>
            </a:pPr>
            <a:r>
              <a:rPr lang="pl-PL" altLang="pl-PL" dirty="0"/>
              <a:t>jednorazowe rękawiczki</a:t>
            </a:r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xmlns="" id="{EC3638F5-0694-406F-8710-C4236731A2D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78207" y="4257734"/>
            <a:ext cx="3965908" cy="2246315"/>
          </a:xfrm>
          <a:noFill/>
        </p:spPr>
      </p:pic>
      <p:pic>
        <p:nvPicPr>
          <p:cNvPr id="5" name="Picture 4" descr="Apteczka Pierwszej Pomocy na Rower">
            <a:extLst>
              <a:ext uri="{FF2B5EF4-FFF2-40B4-BE49-F238E27FC236}">
                <a16:creationId xmlns:a16="http://schemas.microsoft.com/office/drawing/2014/main" xmlns="" id="{C86B7B71-B3C0-4C45-9467-FB8F99EB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6806" y="182049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87983313-4E7D-469E-BE04-E5213882C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4000" b="1" dirty="0"/>
              <a:t>Karta rowerowa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38E847AB-9461-49D6-8C9B-8109F6DAD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569" y="1544272"/>
            <a:ext cx="11605846" cy="49340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dirty="0"/>
              <a:t> </a:t>
            </a:r>
            <a:r>
              <a:rPr lang="pl-PL" altLang="pl-PL" sz="3200" b="1" dirty="0"/>
              <a:t>Wielu poszkodowanych umiera przed przyjazdem karetki gdyż</a:t>
            </a:r>
            <a:r>
              <a:rPr lang="pl-PL" altLang="pl-PL" sz="32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3200" dirty="0"/>
          </a:p>
          <a:p>
            <a:pPr marL="0" indent="0">
              <a:buNone/>
              <a:defRPr/>
            </a:pPr>
            <a:r>
              <a:rPr lang="pl-PL" altLang="pl-PL" dirty="0"/>
              <a:t>   </a:t>
            </a:r>
            <a:r>
              <a:rPr lang="pl-PL" altLang="pl-PL" dirty="0">
                <a:cs typeface="Times New Roman"/>
              </a:rPr>
              <a:t>•</a:t>
            </a:r>
            <a:r>
              <a:rPr lang="pl-PL" altLang="pl-PL" dirty="0"/>
              <a:t> szansa na skuteczną pomoc maleje </a:t>
            </a:r>
          </a:p>
          <a:p>
            <a:pPr marL="0" indent="0">
              <a:buNone/>
              <a:defRPr/>
            </a:pPr>
            <a:r>
              <a:rPr lang="pl-PL" altLang="pl-PL" dirty="0"/>
              <a:t>     z upływem czasu</a:t>
            </a:r>
          </a:p>
          <a:p>
            <a:pPr marL="0" indent="0">
              <a:buNone/>
              <a:defRPr/>
            </a:pPr>
            <a:r>
              <a:rPr lang="pl-PL" altLang="pl-PL" dirty="0"/>
              <a:t>   </a:t>
            </a:r>
            <a:r>
              <a:rPr lang="pl-PL" altLang="pl-PL" dirty="0">
                <a:cs typeface="Times New Roman"/>
              </a:rPr>
              <a:t>•</a:t>
            </a:r>
            <a:r>
              <a:rPr lang="pl-PL" altLang="pl-PL" dirty="0"/>
              <a:t> nieodwracalne zmiany, zwłaszcza </a:t>
            </a:r>
          </a:p>
          <a:p>
            <a:pPr marL="0" indent="0">
              <a:buNone/>
              <a:defRPr/>
            </a:pPr>
            <a:r>
              <a:rPr lang="pl-PL" altLang="pl-PL" dirty="0"/>
              <a:t>     w mózgu, zachodzą w ciągu kilku minut</a:t>
            </a:r>
          </a:p>
          <a:p>
            <a:pPr marL="0" indent="0">
              <a:buNone/>
              <a:defRPr/>
            </a:pPr>
            <a:r>
              <a:rPr lang="pl-PL" altLang="pl-PL" b="1" dirty="0"/>
              <a:t>Dlatego ważne jest: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pl-PL" altLang="pl-PL" b="1" dirty="0"/>
              <a:t>aby świadek zdarzenia, jak najszybciej, </a:t>
            </a:r>
            <a:br>
              <a:rPr lang="pl-PL" altLang="pl-PL" b="1" dirty="0"/>
            </a:br>
            <a:r>
              <a:rPr lang="pl-PL" altLang="pl-PL" b="1" dirty="0"/>
              <a:t>wezwał zespół ratownictwa medycznego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8B8790-A616-4E1E-BF62-7BA2B40A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16639" y="2658508"/>
            <a:ext cx="5687792" cy="3354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D38ABA06-7E96-4091-806D-A80ED4A40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 eaLnBrk="1" hangingPunct="1"/>
            <a:r>
              <a:rPr lang="pl-PL" altLang="pl-PL" sz="3600" dirty="0"/>
              <a:t>Karta rowerowa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F6DC33E8-B507-45FC-BB73-04BB11680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7908" y="1524000"/>
            <a:ext cx="9073661" cy="51581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pl-PL" altLang="pl-PL" sz="3300" b="1" dirty="0"/>
              <a:t>Numery alarmowe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dirty="0"/>
              <a:t>999 pogotowie ratunkowe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dirty="0"/>
              <a:t>998 straż pożarna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dirty="0"/>
              <a:t>997 policja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dirty="0"/>
              <a:t>112 nowy jednolity numer w całej UE, także w Rosji czy Izraelu. </a:t>
            </a:r>
            <a:br>
              <a:rPr lang="pl-PL" altLang="pl-PL" dirty="0"/>
            </a:br>
            <a:r>
              <a:rPr lang="pl-PL" altLang="pl-PL" dirty="0"/>
              <a:t>W Polsce jesteśmy w trakcie wdrażania dyrektywy Unijnej nakazującej ujednolicenie numerów alarmowych we wszystkich krajach UE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dirty="0"/>
              <a:t>Ważne: na numer alarmowy można zadzwonić nie mając środków na karcie SIM, a nawet jeżeli sieć operatora telefonii komórkowej jest nie dostępna w tym rejonie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dirty="0"/>
              <a:t>Ponadto w Polsce warto zapamiętać numery służb w górach i nad wodą: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dirty="0"/>
              <a:t>985, 601-100-300 GOPR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pl-PL" dirty="0"/>
              <a:t>601-100-100 WOPR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altLang="pl-PL" sz="2000" dirty="0"/>
          </a:p>
        </p:txBody>
      </p:sp>
      <p:pic>
        <p:nvPicPr>
          <p:cNvPr id="29698" name="Picture 2" descr="Kiedy wzywać pomoc? - Pierwsza pomoc - Polki.pl">
            <a:extLst>
              <a:ext uri="{FF2B5EF4-FFF2-40B4-BE49-F238E27FC236}">
                <a16:creationId xmlns:a16="http://schemas.microsoft.com/office/drawing/2014/main" xmlns="" id="{B59FEFA6-3B14-4287-B2A9-B3FABA6F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7117" y="29051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C0BCD92C-C4DA-443F-B788-881391218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 eaLnBrk="1" hangingPunct="1"/>
            <a:r>
              <a:rPr lang="pl-PL" altLang="pl-PL" sz="3600" dirty="0"/>
              <a:t>Karta rowerowa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8E66E53A-5B5B-4F3F-BFD8-D6F934B81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738" y="1570284"/>
            <a:ext cx="11201617" cy="526439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pl-PL" altLang="pl-PL" sz="3600" b="1" u="sng" dirty="0"/>
              <a:t>Schemat meldunku:</a:t>
            </a:r>
          </a:p>
          <a:p>
            <a:pPr eaLnBrk="1" hangingPunct="1">
              <a:defRPr/>
            </a:pPr>
            <a:endParaRPr lang="pl-PL" altLang="pl-PL" u="sng" dirty="0"/>
          </a:p>
          <a:p>
            <a:pPr marL="0" indent="0">
              <a:buNone/>
              <a:defRPr/>
            </a:pPr>
            <a:r>
              <a:rPr lang="pl-PL" altLang="pl-PL" dirty="0"/>
              <a:t>   </a:t>
            </a:r>
            <a:r>
              <a:rPr lang="pl-PL" altLang="pl-PL" sz="3200" dirty="0"/>
              <a:t>&gt; kto?  wzywa ( imię nazwisko )</a:t>
            </a:r>
          </a:p>
          <a:p>
            <a:pPr marL="0" indent="0">
              <a:buNone/>
              <a:defRPr/>
            </a:pPr>
            <a:r>
              <a:rPr lang="pl-PL" altLang="pl-PL" sz="3200" dirty="0"/>
              <a:t>   &gt; gdzie?  ( podaj miejsce zdarzenia )</a:t>
            </a:r>
          </a:p>
          <a:p>
            <a:pPr marL="0" indent="0">
              <a:buNone/>
              <a:defRPr/>
            </a:pPr>
            <a:r>
              <a:rPr lang="pl-PL" altLang="pl-PL" sz="3200" dirty="0"/>
              <a:t>   &gt; co ? ( co się stało, rodzaj zagrożenia)</a:t>
            </a:r>
          </a:p>
          <a:p>
            <a:pPr marL="0" indent="0">
              <a:buNone/>
              <a:defRPr/>
            </a:pPr>
            <a:r>
              <a:rPr lang="pl-PL" altLang="pl-PL" sz="3200" dirty="0"/>
              <a:t>   &gt; ilu? (ilu jest poszkodowanych – skala zdarzenia )</a:t>
            </a:r>
          </a:p>
          <a:p>
            <a:pPr marL="0" indent="0">
              <a:buNone/>
              <a:defRPr/>
            </a:pPr>
            <a:r>
              <a:rPr lang="pl-PL" altLang="pl-PL" sz="3200" dirty="0"/>
              <a:t>   &gt; stan? ( określ stan poszkodowanych )</a:t>
            </a:r>
          </a:p>
          <a:p>
            <a:pPr marL="0" indent="0">
              <a:buNone/>
              <a:defRPr/>
            </a:pPr>
            <a:r>
              <a:rPr lang="pl-PL" altLang="pl-PL" sz="3200" dirty="0"/>
              <a:t>   &gt; potrzeby (jaka pomoc jest wymagana i jakie czynności już     zostały podjęte )</a:t>
            </a:r>
          </a:p>
        </p:txBody>
      </p:sp>
      <p:pic>
        <p:nvPicPr>
          <p:cNvPr id="28674" name="Picture 2" descr="PIERWSZA POMOC - WEZWANIE POMOCY - YouTube">
            <a:extLst>
              <a:ext uri="{FF2B5EF4-FFF2-40B4-BE49-F238E27FC236}">
                <a16:creationId xmlns:a16="http://schemas.microsoft.com/office/drawing/2014/main" xmlns="" id="{657A6CBE-19A5-4B74-9B41-EC58C84F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6217" y="2328862"/>
            <a:ext cx="3393282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B2B0A2F8-CFF7-4FB5-AC49-E93C7AD26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4000" b="1" dirty="0"/>
              <a:t>Karta rowerowa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C8F9D601-FCB2-4CC0-A6AA-F91E0FCC8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354" y="1531387"/>
            <a:ext cx="11652738" cy="3626767"/>
          </a:xfrm>
        </p:spPr>
        <p:txBody>
          <a:bodyPr/>
          <a:lstStyle/>
          <a:p>
            <a:pPr eaLnBrk="1" hangingPunct="1"/>
            <a:r>
              <a:rPr lang="pl-PL" altLang="pl-PL" b="1" dirty="0"/>
              <a:t>Nie rozłączaj się </a:t>
            </a:r>
            <a:r>
              <a:rPr lang="pl-PL" altLang="pl-PL" dirty="0"/>
              <a:t>– dyspozytor pogotowia może mieć dodatkowe pytania, podaj numer swojego telefonu, ułatwi to na przykład nakierowanie zespołu ratowniczego na miejsce zdarzenia.</a:t>
            </a:r>
          </a:p>
          <a:p>
            <a:pPr eaLnBrk="1" hangingPunct="1"/>
            <a:r>
              <a:rPr lang="pl-PL" altLang="pl-PL" dirty="0"/>
              <a:t>Czasem dyspozytor może mieć do nas dotykowe prośby lub informacje a nawet może udzielić instruktażu.</a:t>
            </a:r>
          </a:p>
          <a:p>
            <a:pPr eaLnBrk="1" hangingPunct="1"/>
            <a:r>
              <a:rPr lang="pl-PL" altLang="pl-PL" dirty="0"/>
              <a:t>Europejska Rada Resuscytacji wskazuje na bardzo ważną rolę dyspozytora pogotowia i zaleca im specjalistyczne szkolenia w zakresie komunikacji ze świadkiem zdarzenia</a:t>
            </a:r>
          </a:p>
        </p:txBody>
      </p:sp>
      <p:pic>
        <p:nvPicPr>
          <p:cNvPr id="32770" name="Picture 2" descr="Lekcja 4. Wezwanie pomocy.">
            <a:extLst>
              <a:ext uri="{FF2B5EF4-FFF2-40B4-BE49-F238E27FC236}">
                <a16:creationId xmlns:a16="http://schemas.microsoft.com/office/drawing/2014/main" xmlns="" id="{60C5C16B-03E1-4C4C-9DBD-76535037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1437" y="4524375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1820</Words>
  <Application>Microsoft Office PowerPoint</Application>
  <PresentationFormat>Niestandardowy</PresentationFormat>
  <Paragraphs>342</Paragraphs>
  <Slides>41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Karta rowerowa</vt:lpstr>
      <vt:lpstr> Karta rowerowa </vt:lpstr>
      <vt:lpstr> Karta rowerowa 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Slajd 33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  <vt:lpstr>Karta rowerowa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Pierwsza pomoc</dc:title>
  <dc:creator>Maria Krzysztoporska</dc:creator>
  <cp:lastModifiedBy>AS</cp:lastModifiedBy>
  <cp:revision>25</cp:revision>
  <dcterms:created xsi:type="dcterms:W3CDTF">2022-04-12T13:57:32Z</dcterms:created>
  <dcterms:modified xsi:type="dcterms:W3CDTF">2022-06-02T13:04:26Z</dcterms:modified>
</cp:coreProperties>
</file>