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810" r:id="rId3"/>
    <p:sldId id="885" r:id="rId4"/>
    <p:sldId id="887" r:id="rId5"/>
    <p:sldId id="888" r:id="rId6"/>
    <p:sldId id="889" r:id="rId7"/>
    <p:sldId id="890" r:id="rId8"/>
    <p:sldId id="895" r:id="rId9"/>
    <p:sldId id="896" r:id="rId10"/>
    <p:sldId id="897" r:id="rId11"/>
    <p:sldId id="893" r:id="rId12"/>
    <p:sldId id="894" r:id="rId13"/>
    <p:sldId id="883" r:id="rId14"/>
    <p:sldId id="809" r:id="rId15"/>
    <p:sldId id="866" r:id="rId16"/>
    <p:sldId id="881" r:id="rId17"/>
    <p:sldId id="868" r:id="rId18"/>
    <p:sldId id="864" r:id="rId19"/>
    <p:sldId id="865" r:id="rId20"/>
    <p:sldId id="869" r:id="rId21"/>
    <p:sldId id="870" r:id="rId22"/>
    <p:sldId id="871" r:id="rId23"/>
    <p:sldId id="872" r:id="rId24"/>
    <p:sldId id="880" r:id="rId25"/>
    <p:sldId id="873" r:id="rId26"/>
    <p:sldId id="882" r:id="rId27"/>
    <p:sldId id="841" r:id="rId28"/>
    <p:sldId id="840" r:id="rId29"/>
  </p:sldIdLst>
  <p:sldSz cx="9253538" cy="6553200"/>
  <p:notesSz cx="6808788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9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9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8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83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794" algn="l" defTabSz="9139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1751" algn="l" defTabSz="9139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8713" algn="l" defTabSz="9139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5669" algn="l" defTabSz="9139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">
          <p15:clr>
            <a:srgbClr val="A4A3A4"/>
          </p15:clr>
        </p15:guide>
        <p15:guide id="2" pos="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1" autoAdjust="0"/>
    <p:restoredTop sz="83937" autoAdjust="0"/>
  </p:normalViewPr>
  <p:slideViewPr>
    <p:cSldViewPr showGuides="1">
      <p:cViewPr varScale="1">
        <p:scale>
          <a:sx n="79" d="100"/>
          <a:sy n="79" d="100"/>
        </p:scale>
        <p:origin x="1836" y="78"/>
      </p:cViewPr>
      <p:guideLst>
        <p:guide orient="horz" pos="386"/>
        <p:guide pos="3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err="1"/>
              <a:t>Correct</a:t>
            </a:r>
            <a:r>
              <a:rPr lang="hu-HU" dirty="0"/>
              <a:t> </a:t>
            </a:r>
            <a:r>
              <a:rPr lang="hu-HU" dirty="0" err="1"/>
              <a:t>answers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students</a:t>
            </a:r>
            <a:endParaRPr lang="hu-H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összesítés!$P$2</c:f>
              <c:strCache>
                <c:ptCount val="1"/>
                <c:pt idx="0">
                  <c:v>oktatás előtt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összesítés!$O$3:$O$6</c:f>
              <c:strCache>
                <c:ptCount val="4"/>
                <c:pt idx="0">
                  <c:v>11-12 évesek</c:v>
                </c:pt>
                <c:pt idx="1">
                  <c:v>13-14 évesek</c:v>
                </c:pt>
                <c:pt idx="2">
                  <c:v>15-18 évesek</c:v>
                </c:pt>
                <c:pt idx="3">
                  <c:v>18 év felettiek</c:v>
                </c:pt>
              </c:strCache>
            </c:strRef>
          </c:cat>
          <c:val>
            <c:numRef>
              <c:f>összesítés!$P$3:$P$6</c:f>
              <c:numCache>
                <c:formatCode>General</c:formatCode>
                <c:ptCount val="4"/>
                <c:pt idx="0">
                  <c:v>3.16</c:v>
                </c:pt>
                <c:pt idx="1">
                  <c:v>4.25</c:v>
                </c:pt>
                <c:pt idx="2">
                  <c:v>4.5199999999999996</c:v>
                </c:pt>
                <c:pt idx="3">
                  <c:v>4.6899999999999995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E-475C-8B25-59CE0F6A69F5}"/>
            </c:ext>
          </c:extLst>
        </c:ser>
        <c:ser>
          <c:idx val="1"/>
          <c:order val="1"/>
          <c:tx>
            <c:strRef>
              <c:f>összesítés!$Q$2</c:f>
              <c:strCache>
                <c:ptCount val="1"/>
                <c:pt idx="0">
                  <c:v>oktatás után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összesítés!$O$3:$O$6</c:f>
              <c:strCache>
                <c:ptCount val="4"/>
                <c:pt idx="0">
                  <c:v>11-12 évesek</c:v>
                </c:pt>
                <c:pt idx="1">
                  <c:v>13-14 évesek</c:v>
                </c:pt>
                <c:pt idx="2">
                  <c:v>15-18 évesek</c:v>
                </c:pt>
                <c:pt idx="3">
                  <c:v>18 év felettiek</c:v>
                </c:pt>
              </c:strCache>
            </c:strRef>
          </c:cat>
          <c:val>
            <c:numRef>
              <c:f>összesítés!$Q$3:$Q$6</c:f>
              <c:numCache>
                <c:formatCode>General</c:formatCode>
                <c:ptCount val="4"/>
                <c:pt idx="0">
                  <c:v>4.87</c:v>
                </c:pt>
                <c:pt idx="1">
                  <c:v>6.22</c:v>
                </c:pt>
                <c:pt idx="2">
                  <c:v>6.57</c:v>
                </c:pt>
                <c:pt idx="3">
                  <c:v>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E-475C-8B25-59CE0F6A6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003064"/>
        <c:axId val="524003456"/>
      </c:barChart>
      <c:catAx>
        <c:axId val="524003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Korcsoport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524003456"/>
        <c:crosses val="autoZero"/>
        <c:auto val="1"/>
        <c:lblAlgn val="ctr"/>
        <c:lblOffset val="100"/>
        <c:noMultiLvlLbl val="0"/>
      </c:catAx>
      <c:valAx>
        <c:axId val="524003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Átlagos helyes válaszok száma [db]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24003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65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46" y="0"/>
            <a:ext cx="2950655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071"/>
            <a:ext cx="295065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46" y="9440071"/>
            <a:ext cx="2950655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F44F5-8FD6-4AEF-8C7E-7443F5C91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656" cy="496967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7046" y="0"/>
            <a:ext cx="2950655" cy="496967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pPr>
              <a:defRPr/>
            </a:pPr>
            <a:fld id="{792E8A84-C9B7-4CED-BF28-E9BC2820EFFD}" type="datetimeFigureOut">
              <a:rPr lang="hu-HU"/>
              <a:pPr>
                <a:defRPr/>
              </a:pPr>
              <a:t>2019. 06. 14.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746125"/>
            <a:ext cx="52593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1422" y="4721186"/>
            <a:ext cx="5447030" cy="4472702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0071"/>
            <a:ext cx="2950656" cy="496967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7046" y="9440071"/>
            <a:ext cx="2950655" cy="496967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pPr>
              <a:defRPr/>
            </a:pPr>
            <a:fld id="{7084C1D5-A3E4-4057-9BA8-CAF44A86A7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4637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3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94" algn="l" defTabSz="913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51" algn="l" defTabSz="913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13" algn="l" defTabSz="913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69" algn="l" defTabSz="913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4C1D5-A3E4-4057-9BA8-CAF44A86A70F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432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4C1D5-A3E4-4057-9BA8-CAF44A86A70F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571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4700" y="746125"/>
            <a:ext cx="5259388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D4451-B9C4-470A-B280-BAF30916685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8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4700" y="746125"/>
            <a:ext cx="5259388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D4451-B9C4-470A-B280-BAF30916685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137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4C1D5-A3E4-4057-9BA8-CAF44A86A70F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85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4C1D5-A3E4-4057-9BA8-CAF44A86A70F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84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4C1D5-A3E4-4057-9BA8-CAF44A86A70F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84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4C1D5-A3E4-4057-9BA8-CAF44A86A70F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19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4C1D5-A3E4-4057-9BA8-CAF44A86A70F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337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4C1D5-A3E4-4057-9BA8-CAF44A86A70F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767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4C1D5-A3E4-4057-9BA8-CAF44A86A70F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37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3741" y="2035175"/>
            <a:ext cx="7866062" cy="1404938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7475" y="3713163"/>
            <a:ext cx="6478588" cy="1674812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1" indent="0" algn="ctr">
              <a:buNone/>
              <a:defRPr/>
            </a:lvl3pPr>
            <a:lvl4pPr marL="1370957" indent="0" algn="ctr">
              <a:buNone/>
              <a:defRPr/>
            </a:lvl4pPr>
            <a:lvl5pPr marL="1827942" indent="0" algn="ctr">
              <a:buNone/>
              <a:defRPr/>
            </a:lvl5pPr>
            <a:lvl6pPr marL="2284928" indent="0" algn="ctr">
              <a:buNone/>
              <a:defRPr/>
            </a:lvl6pPr>
            <a:lvl7pPr marL="2741912" indent="0" algn="ctr">
              <a:buNone/>
              <a:defRPr/>
            </a:lvl7pPr>
            <a:lvl8pPr marL="3198900" indent="0" algn="ctr">
              <a:buNone/>
              <a:defRPr/>
            </a:lvl8pPr>
            <a:lvl9pPr marL="3655883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0C3D-A9F5-4483-8D2D-0D553D0FD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2422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FDA77-AAE7-4FC6-9266-0581F2803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11599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10364" y="261939"/>
            <a:ext cx="2081212" cy="55911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61963" y="261939"/>
            <a:ext cx="6096000" cy="55911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74AD-3A37-4A96-9B0D-216364489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09845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List 1</a:t>
            </a:r>
          </a:p>
          <a:p>
            <a:pPr lvl="1"/>
            <a:r>
              <a:rPr lang="de-DE" dirty="0"/>
              <a:t>List 2</a:t>
            </a:r>
          </a:p>
          <a:p>
            <a:pPr lvl="2"/>
            <a:r>
              <a:rPr lang="de-DE" dirty="0"/>
              <a:t>List 3</a:t>
            </a:r>
          </a:p>
          <a:p>
            <a:pPr lvl="3"/>
            <a:r>
              <a:rPr lang="de-DE" dirty="0"/>
              <a:t>List 4</a:t>
            </a:r>
          </a:p>
          <a:p>
            <a:pPr lvl="4"/>
            <a:r>
              <a:rPr lang="de-DE" dirty="0"/>
              <a:t>List 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27404" y="1614897"/>
            <a:ext cx="8743500" cy="103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9F1F6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327404" y="1124207"/>
            <a:ext cx="8671601" cy="43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00274" y="6235329"/>
            <a:ext cx="947318" cy="3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90802AB-09D1-483B-A09E-EE7B9C0ED991}" type="datetime1">
              <a:rPr lang="de-DE" smtClean="0"/>
              <a:pPr/>
              <a:t>14.06.2019</a:t>
            </a:fld>
            <a:endParaRPr lang="de-DE" b="1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0034" y="6235329"/>
            <a:ext cx="1066100" cy="3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347592" y="6229490"/>
            <a:ext cx="6485483" cy="33371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Author, Date,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06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7404" y="1694025"/>
            <a:ext cx="4189594" cy="4159865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List 1</a:t>
            </a:r>
          </a:p>
          <a:p>
            <a:pPr lvl="1"/>
            <a:r>
              <a:rPr lang="de-DE" dirty="0"/>
              <a:t>List 2</a:t>
            </a:r>
          </a:p>
          <a:p>
            <a:pPr lvl="2"/>
            <a:r>
              <a:rPr lang="de-DE" dirty="0"/>
              <a:t>List 3</a:t>
            </a:r>
          </a:p>
          <a:p>
            <a:pPr lvl="3"/>
            <a:r>
              <a:rPr lang="de-DE" dirty="0"/>
              <a:t>List 4</a:t>
            </a:r>
          </a:p>
          <a:p>
            <a:pPr lvl="4"/>
            <a:r>
              <a:rPr lang="de-DE" dirty="0"/>
              <a:t>List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809411" y="1694025"/>
            <a:ext cx="4189594" cy="4159865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List 1</a:t>
            </a:r>
          </a:p>
          <a:p>
            <a:pPr lvl="1"/>
            <a:r>
              <a:rPr lang="de-DE" dirty="0"/>
              <a:t>List 2</a:t>
            </a:r>
          </a:p>
          <a:p>
            <a:pPr lvl="2"/>
            <a:r>
              <a:rPr lang="de-DE" dirty="0"/>
              <a:t>List 3</a:t>
            </a:r>
          </a:p>
          <a:p>
            <a:pPr lvl="3"/>
            <a:r>
              <a:rPr lang="de-DE" dirty="0"/>
              <a:t>List 4</a:t>
            </a:r>
          </a:p>
          <a:p>
            <a:pPr lvl="4"/>
            <a:r>
              <a:rPr lang="de-DE" dirty="0"/>
              <a:t>List 5</a:t>
            </a:r>
          </a:p>
        </p:txBody>
      </p:sp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327404" y="1124207"/>
            <a:ext cx="8671601" cy="43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27404" y="1614897"/>
            <a:ext cx="8743500" cy="103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9F1F6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00274" y="6235329"/>
            <a:ext cx="947318" cy="3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90802AB-09D1-483B-A09E-EE7B9C0ED991}" type="datetime1">
              <a:rPr lang="de-DE" smtClean="0"/>
              <a:pPr/>
              <a:t>14.06.2019</a:t>
            </a:fld>
            <a:endParaRPr lang="de-DE" b="1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0034" y="6235329"/>
            <a:ext cx="1066100" cy="3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347592" y="6229490"/>
            <a:ext cx="6485483" cy="33371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Author, Date,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832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3741" y="2035175"/>
            <a:ext cx="7866062" cy="1404938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7475" y="3713163"/>
            <a:ext cx="6478588" cy="1674812"/>
          </a:xfrm>
        </p:spPr>
        <p:txBody>
          <a:bodyPr/>
          <a:lstStyle>
            <a:lvl1pPr marL="0" indent="0" algn="ctr">
              <a:buNone/>
              <a:defRPr/>
            </a:lvl1pPr>
            <a:lvl2pPr marL="457068" indent="0" algn="ctr">
              <a:buNone/>
              <a:defRPr/>
            </a:lvl2pPr>
            <a:lvl3pPr marL="914132" indent="0" algn="ctr">
              <a:buNone/>
              <a:defRPr/>
            </a:lvl3pPr>
            <a:lvl4pPr marL="1371198" indent="0" algn="ctr">
              <a:buNone/>
              <a:defRPr/>
            </a:lvl4pPr>
            <a:lvl5pPr marL="1828263" indent="0" algn="ctr">
              <a:buNone/>
              <a:defRPr/>
            </a:lvl5pPr>
            <a:lvl6pPr marL="2285330" indent="0" algn="ctr">
              <a:buNone/>
              <a:defRPr/>
            </a:lvl6pPr>
            <a:lvl7pPr marL="2742395" indent="0" algn="ctr">
              <a:buNone/>
              <a:defRPr/>
            </a:lvl7pPr>
            <a:lvl8pPr marL="3199462" indent="0" algn="ctr">
              <a:buNone/>
              <a:defRPr/>
            </a:lvl8pPr>
            <a:lvl9pPr marL="3656527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0C3D-A9F5-4483-8D2D-0D553D0FD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30619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8847-D8CF-4769-B8BB-E0ADB613A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80292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0250" y="4211638"/>
            <a:ext cx="7866063" cy="13001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30250" y="2778130"/>
            <a:ext cx="7866063" cy="14335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68" indent="0">
              <a:buNone/>
              <a:defRPr sz="1800"/>
            </a:lvl2pPr>
            <a:lvl3pPr marL="914132" indent="0">
              <a:buNone/>
              <a:defRPr sz="1600"/>
            </a:lvl3pPr>
            <a:lvl4pPr marL="1371198" indent="0">
              <a:buNone/>
              <a:defRPr sz="1400"/>
            </a:lvl4pPr>
            <a:lvl5pPr marL="1828263" indent="0">
              <a:buNone/>
              <a:defRPr sz="1400"/>
            </a:lvl5pPr>
            <a:lvl6pPr marL="2285330" indent="0">
              <a:buNone/>
              <a:defRPr sz="1400"/>
            </a:lvl6pPr>
            <a:lvl7pPr marL="2742395" indent="0">
              <a:buNone/>
              <a:defRPr sz="1400"/>
            </a:lvl7pPr>
            <a:lvl8pPr marL="3199462" indent="0">
              <a:buNone/>
              <a:defRPr sz="1400"/>
            </a:lvl8pPr>
            <a:lvl9pPr marL="3656527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D8767-39D0-4995-9DD7-C397BB6CA2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57937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1964" y="1528763"/>
            <a:ext cx="4087812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02175" y="1528763"/>
            <a:ext cx="40894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7365-1D87-42AA-A4FD-4111DE820E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06987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1963" y="1466850"/>
            <a:ext cx="4089400" cy="611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8" indent="0">
              <a:buNone/>
              <a:defRPr sz="2000" b="1"/>
            </a:lvl2pPr>
            <a:lvl3pPr marL="914132" indent="0">
              <a:buNone/>
              <a:defRPr sz="1800" b="1"/>
            </a:lvl3pPr>
            <a:lvl4pPr marL="1371198" indent="0">
              <a:buNone/>
              <a:defRPr sz="1600" b="1"/>
            </a:lvl4pPr>
            <a:lvl5pPr marL="1828263" indent="0">
              <a:buNone/>
              <a:defRPr sz="1600" b="1"/>
            </a:lvl5pPr>
            <a:lvl6pPr marL="2285330" indent="0">
              <a:buNone/>
              <a:defRPr sz="1600" b="1"/>
            </a:lvl6pPr>
            <a:lvl7pPr marL="2742395" indent="0">
              <a:buNone/>
              <a:defRPr sz="1600" b="1"/>
            </a:lvl7pPr>
            <a:lvl8pPr marL="3199462" indent="0">
              <a:buNone/>
              <a:defRPr sz="1600" b="1"/>
            </a:lvl8pPr>
            <a:lvl9pPr marL="3656527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1963" y="2078038"/>
            <a:ext cx="4089400" cy="3775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700590" y="1466850"/>
            <a:ext cx="4090987" cy="611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8" indent="0">
              <a:buNone/>
              <a:defRPr sz="2000" b="1"/>
            </a:lvl2pPr>
            <a:lvl3pPr marL="914132" indent="0">
              <a:buNone/>
              <a:defRPr sz="1800" b="1"/>
            </a:lvl3pPr>
            <a:lvl4pPr marL="1371198" indent="0">
              <a:buNone/>
              <a:defRPr sz="1600" b="1"/>
            </a:lvl4pPr>
            <a:lvl5pPr marL="1828263" indent="0">
              <a:buNone/>
              <a:defRPr sz="1600" b="1"/>
            </a:lvl5pPr>
            <a:lvl6pPr marL="2285330" indent="0">
              <a:buNone/>
              <a:defRPr sz="1600" b="1"/>
            </a:lvl6pPr>
            <a:lvl7pPr marL="2742395" indent="0">
              <a:buNone/>
              <a:defRPr sz="1600" b="1"/>
            </a:lvl7pPr>
            <a:lvl8pPr marL="3199462" indent="0">
              <a:buNone/>
              <a:defRPr sz="1600" b="1"/>
            </a:lvl8pPr>
            <a:lvl9pPr marL="3656527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00590" y="2078038"/>
            <a:ext cx="4090987" cy="3775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47C66-72C9-49EF-884B-92D2C30EF7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1397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92C9-2DE5-4D67-B7B7-7FBD796945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5933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8847-D8CF-4769-B8BB-E0ADB613A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58724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158C-CCCA-4851-BE46-5C07B29576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33256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1963" y="260350"/>
            <a:ext cx="3044825" cy="111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17913" y="260352"/>
            <a:ext cx="5173662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1963" y="1371605"/>
            <a:ext cx="3044825" cy="4481513"/>
          </a:xfrm>
        </p:spPr>
        <p:txBody>
          <a:bodyPr/>
          <a:lstStyle>
            <a:lvl1pPr marL="0" indent="0">
              <a:buNone/>
              <a:defRPr sz="1400"/>
            </a:lvl1pPr>
            <a:lvl2pPr marL="457068" indent="0">
              <a:buNone/>
              <a:defRPr sz="1200"/>
            </a:lvl2pPr>
            <a:lvl3pPr marL="914132" indent="0">
              <a:buNone/>
              <a:defRPr sz="1000"/>
            </a:lvl3pPr>
            <a:lvl4pPr marL="1371198" indent="0">
              <a:buNone/>
              <a:defRPr sz="900"/>
            </a:lvl4pPr>
            <a:lvl5pPr marL="1828263" indent="0">
              <a:buNone/>
              <a:defRPr sz="900"/>
            </a:lvl5pPr>
            <a:lvl6pPr marL="2285330" indent="0">
              <a:buNone/>
              <a:defRPr sz="900"/>
            </a:lvl6pPr>
            <a:lvl7pPr marL="2742395" indent="0">
              <a:buNone/>
              <a:defRPr sz="900"/>
            </a:lvl7pPr>
            <a:lvl8pPr marL="3199462" indent="0">
              <a:buNone/>
              <a:defRPr sz="900"/>
            </a:lvl8pPr>
            <a:lvl9pPr marL="3656527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6F1B-94DC-462E-B5F6-1ADE12AE7D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8243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14518" y="4587877"/>
            <a:ext cx="5551487" cy="5413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14518" y="585790"/>
            <a:ext cx="5551487" cy="3932237"/>
          </a:xfrm>
        </p:spPr>
        <p:txBody>
          <a:bodyPr/>
          <a:lstStyle>
            <a:lvl1pPr marL="0" indent="0">
              <a:buNone/>
              <a:defRPr sz="3200"/>
            </a:lvl1pPr>
            <a:lvl2pPr marL="457068" indent="0">
              <a:buNone/>
              <a:defRPr sz="2800"/>
            </a:lvl2pPr>
            <a:lvl3pPr marL="914132" indent="0">
              <a:buNone/>
              <a:defRPr sz="2400"/>
            </a:lvl3pPr>
            <a:lvl4pPr marL="1371198" indent="0">
              <a:buNone/>
              <a:defRPr sz="2000"/>
            </a:lvl4pPr>
            <a:lvl5pPr marL="1828263" indent="0">
              <a:buNone/>
              <a:defRPr sz="2000"/>
            </a:lvl5pPr>
            <a:lvl6pPr marL="2285330" indent="0">
              <a:buNone/>
              <a:defRPr sz="2000"/>
            </a:lvl6pPr>
            <a:lvl7pPr marL="2742395" indent="0">
              <a:buNone/>
              <a:defRPr sz="2000"/>
            </a:lvl7pPr>
            <a:lvl8pPr marL="3199462" indent="0">
              <a:buNone/>
              <a:defRPr sz="2000"/>
            </a:lvl8pPr>
            <a:lvl9pPr marL="3656527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14518" y="5129215"/>
            <a:ext cx="5551487" cy="768350"/>
          </a:xfrm>
        </p:spPr>
        <p:txBody>
          <a:bodyPr/>
          <a:lstStyle>
            <a:lvl1pPr marL="0" indent="0">
              <a:buNone/>
              <a:defRPr sz="1400"/>
            </a:lvl1pPr>
            <a:lvl2pPr marL="457068" indent="0">
              <a:buNone/>
              <a:defRPr sz="1200"/>
            </a:lvl2pPr>
            <a:lvl3pPr marL="914132" indent="0">
              <a:buNone/>
              <a:defRPr sz="1000"/>
            </a:lvl3pPr>
            <a:lvl4pPr marL="1371198" indent="0">
              <a:buNone/>
              <a:defRPr sz="900"/>
            </a:lvl4pPr>
            <a:lvl5pPr marL="1828263" indent="0">
              <a:buNone/>
              <a:defRPr sz="900"/>
            </a:lvl5pPr>
            <a:lvl6pPr marL="2285330" indent="0">
              <a:buNone/>
              <a:defRPr sz="900"/>
            </a:lvl6pPr>
            <a:lvl7pPr marL="2742395" indent="0">
              <a:buNone/>
              <a:defRPr sz="900"/>
            </a:lvl7pPr>
            <a:lvl8pPr marL="3199462" indent="0">
              <a:buNone/>
              <a:defRPr sz="900"/>
            </a:lvl8pPr>
            <a:lvl9pPr marL="3656527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325D-A994-4D27-8DDF-D9E6C8630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4074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FDA77-AAE7-4FC6-9266-0581F2803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03312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10364" y="261939"/>
            <a:ext cx="2081212" cy="55911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61963" y="261939"/>
            <a:ext cx="6096000" cy="55911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74AD-3A37-4A96-9B0D-216364489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7899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0250" y="4211638"/>
            <a:ext cx="7866063" cy="13001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30250" y="2778133"/>
            <a:ext cx="7866063" cy="14335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1" indent="0">
              <a:buNone/>
              <a:defRPr sz="1600"/>
            </a:lvl3pPr>
            <a:lvl4pPr marL="1370957" indent="0">
              <a:buNone/>
              <a:defRPr sz="1400"/>
            </a:lvl4pPr>
            <a:lvl5pPr marL="1827942" indent="0">
              <a:buNone/>
              <a:defRPr sz="1400"/>
            </a:lvl5pPr>
            <a:lvl6pPr marL="2284928" indent="0">
              <a:buNone/>
              <a:defRPr sz="1400"/>
            </a:lvl6pPr>
            <a:lvl7pPr marL="2741912" indent="0">
              <a:buNone/>
              <a:defRPr sz="1400"/>
            </a:lvl7pPr>
            <a:lvl8pPr marL="3198900" indent="0">
              <a:buNone/>
              <a:defRPr sz="1400"/>
            </a:lvl8pPr>
            <a:lvl9pPr marL="3655883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D8767-39D0-4995-9DD7-C397BB6CA2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0426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1964" y="1528763"/>
            <a:ext cx="4087812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02175" y="1528763"/>
            <a:ext cx="40894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7365-1D87-42AA-A4FD-4111DE820E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5520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1963" y="1466850"/>
            <a:ext cx="4089400" cy="611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1" indent="0">
              <a:buNone/>
              <a:defRPr sz="1800" b="1"/>
            </a:lvl3pPr>
            <a:lvl4pPr marL="1370957" indent="0">
              <a:buNone/>
              <a:defRPr sz="1600" b="1"/>
            </a:lvl4pPr>
            <a:lvl5pPr marL="1827942" indent="0">
              <a:buNone/>
              <a:defRPr sz="1600" b="1"/>
            </a:lvl5pPr>
            <a:lvl6pPr marL="2284928" indent="0">
              <a:buNone/>
              <a:defRPr sz="1600" b="1"/>
            </a:lvl6pPr>
            <a:lvl7pPr marL="2741912" indent="0">
              <a:buNone/>
              <a:defRPr sz="1600" b="1"/>
            </a:lvl7pPr>
            <a:lvl8pPr marL="3198900" indent="0">
              <a:buNone/>
              <a:defRPr sz="1600" b="1"/>
            </a:lvl8pPr>
            <a:lvl9pPr marL="3655883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1963" y="2078038"/>
            <a:ext cx="4089400" cy="3775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700590" y="1466850"/>
            <a:ext cx="4090987" cy="611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1" indent="0">
              <a:buNone/>
              <a:defRPr sz="1800" b="1"/>
            </a:lvl3pPr>
            <a:lvl4pPr marL="1370957" indent="0">
              <a:buNone/>
              <a:defRPr sz="1600" b="1"/>
            </a:lvl4pPr>
            <a:lvl5pPr marL="1827942" indent="0">
              <a:buNone/>
              <a:defRPr sz="1600" b="1"/>
            </a:lvl5pPr>
            <a:lvl6pPr marL="2284928" indent="0">
              <a:buNone/>
              <a:defRPr sz="1600" b="1"/>
            </a:lvl6pPr>
            <a:lvl7pPr marL="2741912" indent="0">
              <a:buNone/>
              <a:defRPr sz="1600" b="1"/>
            </a:lvl7pPr>
            <a:lvl8pPr marL="3198900" indent="0">
              <a:buNone/>
              <a:defRPr sz="1600" b="1"/>
            </a:lvl8pPr>
            <a:lvl9pPr marL="3655883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00590" y="2078038"/>
            <a:ext cx="4090987" cy="3775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47C66-72C9-49EF-884B-92D2C30EF7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3939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92C9-2DE5-4D67-B7B7-7FBD796945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6846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158C-CCCA-4851-BE46-5C07B29576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0095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1963" y="260350"/>
            <a:ext cx="3044825" cy="111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17913" y="260352"/>
            <a:ext cx="5173662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1963" y="1371608"/>
            <a:ext cx="3044825" cy="4481513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200"/>
            </a:lvl2pPr>
            <a:lvl3pPr marL="913971" indent="0">
              <a:buNone/>
              <a:defRPr sz="1000"/>
            </a:lvl3pPr>
            <a:lvl4pPr marL="1370957" indent="0">
              <a:buNone/>
              <a:defRPr sz="900"/>
            </a:lvl4pPr>
            <a:lvl5pPr marL="1827942" indent="0">
              <a:buNone/>
              <a:defRPr sz="900"/>
            </a:lvl5pPr>
            <a:lvl6pPr marL="2284928" indent="0">
              <a:buNone/>
              <a:defRPr sz="900"/>
            </a:lvl6pPr>
            <a:lvl7pPr marL="2741912" indent="0">
              <a:buNone/>
              <a:defRPr sz="900"/>
            </a:lvl7pPr>
            <a:lvl8pPr marL="3198900" indent="0">
              <a:buNone/>
              <a:defRPr sz="900"/>
            </a:lvl8pPr>
            <a:lvl9pPr marL="3655883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6F1B-94DC-462E-B5F6-1ADE12AE7D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7809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14521" y="4587877"/>
            <a:ext cx="5551487" cy="5413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14521" y="585790"/>
            <a:ext cx="5551487" cy="3932237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71" indent="0">
              <a:buNone/>
              <a:defRPr sz="2400"/>
            </a:lvl3pPr>
            <a:lvl4pPr marL="1370957" indent="0">
              <a:buNone/>
              <a:defRPr sz="2000"/>
            </a:lvl4pPr>
            <a:lvl5pPr marL="1827942" indent="0">
              <a:buNone/>
              <a:defRPr sz="2000"/>
            </a:lvl5pPr>
            <a:lvl6pPr marL="2284928" indent="0">
              <a:buNone/>
              <a:defRPr sz="2000"/>
            </a:lvl6pPr>
            <a:lvl7pPr marL="2741912" indent="0">
              <a:buNone/>
              <a:defRPr sz="2000"/>
            </a:lvl7pPr>
            <a:lvl8pPr marL="3198900" indent="0">
              <a:buNone/>
              <a:defRPr sz="2000"/>
            </a:lvl8pPr>
            <a:lvl9pPr marL="3655883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14521" y="5129215"/>
            <a:ext cx="5551487" cy="768350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200"/>
            </a:lvl2pPr>
            <a:lvl3pPr marL="913971" indent="0">
              <a:buNone/>
              <a:defRPr sz="1000"/>
            </a:lvl3pPr>
            <a:lvl4pPr marL="1370957" indent="0">
              <a:buNone/>
              <a:defRPr sz="900"/>
            </a:lvl4pPr>
            <a:lvl5pPr marL="1827942" indent="0">
              <a:buNone/>
              <a:defRPr sz="900"/>
            </a:lvl5pPr>
            <a:lvl6pPr marL="2284928" indent="0">
              <a:buNone/>
              <a:defRPr sz="900"/>
            </a:lvl6pPr>
            <a:lvl7pPr marL="2741912" indent="0">
              <a:buNone/>
              <a:defRPr sz="900"/>
            </a:lvl7pPr>
            <a:lvl8pPr marL="3198900" indent="0">
              <a:buNone/>
              <a:defRPr sz="900"/>
            </a:lvl8pPr>
            <a:lvl9pPr marL="3655883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325D-A994-4D27-8DDF-D9E6C8630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4645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61938"/>
            <a:ext cx="8329612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528763"/>
            <a:ext cx="8329612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71" y="5967413"/>
            <a:ext cx="21605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791453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2300" y="5967413"/>
            <a:ext cx="29289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791453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0996" y="5967413"/>
            <a:ext cx="21605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791453">
              <a:defRPr/>
            </a:pPr>
            <a:fld id="{FC1419FF-88CE-495B-8DF8-1736E242FC61}" type="slidenum">
              <a:rPr lang="en-US" smtClean="0">
                <a:solidFill>
                  <a:srgbClr val="000000"/>
                </a:solidFill>
                <a:latin typeface="Arial"/>
              </a:rPr>
              <a:pPr defTabSz="791453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90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7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8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5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9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40" indent="-34274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00" indent="-2856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64" indent="-2284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448" indent="-2284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435" indent="-2284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418" indent="-2284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408" indent="-2284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392" indent="-2284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376" indent="-2284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2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2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3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61938"/>
            <a:ext cx="8329612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528763"/>
            <a:ext cx="8329612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8" y="5967413"/>
            <a:ext cx="21605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791593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2300" y="5967413"/>
            <a:ext cx="29289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791593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0993" y="5967413"/>
            <a:ext cx="21605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791593">
              <a:defRPr/>
            </a:pPr>
            <a:fld id="{FC1419FF-88CE-495B-8DF8-1736E242FC61}" type="slidenum">
              <a:rPr lang="en-US" smtClean="0">
                <a:solidFill>
                  <a:srgbClr val="000000"/>
                </a:solidFill>
                <a:latin typeface="Arial"/>
              </a:rPr>
              <a:pPr defTabSz="791593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62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00" indent="-3428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32" indent="-28566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65" indent="-22853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30" indent="-22853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97" indent="-22853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60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30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95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60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8" algn="l" defTabSz="914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2" algn="l" defTabSz="914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8" algn="l" defTabSz="914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3" algn="l" defTabSz="914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0" algn="l" defTabSz="914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5" algn="l" defTabSz="914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62" algn="l" defTabSz="914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27" algn="l" defTabSz="914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22313" y="4712565"/>
            <a:ext cx="4184404" cy="138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3" tIns="45701" rIns="91403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hu-HU" sz="2400" b="1" dirty="0"/>
              <a:t>Angelika Bíró</a:t>
            </a:r>
          </a:p>
          <a:p>
            <a:pPr marL="0" indent="0">
              <a:buNone/>
            </a:pPr>
            <a:r>
              <a:rPr lang="hu-HU" sz="2000" dirty="0" err="1"/>
              <a:t>biro.angelika</a:t>
            </a:r>
            <a:r>
              <a:rPr lang="hu-HU" sz="2000" dirty="0"/>
              <a:t>@</a:t>
            </a:r>
            <a:r>
              <a:rPr lang="hu-HU" sz="2000" dirty="0" err="1"/>
              <a:t>kti.hu</a:t>
            </a:r>
            <a:endParaRPr lang="hu-HU" sz="2000" dirty="0"/>
          </a:p>
          <a:p>
            <a:pPr marL="0" indent="0">
              <a:buNone/>
            </a:pPr>
            <a:r>
              <a:rPr lang="hu-HU" sz="2000" dirty="0"/>
              <a:t>Head of </a:t>
            </a:r>
            <a:r>
              <a:rPr lang="hu-HU" sz="2000" dirty="0" err="1"/>
              <a:t>Department</a:t>
            </a:r>
            <a:endParaRPr lang="hu-HU" sz="2000" dirty="0"/>
          </a:p>
          <a:p>
            <a:pPr marL="0" indent="0">
              <a:buNone/>
            </a:pPr>
            <a:r>
              <a:rPr lang="hu-HU" sz="2000" dirty="0"/>
              <a:t>KTI Institute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Transport</a:t>
            </a:r>
            <a:r>
              <a:rPr lang="hu-HU" sz="2000" dirty="0"/>
              <a:t> </a:t>
            </a:r>
            <a:r>
              <a:rPr lang="hu-HU" sz="2000" dirty="0" err="1"/>
              <a:t>Sciences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48700" y="2268488"/>
            <a:ext cx="6702385" cy="1926586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lstStyle/>
          <a:p>
            <a:pPr algn="ctr" defTabSz="890491" fontAlgn="auto">
              <a:spcBef>
                <a:spcPts val="0"/>
              </a:spcBef>
              <a:spcAft>
                <a:spcPts val="0"/>
              </a:spcAft>
            </a:pPr>
            <a:endParaRPr lang="hu-H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 defTabSz="890491" fontAlgn="auto">
              <a:spcBef>
                <a:spcPts val="0"/>
              </a:spcBef>
              <a:spcAft>
                <a:spcPts val="0"/>
              </a:spcAft>
            </a:pPr>
            <a:r>
              <a:rPr lang="hu-HU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Life </a:t>
            </a:r>
            <a:r>
              <a:rPr lang="hu-HU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hu-HU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Road </a:t>
            </a:r>
            <a:r>
              <a:rPr lang="hu-HU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hu-HU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u-HU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Two-wheeler</a:t>
            </a:r>
            <a:r>
              <a:rPr lang="hu-HU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hu-HU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program</a:t>
            </a:r>
          </a:p>
          <a:p>
            <a:pPr defTabSz="890491" fontAlgn="auto">
              <a:spcBef>
                <a:spcPts val="0"/>
              </a:spcBef>
              <a:spcAft>
                <a:spcPts val="0"/>
              </a:spcAft>
            </a:pPr>
            <a:endParaRPr lang="hu-H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4281" y="1260376"/>
            <a:ext cx="8731224" cy="120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3" tIns="45701" rIns="91403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 dirty="0"/>
              <a:t>European Road Safety Charter </a:t>
            </a:r>
            <a:r>
              <a:rPr lang="hu-HU" sz="2000" b="1" dirty="0" err="1"/>
              <a:t>webinar</a:t>
            </a:r>
            <a:endParaRPr lang="hu-HU" sz="2000" b="1" dirty="0"/>
          </a:p>
          <a:p>
            <a:pPr algn="ctr"/>
            <a:r>
              <a:rPr lang="hu-HU" sz="2000" b="1" dirty="0" err="1"/>
              <a:t>June</a:t>
            </a:r>
            <a:r>
              <a:rPr lang="hu-HU" sz="2000" b="1" dirty="0"/>
              <a:t> 25th </a:t>
            </a:r>
          </a:p>
          <a:p>
            <a:endParaRPr lang="hu-HU" sz="1600" b="1" dirty="0"/>
          </a:p>
          <a:p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54320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45116" y="1556409"/>
            <a:ext cx="4275958" cy="4568633"/>
          </a:xfrm>
        </p:spPr>
        <p:txBody>
          <a:bodyPr/>
          <a:lstStyle/>
          <a:p>
            <a:pPr marL="0" indent="0">
              <a:buNone/>
            </a:pPr>
            <a:r>
              <a:rPr lang="en-US" sz="1911" b="1" dirty="0">
                <a:solidFill>
                  <a:srgbClr val="006600"/>
                </a:solidFill>
              </a:rPr>
              <a:t>To reach our vision</a:t>
            </a:r>
          </a:p>
          <a:p>
            <a:pPr marL="0" indent="0">
              <a:buNone/>
            </a:pPr>
            <a:r>
              <a:rPr lang="en-US" sz="1529" dirty="0">
                <a:solidFill>
                  <a:srgbClr val="006600"/>
                </a:solidFill>
              </a:rPr>
              <a:t>Main targets:</a:t>
            </a:r>
          </a:p>
          <a:p>
            <a:pPr lvl="1"/>
            <a:r>
              <a:rPr lang="en-US" sz="1600" dirty="0"/>
              <a:t>Increase the safety of the children</a:t>
            </a:r>
          </a:p>
          <a:p>
            <a:pPr lvl="1"/>
            <a:r>
              <a:rPr lang="en-US" sz="1600" dirty="0"/>
              <a:t>educate well the children, to be cultured and safe road users </a:t>
            </a:r>
          </a:p>
          <a:p>
            <a:pPr lvl="1"/>
            <a:r>
              <a:rPr lang="en-US" sz="1600" dirty="0"/>
              <a:t>The parents should take care of their children’s road safety and education, so that they would become responsible road users (role models)</a:t>
            </a:r>
          </a:p>
          <a:p>
            <a:pPr lvl="1"/>
            <a:r>
              <a:rPr lang="en-US" sz="1600" dirty="0"/>
              <a:t>to raise awareness of the need for security, to raise the rule following discipline of passengers</a:t>
            </a:r>
          </a:p>
          <a:p>
            <a:pPr lvl="1"/>
            <a:r>
              <a:rPr lang="en-US" sz="1600" dirty="0"/>
              <a:t>Grow the transport  rule knowledge</a:t>
            </a:r>
          </a:p>
          <a:p>
            <a:pPr lvl="1"/>
            <a:r>
              <a:rPr lang="en-US" sz="1600" dirty="0"/>
              <a:t>Every child should travel in child seat! (All parents should use the child seat!)</a:t>
            </a:r>
          </a:p>
          <a:p>
            <a:pPr marL="0" indent="0">
              <a:buNone/>
            </a:pPr>
            <a:br>
              <a:rPr lang="hu-HU" dirty="0"/>
            </a:b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704733" y="730717"/>
            <a:ext cx="7863840" cy="812324"/>
          </a:xfrm>
        </p:spPr>
        <p:txBody>
          <a:bodyPr/>
          <a:lstStyle/>
          <a:p>
            <a:pPr algn="r"/>
            <a:r>
              <a:rPr lang="en-US" sz="2293" b="1" dirty="0">
                <a:solidFill>
                  <a:schemeClr val="tx1"/>
                </a:solidFill>
              </a:rPr>
              <a:t>What are the future plans?</a:t>
            </a:r>
            <a:endParaRPr lang="hu-HU" sz="2293" dirty="0">
              <a:solidFill>
                <a:schemeClr val="tx1"/>
              </a:solidFill>
            </a:endParaRPr>
          </a:p>
        </p:txBody>
      </p:sp>
      <p:pic>
        <p:nvPicPr>
          <p:cNvPr id="4098" name="Picture 2" descr="T:\Képek\2012.05.19. Opel családi nap\DSC_0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49" y="1694024"/>
            <a:ext cx="3302767" cy="433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79008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76308" y="1487602"/>
            <a:ext cx="4344766" cy="4403688"/>
          </a:xfrm>
        </p:spPr>
        <p:txBody>
          <a:bodyPr/>
          <a:lstStyle/>
          <a:p>
            <a:r>
              <a:rPr lang="en-US" sz="1529" dirty="0"/>
              <a:t>Increase the number of children involved in road safety education </a:t>
            </a:r>
          </a:p>
          <a:p>
            <a:r>
              <a:rPr lang="en-US" sz="1529" dirty="0"/>
              <a:t>The introduction of the “pedestrian license/certification” for 10-years-old children</a:t>
            </a:r>
          </a:p>
          <a:p>
            <a:r>
              <a:rPr lang="en-US" sz="1529" dirty="0"/>
              <a:t>The introduction of the “bike license” for 12-year-old riders.</a:t>
            </a:r>
          </a:p>
          <a:p>
            <a:r>
              <a:rPr lang="en-US" sz="1529" dirty="0"/>
              <a:t>Driver training for different categories should contain transport safety module</a:t>
            </a:r>
            <a:br>
              <a:rPr lang="en-US" sz="1529" dirty="0"/>
            </a:br>
            <a:br>
              <a:rPr lang="en-US" sz="1720" dirty="0"/>
            </a:br>
            <a:r>
              <a:rPr lang="en-US" sz="1720" dirty="0">
                <a:solidFill>
                  <a:srgbClr val="006600"/>
                </a:solidFill>
              </a:rPr>
              <a:t>Strengthen the responsibility of the parents</a:t>
            </a:r>
          </a:p>
          <a:p>
            <a:r>
              <a:rPr lang="en-US" sz="1529" dirty="0"/>
              <a:t>All parents are required to use child safety devices</a:t>
            </a:r>
          </a:p>
          <a:p>
            <a:r>
              <a:rPr lang="en-US" sz="1529" dirty="0"/>
              <a:t>Everyone should wear a seat belt while travelling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704733" y="730717"/>
            <a:ext cx="7863840" cy="812324"/>
          </a:xfrm>
        </p:spPr>
        <p:txBody>
          <a:bodyPr/>
          <a:lstStyle/>
          <a:p>
            <a:pPr algn="r"/>
            <a:r>
              <a:rPr lang="en-US" sz="2293" b="1" dirty="0">
                <a:solidFill>
                  <a:schemeClr val="tx1"/>
                </a:solidFill>
              </a:rPr>
              <a:t>What are the future plans?</a:t>
            </a:r>
            <a:endParaRPr lang="hu-HU" sz="2293" dirty="0">
              <a:solidFill>
                <a:schemeClr val="tx1"/>
              </a:solidFill>
            </a:endParaRPr>
          </a:p>
        </p:txBody>
      </p:sp>
      <p:pic>
        <p:nvPicPr>
          <p:cNvPr id="5122" name="Picture 2" descr="T:\Képek\2012.05.19. Opel családi nap\DSC_0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4" y="1104953"/>
            <a:ext cx="1809068" cy="27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:\Képek\2012.05.19. Opel családi nap\IMG_0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3" y="4027084"/>
            <a:ext cx="3165152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58488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013" y="828328"/>
            <a:ext cx="8329612" cy="1092200"/>
          </a:xfrm>
        </p:spPr>
        <p:txBody>
          <a:bodyPr/>
          <a:lstStyle/>
          <a:p>
            <a:br>
              <a:rPr lang="hu-HU" b="1" dirty="0">
                <a:solidFill>
                  <a:srgbClr val="006600"/>
                </a:solidFill>
              </a:rPr>
            </a:br>
            <a:r>
              <a:rPr lang="hu-HU" b="1" dirty="0" err="1">
                <a:solidFill>
                  <a:srgbClr val="006600"/>
                </a:solidFill>
              </a:rPr>
              <a:t>Two-wheeler</a:t>
            </a:r>
            <a:r>
              <a:rPr lang="hu-HU" b="1" dirty="0">
                <a:solidFill>
                  <a:srgbClr val="006600"/>
                </a:solidFill>
              </a:rPr>
              <a:t> </a:t>
            </a:r>
            <a:r>
              <a:rPr lang="hu-HU" b="1" dirty="0" err="1">
                <a:solidFill>
                  <a:srgbClr val="006600"/>
                </a:solidFill>
              </a:rPr>
              <a:t>school</a:t>
            </a:r>
            <a:endParaRPr lang="hu-HU" b="1" dirty="0">
              <a:solidFill>
                <a:srgbClr val="0066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013" y="2412504"/>
            <a:ext cx="8329612" cy="4324350"/>
          </a:xfrm>
        </p:spPr>
        <p:txBody>
          <a:bodyPr/>
          <a:lstStyle/>
          <a:p>
            <a:pPr marL="0" indent="0">
              <a:buNone/>
            </a:pPr>
            <a:endParaRPr lang="hu-HU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hu-HU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Road </a:t>
            </a:r>
            <a:r>
              <a:rPr lang="hu-HU" sz="3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hu-HU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hu-HU" sz="3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for</a:t>
            </a:r>
            <a:br>
              <a:rPr lang="hu-H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hu-H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13-16 </a:t>
            </a:r>
            <a:r>
              <a:rPr lang="hu-HU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hu-H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old </a:t>
            </a:r>
            <a:r>
              <a:rPr lang="hu-HU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students</a:t>
            </a:r>
            <a:r>
              <a:rPr lang="hu-H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frame</a:t>
            </a:r>
            <a:r>
              <a:rPr lang="hu-H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of Life </a:t>
            </a:r>
            <a:r>
              <a:rPr lang="hu-HU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hu-H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Road </a:t>
            </a:r>
            <a:r>
              <a:rPr lang="hu-HU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programme</a:t>
            </a:r>
            <a:endParaRPr lang="hu-H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080981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22288" y="1118150"/>
            <a:ext cx="3111533" cy="510800"/>
          </a:xfrm>
          <a:prstGeom prst="rect">
            <a:avLst/>
          </a:prstGeom>
          <a:noFill/>
        </p:spPr>
        <p:txBody>
          <a:bodyPr wrap="none" lIns="79141" tIns="39570" rIns="79141" bIns="39570" rtlCol="0">
            <a:spAutoFit/>
          </a:bodyPr>
          <a:lstStyle/>
          <a:p>
            <a:pPr defTabSz="890335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err="1">
                <a:latin typeface="Arial" pitchFamily="34" charset="0"/>
                <a:cs typeface="Arial" pitchFamily="34" charset="0"/>
              </a:rPr>
              <a:t>Table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>
                <a:latin typeface="Arial" pitchFamily="34" charset="0"/>
                <a:cs typeface="Arial" pitchFamily="34" charset="0"/>
              </a:rPr>
              <a:t>contents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4281" y="1980456"/>
            <a:ext cx="4608512" cy="4234896"/>
          </a:xfrm>
          <a:prstGeom prst="rect">
            <a:avLst/>
          </a:prstGeom>
          <a:noFill/>
        </p:spPr>
        <p:txBody>
          <a:bodyPr wrap="square" lIns="79141" tIns="39570" rIns="79141" bIns="39570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History</a:t>
            </a:r>
            <a:endParaRPr lang="hu-HU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err="1"/>
              <a:t>Reasons</a:t>
            </a:r>
            <a:r>
              <a:rPr lang="hu-HU" sz="2000" dirty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en-US" sz="2000" dirty="0"/>
              <a:t>the training</a:t>
            </a:r>
            <a:endParaRPr lang="hu-HU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Connect</a:t>
            </a:r>
            <a:r>
              <a:rPr lang="hu-HU" sz="2000" dirty="0"/>
              <a:t>ion</a:t>
            </a:r>
            <a:r>
              <a:rPr lang="en-US" sz="2000" dirty="0"/>
              <a:t> to Life on the Road</a:t>
            </a:r>
            <a:r>
              <a:rPr lang="hu-HU" sz="2000" dirty="0"/>
              <a:t> </a:t>
            </a:r>
            <a:r>
              <a:rPr lang="hu-HU" sz="2000" dirty="0" err="1"/>
              <a:t>Programme</a:t>
            </a:r>
            <a:endParaRPr lang="hu-HU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Accident data</a:t>
            </a:r>
            <a:endParaRPr lang="hu-HU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Factors affecting the traffic of 15-18 year olds, groups of knowledge</a:t>
            </a:r>
            <a:endParaRPr lang="hu-HU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Method and tools of the program</a:t>
            </a:r>
            <a:endParaRPr lang="hu-HU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Results of the program</a:t>
            </a:r>
            <a:endParaRPr lang="hu-HU" sz="2000" b="1" dirty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pic>
        <p:nvPicPr>
          <p:cNvPr id="4099" name="Picture 3" descr="T:\Képek\2014.03.14. KBSZ_felkeszito_prog_Kozlekedesi muzeum\IMG_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41" y="684312"/>
            <a:ext cx="3875226" cy="25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:\Képek\2014.03.14. KBSZ_felkeszito_prog_Kozlekedesi muzeum\IMG_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00" y="3564632"/>
            <a:ext cx="3872919" cy="25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6940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7404" y="828329"/>
            <a:ext cx="8671601" cy="728082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History</a:t>
            </a:r>
            <a:endParaRPr lang="hu-HU" dirty="0"/>
          </a:p>
        </p:txBody>
      </p:sp>
      <p:sp>
        <p:nvSpPr>
          <p:cNvPr id="5" name="Tartalom helye 1"/>
          <p:cNvSpPr txBox="1">
            <a:spLocks/>
          </p:cNvSpPr>
          <p:nvPr/>
        </p:nvSpPr>
        <p:spPr bwMode="auto">
          <a:xfrm>
            <a:off x="475362" y="1620416"/>
            <a:ext cx="80664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  <a:normAutofit/>
          </a:bodyPr>
          <a:lstStyle>
            <a:lvl1pPr marL="342740" indent="-34274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600" indent="-2856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464" indent="-2284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448" indent="-2284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435" indent="-2284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418" indent="-2284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408" indent="-2284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392" indent="-2284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376" indent="-2284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hu-HU" kern="0" dirty="0" err="1">
                <a:solidFill>
                  <a:schemeClr val="tx1"/>
                </a:solidFill>
              </a:rPr>
              <a:t>Objective</a:t>
            </a:r>
            <a:r>
              <a:rPr lang="hu-HU" kern="0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reach as many students as possible in the 13-16 age group, with a </a:t>
            </a:r>
            <a:r>
              <a:rPr lang="hu-HU" dirty="0" err="1">
                <a:solidFill>
                  <a:schemeClr val="tx1"/>
                </a:solidFill>
              </a:rPr>
              <a:t>road</a:t>
            </a:r>
            <a:r>
              <a:rPr lang="en-US" dirty="0">
                <a:solidFill>
                  <a:schemeClr val="tx1"/>
                </a:solidFill>
              </a:rPr>
              <a:t> safety and driving training program</a:t>
            </a:r>
            <a:endParaRPr lang="hu-HU" dirty="0">
              <a:solidFill>
                <a:schemeClr val="tx1"/>
              </a:solidFill>
            </a:endParaRPr>
          </a:p>
          <a:p>
            <a:pPr algn="just"/>
            <a:r>
              <a:rPr lang="hu-HU" kern="0" dirty="0" err="1">
                <a:solidFill>
                  <a:schemeClr val="tx1"/>
                </a:solidFill>
              </a:rPr>
              <a:t>In</a:t>
            </a:r>
            <a:r>
              <a:rPr lang="hu-HU" kern="0" dirty="0">
                <a:solidFill>
                  <a:schemeClr val="tx1"/>
                </a:solidFill>
              </a:rPr>
              <a:t> 2018 </a:t>
            </a:r>
            <a:r>
              <a:rPr lang="hu-HU" kern="0" dirty="0" err="1">
                <a:solidFill>
                  <a:schemeClr val="tx1"/>
                </a:solidFill>
              </a:rPr>
              <a:t>it</a:t>
            </a:r>
            <a:r>
              <a:rPr lang="hu-HU" kern="0" dirty="0">
                <a:solidFill>
                  <a:schemeClr val="tx1"/>
                </a:solidFill>
              </a:rPr>
              <a:t> is </a:t>
            </a:r>
            <a:r>
              <a:rPr lang="hu-HU" kern="0" dirty="0" err="1">
                <a:solidFill>
                  <a:schemeClr val="tx1"/>
                </a:solidFill>
              </a:rPr>
              <a:t>the</a:t>
            </a:r>
            <a:r>
              <a:rPr lang="hu-HU" kern="0" dirty="0">
                <a:solidFill>
                  <a:schemeClr val="tx1"/>
                </a:solidFill>
              </a:rPr>
              <a:t> 5th </a:t>
            </a:r>
            <a:r>
              <a:rPr lang="hu-HU" kern="0" dirty="0" err="1">
                <a:solidFill>
                  <a:schemeClr val="tx1"/>
                </a:solidFill>
              </a:rPr>
              <a:t>year</a:t>
            </a:r>
            <a:r>
              <a:rPr lang="hu-HU" kern="0" dirty="0">
                <a:solidFill>
                  <a:schemeClr val="tx1"/>
                </a:solidFill>
              </a:rPr>
              <a:t> </a:t>
            </a:r>
            <a:r>
              <a:rPr lang="hu-HU" kern="0" dirty="0" err="1">
                <a:solidFill>
                  <a:schemeClr val="tx1"/>
                </a:solidFill>
              </a:rPr>
              <a:t>it</a:t>
            </a:r>
            <a:r>
              <a:rPr lang="hu-HU" kern="0" dirty="0">
                <a:solidFill>
                  <a:schemeClr val="tx1"/>
                </a:solidFill>
              </a:rPr>
              <a:t> is </a:t>
            </a:r>
            <a:r>
              <a:rPr lang="hu-HU" kern="0" dirty="0" err="1">
                <a:solidFill>
                  <a:schemeClr val="tx1"/>
                </a:solidFill>
              </a:rPr>
              <a:t>realized</a:t>
            </a:r>
            <a:endParaRPr lang="hu-HU" kern="0" dirty="0">
              <a:solidFill>
                <a:schemeClr val="tx1"/>
              </a:solidFill>
            </a:endParaRPr>
          </a:p>
          <a:p>
            <a:pPr algn="just"/>
            <a:r>
              <a:rPr lang="hu-HU" kern="0" dirty="0" err="1">
                <a:solidFill>
                  <a:schemeClr val="tx1"/>
                </a:solidFill>
              </a:rPr>
              <a:t>Reaching</a:t>
            </a:r>
            <a:r>
              <a:rPr lang="hu-HU" kern="0" dirty="0">
                <a:solidFill>
                  <a:schemeClr val="tx1"/>
                </a:solidFill>
              </a:rPr>
              <a:t> 23 000 </a:t>
            </a:r>
            <a:r>
              <a:rPr lang="hu-HU" kern="0" dirty="0" err="1">
                <a:solidFill>
                  <a:schemeClr val="tx1"/>
                </a:solidFill>
              </a:rPr>
              <a:t>students</a:t>
            </a:r>
            <a:r>
              <a:rPr lang="hu-HU" kern="0" dirty="0">
                <a:solidFill>
                  <a:schemeClr val="tx1"/>
                </a:solidFill>
              </a:rPr>
              <a:t> </a:t>
            </a:r>
            <a:r>
              <a:rPr lang="hu-HU" kern="0" dirty="0" err="1">
                <a:solidFill>
                  <a:schemeClr val="tx1"/>
                </a:solidFill>
              </a:rPr>
              <a:t>in</a:t>
            </a:r>
            <a:r>
              <a:rPr lang="hu-HU" kern="0" dirty="0">
                <a:solidFill>
                  <a:schemeClr val="tx1"/>
                </a:solidFill>
              </a:rPr>
              <a:t> </a:t>
            </a:r>
            <a:r>
              <a:rPr lang="hu-HU" kern="0" dirty="0" err="1">
                <a:solidFill>
                  <a:schemeClr val="tx1"/>
                </a:solidFill>
              </a:rPr>
              <a:t>total</a:t>
            </a:r>
            <a:r>
              <a:rPr lang="hu-HU" kern="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hu-HU" kern="0" dirty="0">
                <a:solidFill>
                  <a:schemeClr val="tx1"/>
                </a:solidFill>
              </a:rPr>
              <a:t>Monitoring </a:t>
            </a:r>
            <a:r>
              <a:rPr lang="hu-HU" kern="0" dirty="0" err="1">
                <a:solidFill>
                  <a:schemeClr val="tx1"/>
                </a:solidFill>
              </a:rPr>
              <a:t>the</a:t>
            </a:r>
            <a:r>
              <a:rPr lang="hu-HU" kern="0" dirty="0">
                <a:solidFill>
                  <a:schemeClr val="tx1"/>
                </a:solidFill>
              </a:rPr>
              <a:t> </a:t>
            </a:r>
            <a:r>
              <a:rPr lang="hu-HU" kern="0" dirty="0" err="1">
                <a:solidFill>
                  <a:schemeClr val="tx1"/>
                </a:solidFill>
              </a:rPr>
              <a:t>road</a:t>
            </a:r>
            <a:r>
              <a:rPr lang="hu-HU" kern="0" dirty="0">
                <a:solidFill>
                  <a:schemeClr val="tx1"/>
                </a:solidFill>
              </a:rPr>
              <a:t> </a:t>
            </a:r>
            <a:r>
              <a:rPr lang="hu-HU" kern="0" dirty="0" err="1">
                <a:solidFill>
                  <a:schemeClr val="tx1"/>
                </a:solidFill>
              </a:rPr>
              <a:t>safety</a:t>
            </a:r>
            <a:r>
              <a:rPr lang="hu-HU" kern="0" dirty="0">
                <a:solidFill>
                  <a:schemeClr val="tx1"/>
                </a:solidFill>
              </a:rPr>
              <a:t> </a:t>
            </a:r>
            <a:r>
              <a:rPr lang="hu-HU" kern="0" dirty="0" err="1">
                <a:solidFill>
                  <a:schemeClr val="tx1"/>
                </a:solidFill>
              </a:rPr>
              <a:t>knowledge</a:t>
            </a:r>
            <a:r>
              <a:rPr lang="hu-HU" kern="0" dirty="0">
                <a:solidFill>
                  <a:schemeClr val="tx1"/>
                </a:solidFill>
              </a:rPr>
              <a:t> of </a:t>
            </a:r>
            <a:r>
              <a:rPr lang="hu-HU" kern="0" dirty="0" err="1">
                <a:solidFill>
                  <a:schemeClr val="tx1"/>
                </a:solidFill>
              </a:rPr>
              <a:t>participant</a:t>
            </a:r>
            <a:r>
              <a:rPr lang="hu-HU" kern="0" dirty="0">
                <a:solidFill>
                  <a:schemeClr val="tx1"/>
                </a:solidFill>
              </a:rPr>
              <a:t> </a:t>
            </a:r>
            <a:r>
              <a:rPr lang="hu-HU" kern="0" dirty="0" err="1">
                <a:solidFill>
                  <a:schemeClr val="tx1"/>
                </a:solidFill>
              </a:rPr>
              <a:t>students</a:t>
            </a:r>
            <a:endParaRPr lang="hu-HU" kern="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Awarded by the jury of the European Road Safety Charter for the “Excellence in Road Safety” </a:t>
            </a:r>
            <a:endParaRPr lang="hu-HU" kern="0" dirty="0">
              <a:solidFill>
                <a:schemeClr val="tx1"/>
              </a:solidFill>
            </a:endParaRPr>
          </a:p>
        </p:txBody>
      </p:sp>
      <p:pic>
        <p:nvPicPr>
          <p:cNvPr id="7" name="Kép 6" descr="T:\Képek\2018.06.26 - Excellence_in_Road_Safety_Awards\david_plas_56223 _ Move RoadSafety _ Flickr_files\28363068257_bd980a8c6c_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85" y="4217888"/>
            <a:ext cx="3286239" cy="2214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90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29592" y="3548857"/>
            <a:ext cx="5028902" cy="2392039"/>
          </a:xfrm>
        </p:spPr>
        <p:txBody>
          <a:bodyPr>
            <a:noAutofit/>
          </a:bodyPr>
          <a:lstStyle/>
          <a:p>
            <a:r>
              <a:rPr lang="hu-HU" dirty="0" err="1">
                <a:solidFill>
                  <a:schemeClr val="tx1"/>
                </a:solidFill>
              </a:rPr>
              <a:t>By</a:t>
            </a:r>
            <a:r>
              <a:rPr lang="hu-HU" dirty="0">
                <a:solidFill>
                  <a:schemeClr val="tx1"/>
                </a:solidFill>
              </a:rPr>
              <a:t> bike, </a:t>
            </a:r>
            <a:r>
              <a:rPr lang="hu-HU" dirty="0" err="1">
                <a:solidFill>
                  <a:schemeClr val="tx1"/>
                </a:solidFill>
              </a:rPr>
              <a:t>from</a:t>
            </a:r>
            <a:r>
              <a:rPr lang="hu-HU" dirty="0">
                <a:solidFill>
                  <a:schemeClr val="tx1"/>
                </a:solidFill>
              </a:rPr>
              <a:t> 12 </a:t>
            </a:r>
            <a:r>
              <a:rPr lang="hu-HU" dirty="0" err="1">
                <a:solidFill>
                  <a:schemeClr val="tx1"/>
                </a:solidFill>
              </a:rPr>
              <a:t>years</a:t>
            </a:r>
            <a:r>
              <a:rPr lang="hu-HU" dirty="0">
                <a:solidFill>
                  <a:schemeClr val="tx1"/>
                </a:solidFill>
              </a:rPr>
              <a:t> of </a:t>
            </a:r>
            <a:r>
              <a:rPr lang="hu-HU" dirty="0" err="1">
                <a:solidFill>
                  <a:schemeClr val="tx1"/>
                </a:solidFill>
              </a:rPr>
              <a:t>age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r>
              <a:rPr lang="hu-HU" dirty="0" err="1">
                <a:solidFill>
                  <a:schemeClr val="tx1"/>
                </a:solidFill>
              </a:rPr>
              <a:t>By</a:t>
            </a:r>
            <a:r>
              <a:rPr lang="hu-HU" dirty="0">
                <a:solidFill>
                  <a:schemeClr val="tx1"/>
                </a:solidFill>
              </a:rPr>
              <a:t> moped </a:t>
            </a:r>
            <a:r>
              <a:rPr lang="hu-HU" dirty="0" err="1">
                <a:solidFill>
                  <a:schemeClr val="tx1"/>
                </a:solidFill>
              </a:rPr>
              <a:t>even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from</a:t>
            </a:r>
            <a:r>
              <a:rPr lang="hu-HU" dirty="0">
                <a:solidFill>
                  <a:schemeClr val="tx1"/>
                </a:solidFill>
              </a:rPr>
              <a:t> 14 </a:t>
            </a:r>
            <a:r>
              <a:rPr lang="hu-HU" dirty="0" err="1">
                <a:solidFill>
                  <a:schemeClr val="tx1"/>
                </a:solidFill>
              </a:rPr>
              <a:t>years</a:t>
            </a:r>
            <a:r>
              <a:rPr lang="hu-HU" dirty="0">
                <a:solidFill>
                  <a:schemeClr val="tx1"/>
                </a:solidFill>
              </a:rPr>
              <a:t> of </a:t>
            </a:r>
            <a:r>
              <a:rPr lang="hu-HU" dirty="0" err="1">
                <a:solidFill>
                  <a:schemeClr val="tx1"/>
                </a:solidFill>
              </a:rPr>
              <a:t>age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Proper preparation is essential for their safe transport</a:t>
            </a:r>
            <a:r>
              <a:rPr lang="hu-H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7404" y="828329"/>
            <a:ext cx="8671601" cy="728082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Reasons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training</a:t>
            </a:r>
            <a:endParaRPr lang="hu-HU" dirty="0"/>
          </a:p>
        </p:txBody>
      </p:sp>
      <p:sp>
        <p:nvSpPr>
          <p:cNvPr id="5" name="Tartalom helye 1"/>
          <p:cNvSpPr txBox="1">
            <a:spLocks/>
          </p:cNvSpPr>
          <p:nvPr/>
        </p:nvSpPr>
        <p:spPr bwMode="auto">
          <a:xfrm>
            <a:off x="450305" y="1692424"/>
            <a:ext cx="8066444" cy="185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  <a:normAutofit fontScale="92500"/>
          </a:bodyPr>
          <a:lstStyle>
            <a:lvl1pPr marL="342740" indent="-34274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600" indent="-2856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464" indent="-2284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448" indent="-2284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435" indent="-2284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418" indent="-2284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408" indent="-2284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392" indent="-2284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376" indent="-2284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hu-HU" kern="0" dirty="0"/>
          </a:p>
          <a:p>
            <a:pPr marL="0" indent="0" algn="just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Experts say there is a very clear link between education and driving training. Those who have been trained in pre-school education </a:t>
            </a:r>
            <a:r>
              <a:rPr lang="hu-HU" sz="2400" dirty="0" err="1">
                <a:solidFill>
                  <a:schemeClr val="tx1"/>
                </a:solidFill>
              </a:rPr>
              <a:t>can</a:t>
            </a:r>
            <a:r>
              <a:rPr lang="en-US" sz="2400" dirty="0">
                <a:solidFill>
                  <a:schemeClr val="tx1"/>
                </a:solidFill>
              </a:rPr>
              <a:t> much easier learn to drive. It is important to emphasize that children become independent drivers:</a:t>
            </a:r>
            <a:endParaRPr lang="hu-HU" sz="2200" kern="0" dirty="0">
              <a:solidFill>
                <a:schemeClr val="tx1"/>
              </a:solidFill>
            </a:endParaRPr>
          </a:p>
        </p:txBody>
      </p:sp>
      <p:pic>
        <p:nvPicPr>
          <p:cNvPr id="6" name="Kép 5" descr="T:\KBK_SZERZODESEK\! Alvállalkozói szerződések\2440-001-2-7_TSZ 6 2017-2018\!!!!Alvállalkozók\NVOGUE (2440) 3120-001-2-7 (07)\telejsites\Kétkerekű suli 6000\Iskolás képek\Álmos Vezér Gimnázium Bp\IMG_20180522_11062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2" b="26310"/>
          <a:stretch/>
        </p:blipFill>
        <p:spPr bwMode="auto">
          <a:xfrm>
            <a:off x="5202833" y="3636640"/>
            <a:ext cx="3853339" cy="2317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57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err="1">
                <a:solidFill>
                  <a:srgbClr val="006600"/>
                </a:solidFill>
              </a:rPr>
              <a:t>Our</a:t>
            </a:r>
            <a:r>
              <a:rPr lang="hu-HU" b="1" dirty="0">
                <a:solidFill>
                  <a:srgbClr val="006600"/>
                </a:solidFill>
              </a:rPr>
              <a:t> </a:t>
            </a:r>
            <a:r>
              <a:rPr lang="hu-HU" b="1" dirty="0" err="1">
                <a:solidFill>
                  <a:srgbClr val="006600"/>
                </a:solidFill>
              </a:rPr>
              <a:t>objectives</a:t>
            </a:r>
            <a:r>
              <a:rPr lang="hu-HU" b="1" dirty="0">
                <a:solidFill>
                  <a:srgbClr val="006600"/>
                </a:solidFill>
              </a:rPr>
              <a:t> </a:t>
            </a:r>
            <a:r>
              <a:rPr lang="hu-HU" b="1" dirty="0" err="1">
                <a:solidFill>
                  <a:srgbClr val="006600"/>
                </a:solidFill>
              </a:rPr>
              <a:t>in</a:t>
            </a:r>
            <a:r>
              <a:rPr lang="hu-HU" b="1" dirty="0">
                <a:solidFill>
                  <a:srgbClr val="006600"/>
                </a:solidFill>
              </a:rPr>
              <a:t> </a:t>
            </a:r>
            <a:r>
              <a:rPr lang="hu-HU" b="1" dirty="0" err="1">
                <a:solidFill>
                  <a:srgbClr val="006600"/>
                </a:solidFill>
              </a:rPr>
              <a:t>the</a:t>
            </a:r>
            <a:r>
              <a:rPr lang="hu-HU" b="1" dirty="0">
                <a:solidFill>
                  <a:srgbClr val="006600"/>
                </a:solidFill>
              </a:rPr>
              <a:t> Life </a:t>
            </a:r>
            <a:r>
              <a:rPr lang="hu-HU" b="1" dirty="0" err="1">
                <a:solidFill>
                  <a:srgbClr val="006600"/>
                </a:solidFill>
              </a:rPr>
              <a:t>on</a:t>
            </a:r>
            <a:r>
              <a:rPr lang="hu-HU" b="1" dirty="0">
                <a:solidFill>
                  <a:srgbClr val="006600"/>
                </a:solidFill>
              </a:rPr>
              <a:t> </a:t>
            </a:r>
            <a:r>
              <a:rPr lang="hu-HU" b="1" dirty="0" err="1">
                <a:solidFill>
                  <a:srgbClr val="006600"/>
                </a:solidFill>
              </a:rPr>
              <a:t>the</a:t>
            </a:r>
            <a:r>
              <a:rPr lang="hu-HU" b="1" dirty="0">
                <a:solidFill>
                  <a:srgbClr val="006600"/>
                </a:solidFill>
              </a:rPr>
              <a:t> Road </a:t>
            </a:r>
            <a:r>
              <a:rPr lang="hu-HU" b="1" dirty="0" err="1">
                <a:solidFill>
                  <a:srgbClr val="006600"/>
                </a:solidFill>
              </a:rPr>
              <a:t>Programme</a:t>
            </a:r>
            <a:r>
              <a:rPr lang="hu-HU" b="1" dirty="0">
                <a:solidFill>
                  <a:srgbClr val="006600"/>
                </a:solidFill>
              </a:rPr>
              <a:t>:</a:t>
            </a:r>
          </a:p>
          <a:p>
            <a:r>
              <a:rPr lang="hu-HU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improve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safety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of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children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,</a:t>
            </a:r>
          </a:p>
          <a:p>
            <a:r>
              <a:rPr lang="hu-HU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training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them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cultured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,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well-prepaired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safe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transport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,</a:t>
            </a:r>
          </a:p>
          <a:p>
            <a:r>
              <a:rPr lang="hu-HU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be aware of the need for s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afet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y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r>
              <a:rPr lang="hu-HU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increase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willingness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follow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rules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,</a:t>
            </a:r>
          </a:p>
          <a:p>
            <a:r>
              <a:rPr lang="hu-HU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improve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transport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culture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endParaRPr lang="hu-HU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n line with the goals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it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is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important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to draw the attention of the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road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user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groups to the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importance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of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technical equipment and safety of the vehicle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78297" y="828328"/>
            <a:ext cx="8671601" cy="432203"/>
          </a:xfrm>
        </p:spPr>
        <p:txBody>
          <a:bodyPr>
            <a:noAutofit/>
          </a:bodyPr>
          <a:lstStyle/>
          <a:p>
            <a:r>
              <a:rPr lang="hu-HU" sz="3600" dirty="0"/>
              <a:t>Connection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Life </a:t>
            </a:r>
            <a:r>
              <a:rPr lang="hu-HU" sz="3600" dirty="0" err="1"/>
              <a:t>on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Road </a:t>
            </a:r>
            <a:r>
              <a:rPr lang="hu-HU" sz="3600" dirty="0" err="1"/>
              <a:t>Programme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21873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Factors affecting 13-18 year olds</a:t>
            </a:r>
            <a:r>
              <a:rPr lang="hu-HU" sz="2800" dirty="0"/>
              <a:t> </a:t>
            </a:r>
            <a:r>
              <a:rPr lang="hu-HU" sz="2800" dirty="0" err="1"/>
              <a:t>transportation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345" y="1692424"/>
            <a:ext cx="7056784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3186609" y="1836440"/>
            <a:ext cx="1927741" cy="424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650910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0305" y="1764432"/>
            <a:ext cx="8329612" cy="432435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Moped transport </a:t>
            </a:r>
            <a:r>
              <a:rPr lang="hu-HU" dirty="0" err="1">
                <a:solidFill>
                  <a:schemeClr val="tx1"/>
                </a:solidFill>
              </a:rPr>
              <a:t>availability</a:t>
            </a:r>
            <a:r>
              <a:rPr lang="en-US" dirty="0">
                <a:solidFill>
                  <a:schemeClr val="tx1"/>
                </a:solidFill>
              </a:rPr>
              <a:t> from the age of 14 years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Driving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licens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from</a:t>
            </a:r>
            <a:r>
              <a:rPr lang="hu-HU" dirty="0">
                <a:solidFill>
                  <a:schemeClr val="tx1"/>
                </a:solidFill>
              </a:rPr>
              <a:t> 18 </a:t>
            </a:r>
            <a:r>
              <a:rPr lang="hu-HU" dirty="0" err="1">
                <a:solidFill>
                  <a:schemeClr val="tx1"/>
                </a:solidFill>
              </a:rPr>
              <a:t>years</a:t>
            </a:r>
            <a:r>
              <a:rPr lang="hu-HU" dirty="0">
                <a:solidFill>
                  <a:schemeClr val="tx1"/>
                </a:solidFill>
              </a:rPr>
              <a:t> of </a:t>
            </a:r>
            <a:r>
              <a:rPr lang="hu-HU" dirty="0" err="1">
                <a:solidFill>
                  <a:schemeClr val="tx1"/>
                </a:solidFill>
              </a:rPr>
              <a:t>age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r</a:t>
            </a:r>
            <a:r>
              <a:rPr lang="en-US" dirty="0" err="1">
                <a:solidFill>
                  <a:schemeClr val="tx1"/>
                </a:solidFill>
              </a:rPr>
              <a:t>ebellion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p</a:t>
            </a:r>
            <a:r>
              <a:rPr lang="en-US" dirty="0" err="1">
                <a:solidFill>
                  <a:schemeClr val="tx1"/>
                </a:solidFill>
              </a:rPr>
              <a:t>eriod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hu-HU" dirty="0">
                <a:solidFill>
                  <a:schemeClr val="tx1"/>
                </a:solidFill>
              </a:rPr>
              <a:t>n</a:t>
            </a:r>
            <a:r>
              <a:rPr lang="en-US" dirty="0" err="1">
                <a:solidFill>
                  <a:schemeClr val="tx1"/>
                </a:solidFill>
              </a:rPr>
              <a:t>ew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b</a:t>
            </a:r>
            <a:r>
              <a:rPr lang="en-US" dirty="0" err="1">
                <a:solidFill>
                  <a:schemeClr val="tx1"/>
                </a:solidFill>
              </a:rPr>
              <a:t>ehavioral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p</a:t>
            </a:r>
            <a:r>
              <a:rPr lang="en-US" dirty="0" err="1">
                <a:solidFill>
                  <a:schemeClr val="tx1"/>
                </a:solidFill>
              </a:rPr>
              <a:t>atterns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dressing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Reviewing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values</a:t>
            </a:r>
            <a:r>
              <a:rPr lang="hu-HU" dirty="0">
                <a:solidFill>
                  <a:schemeClr val="tx1"/>
                </a:solidFill>
              </a:rPr>
              <a:t> and </a:t>
            </a:r>
            <a:r>
              <a:rPr lang="hu-HU" dirty="0" err="1">
                <a:solidFill>
                  <a:schemeClr val="tx1"/>
                </a:solidFill>
              </a:rPr>
              <a:t>rules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    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Analysis and application of causal relationships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Searching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exemplar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Define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theirselves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CONCLUSIONS: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Teenager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trying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everything</a:t>
            </a:r>
            <a:r>
              <a:rPr lang="hu-HU" dirty="0">
                <a:solidFill>
                  <a:schemeClr val="tx1"/>
                </a:solidFill>
              </a:rPr>
              <a:t> – </a:t>
            </a:r>
            <a:r>
              <a:rPr lang="hu-HU" dirty="0" err="1">
                <a:solidFill>
                  <a:schemeClr val="tx1"/>
                </a:solidFill>
              </a:rPr>
              <a:t>can</a:t>
            </a:r>
            <a:r>
              <a:rPr lang="hu-HU" dirty="0">
                <a:solidFill>
                  <a:schemeClr val="tx1"/>
                </a:solidFill>
              </a:rPr>
              <a:t> be </a:t>
            </a:r>
            <a:r>
              <a:rPr lang="hu-HU" dirty="0" err="1">
                <a:solidFill>
                  <a:schemeClr val="tx1"/>
                </a:solidFill>
              </a:rPr>
              <a:t>receptive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for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tx1"/>
                </a:solidFill>
              </a:rPr>
              <a:t>road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safety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Putting the right thinking into the group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       norm, way of thinking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Choosing the right communication channel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Messaging with </a:t>
            </a:r>
            <a:r>
              <a:rPr lang="hu-HU" dirty="0" err="1">
                <a:solidFill>
                  <a:schemeClr val="tx1"/>
                </a:solidFill>
              </a:rPr>
              <a:t>icons</a:t>
            </a:r>
            <a:r>
              <a:rPr lang="hu-HU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</a:rPr>
              <a:t>idols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Factors affecting 13-18 year olds</a:t>
            </a:r>
            <a:r>
              <a:rPr lang="hu-HU" sz="3200" dirty="0"/>
              <a:t> </a:t>
            </a:r>
            <a:r>
              <a:rPr lang="hu-HU" sz="3200" dirty="0" err="1"/>
              <a:t>transport</a:t>
            </a:r>
            <a:br>
              <a:rPr lang="hu-HU" sz="3200" b="1" dirty="0">
                <a:latin typeface="Corbel" pitchFamily="34" charset="0"/>
              </a:rPr>
            </a:br>
            <a:endParaRPr lang="de-DE" sz="3200" dirty="0"/>
          </a:p>
        </p:txBody>
      </p:sp>
      <p:pic>
        <p:nvPicPr>
          <p:cNvPr id="1028" name="Picture 4" descr="https://s-media-cache-ak0.pinimg.com/736x/e9/58/8a/e9588aae7e5d6f1372f0dd404d45e9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84" y="2268488"/>
            <a:ext cx="3402633" cy="41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73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357621"/>
              </p:ext>
            </p:extLst>
          </p:nvPr>
        </p:nvGraphicFramePr>
        <p:xfrm>
          <a:off x="450305" y="2196480"/>
          <a:ext cx="7992888" cy="316835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433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5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MESSAGES</a:t>
                      </a:r>
                      <a:endParaRPr lang="hu-HU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hu-HU" sz="14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HIGH SCHOOL STUDENTS</a:t>
                      </a:r>
                      <a:endParaRPr lang="hu-HU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u-HU" sz="14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TEACHERS</a:t>
                      </a:r>
                      <a:endParaRPr lang="hu-HU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3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Get a </a:t>
                      </a:r>
                      <a:r>
                        <a:rPr lang="hu-HU" sz="1200" dirty="0" err="1"/>
                        <a:t>driving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license</a:t>
                      </a:r>
                      <a:r>
                        <a:rPr lang="en-US" sz="1200" dirty="0"/>
                        <a:t>! Safe traffic is important for XY (known young </a:t>
                      </a:r>
                      <a:r>
                        <a:rPr lang="en-US" sz="1200" dirty="0" err="1"/>
                        <a:t>st</a:t>
                      </a:r>
                      <a:r>
                        <a:rPr lang="hu-HU" sz="1200" dirty="0" err="1"/>
                        <a:t>ar</a:t>
                      </a:r>
                      <a:r>
                        <a:rPr lang="en-US" sz="1200" dirty="0"/>
                        <a:t>). </a:t>
                      </a:r>
                      <a:r>
                        <a:rPr lang="hu-HU" sz="1200" dirty="0" err="1"/>
                        <a:t>Follow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his</a:t>
                      </a:r>
                      <a:r>
                        <a:rPr lang="hu-HU" sz="1200" baseline="0" dirty="0"/>
                        <a:t>/</a:t>
                      </a:r>
                      <a:r>
                        <a:rPr lang="hu-HU" sz="1200" baseline="0" dirty="0" err="1"/>
                        <a:t>her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example</a:t>
                      </a:r>
                      <a:r>
                        <a:rPr lang="en-US" sz="1200" dirty="0"/>
                        <a:t>! Safe traffic is not </a:t>
                      </a:r>
                      <a:r>
                        <a:rPr lang="hu-HU" sz="1200" dirty="0" err="1"/>
                        <a:t>embarrassing</a:t>
                      </a:r>
                      <a:r>
                        <a:rPr lang="en-US" sz="1200" dirty="0"/>
                        <a:t>!</a:t>
                      </a:r>
                      <a:r>
                        <a:rPr lang="hu-HU" sz="1200" dirty="0"/>
                        <a:t> </a:t>
                      </a:r>
                      <a:endParaRPr lang="hu-H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Involve</a:t>
                      </a:r>
                      <a: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your</a:t>
                      </a:r>
                      <a: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much</a:t>
                      </a:r>
                      <a: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traffic</a:t>
                      </a:r>
                      <a:r>
                        <a:rPr lang="hu-HU" sz="12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hu-HU" sz="12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competition</a:t>
                      </a:r>
                      <a:r>
                        <a:rPr lang="hu-HU" sz="12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hu-HU" sz="12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possible</a:t>
                      </a:r>
                      <a:r>
                        <a:rPr lang="hu-HU" sz="12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12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motivate</a:t>
                      </a:r>
                      <a:r>
                        <a:rPr lang="hu-HU" sz="12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them</a:t>
                      </a:r>
                      <a:r>
                        <a:rPr lang="hu-HU" sz="12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! </a:t>
                      </a:r>
                      <a:b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Be </a:t>
                      </a:r>
                      <a:r>
                        <a:rPr lang="hu-HU" sz="12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their</a:t>
                      </a:r>
                      <a: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partner (</a:t>
                      </a:r>
                      <a:r>
                        <a:rPr lang="hu-HU" sz="12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not</a:t>
                      </a:r>
                      <a: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their</a:t>
                      </a:r>
                      <a:r>
                        <a:rPr lang="hu-HU" sz="12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teacher</a:t>
                      </a:r>
                      <a:r>
                        <a:rPr lang="hu-HU" sz="12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hu-HU" sz="12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r>
                        <a:rPr lang="hu-HU" sz="1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!</a:t>
                      </a:r>
                      <a:endParaRPr lang="hu-H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Messages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target</a:t>
            </a:r>
            <a:r>
              <a:rPr lang="hu-HU" dirty="0"/>
              <a:t> </a:t>
            </a:r>
            <a:r>
              <a:rPr lang="hu-HU" dirty="0" err="1"/>
              <a:t>group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74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297" y="1116360"/>
            <a:ext cx="8329612" cy="1092200"/>
          </a:xfrm>
        </p:spPr>
        <p:txBody>
          <a:bodyPr/>
          <a:lstStyle/>
          <a:p>
            <a:br>
              <a:rPr lang="hu-HU" sz="3600" b="1" dirty="0">
                <a:solidFill>
                  <a:srgbClr val="006600"/>
                </a:solidFill>
              </a:rPr>
            </a:br>
            <a:r>
              <a:rPr lang="hu-HU" sz="3600" b="1" dirty="0">
                <a:solidFill>
                  <a:srgbClr val="006600"/>
                </a:solidFill>
              </a:rPr>
              <a:t>Life </a:t>
            </a:r>
            <a:r>
              <a:rPr lang="hu-HU" sz="3600" b="1" dirty="0" err="1">
                <a:solidFill>
                  <a:srgbClr val="006600"/>
                </a:solidFill>
              </a:rPr>
              <a:t>on</a:t>
            </a:r>
            <a:r>
              <a:rPr lang="hu-HU" sz="3600" b="1" dirty="0">
                <a:solidFill>
                  <a:srgbClr val="006600"/>
                </a:solidFill>
              </a:rPr>
              <a:t> </a:t>
            </a:r>
            <a:r>
              <a:rPr lang="hu-HU" sz="3600" b="1" dirty="0" err="1">
                <a:solidFill>
                  <a:srgbClr val="006600"/>
                </a:solidFill>
              </a:rPr>
              <a:t>the</a:t>
            </a:r>
            <a:r>
              <a:rPr lang="hu-HU" sz="3600" b="1" dirty="0">
                <a:solidFill>
                  <a:srgbClr val="006600"/>
                </a:solidFill>
              </a:rPr>
              <a:t> Road </a:t>
            </a:r>
            <a:r>
              <a:rPr lang="hu-HU" sz="3600" b="1" dirty="0" err="1">
                <a:solidFill>
                  <a:srgbClr val="006600"/>
                </a:solidFill>
              </a:rPr>
              <a:t>programme</a:t>
            </a:r>
            <a:br>
              <a:rPr lang="hu-HU" sz="3600" b="1" dirty="0">
                <a:solidFill>
                  <a:srgbClr val="006600"/>
                </a:solidFill>
              </a:rPr>
            </a:br>
            <a:r>
              <a:rPr lang="en-US" sz="2800" dirty="0"/>
              <a:t>Cooperation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travelers</a:t>
            </a:r>
            <a:br>
              <a:rPr lang="hu-HU" sz="2800" dirty="0"/>
            </a:br>
            <a:br>
              <a:rPr lang="hu-HU" sz="2800" b="1" dirty="0">
                <a:solidFill>
                  <a:srgbClr val="006600"/>
                </a:solidFill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en-US" sz="2000" dirty="0"/>
              <a:t>Founded:12 April, 2011  by the </a:t>
            </a:r>
          </a:p>
          <a:p>
            <a:r>
              <a:rPr lang="en-US" sz="2000" dirty="0"/>
              <a:t>Ministry of National Development, </a:t>
            </a:r>
          </a:p>
          <a:p>
            <a:r>
              <a:rPr lang="en-US" sz="2000" dirty="0"/>
              <a:t>the National Transport Authority, </a:t>
            </a:r>
          </a:p>
          <a:p>
            <a:r>
              <a:rPr lang="en-US" sz="2000" dirty="0"/>
              <a:t>the National Committee for Accident Prevention and the </a:t>
            </a:r>
          </a:p>
          <a:p>
            <a:r>
              <a:rPr lang="en-US" sz="2000" dirty="0"/>
              <a:t>KTI Institute for Transport Sciences Non-profit Ltd.</a:t>
            </a:r>
          </a:p>
          <a:p>
            <a:pPr marL="0" indent="0">
              <a:buNone/>
            </a:pPr>
            <a:r>
              <a:rPr lang="en-US" sz="2400" b="1" dirty="0"/>
              <a:t>Why was it important?</a:t>
            </a:r>
          </a:p>
          <a:p>
            <a:r>
              <a:rPr lang="en-US" sz="2000" dirty="0"/>
              <a:t>Focus group research - 42 towns, multi stakeholder attendants</a:t>
            </a:r>
          </a:p>
          <a:p>
            <a:r>
              <a:rPr lang="en-US" sz="2000" dirty="0"/>
              <a:t>Results: it is strongly recommended to start the education as soon as possible. Those, who have been involved in road safety education before, find it easier to pass their driving test.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5664387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0305" y="1620416"/>
            <a:ext cx="8329612" cy="432435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Short description of accident statistics, number of people killed in traffic accidents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Cycling rules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Information on obtaining a license: for categories AM, B, B125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Visibility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hu-HU" dirty="0" err="1">
                <a:solidFill>
                  <a:schemeClr val="tx1"/>
                </a:solidFill>
                <a:latin typeface="+mn-lt"/>
              </a:rPr>
              <a:t>Perception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of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distance and speed of approaching vehicle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Manufacturers Accident Prevention Concept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Writing a Bicycle Knowledge Test Before 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and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after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the Presentation 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10-10 questions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0"/>
            <a:r>
              <a:rPr lang="hu-HU" dirty="0" err="1">
                <a:solidFill>
                  <a:schemeClr val="tx1"/>
                </a:solidFill>
                <a:latin typeface="+mn-lt"/>
              </a:rPr>
              <a:t>Videos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(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consulting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previously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teacher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06289" y="900336"/>
            <a:ext cx="8671601" cy="432203"/>
          </a:xfrm>
        </p:spPr>
        <p:txBody>
          <a:bodyPr>
            <a:noAutofit/>
          </a:bodyPr>
          <a:lstStyle/>
          <a:p>
            <a:r>
              <a:rPr lang="hu-HU" sz="3600" dirty="0" err="1"/>
              <a:t>Knowledge</a:t>
            </a:r>
            <a:r>
              <a:rPr lang="hu-HU" sz="3600" dirty="0"/>
              <a:t> </a:t>
            </a:r>
            <a:r>
              <a:rPr lang="hu-HU" sz="3600" dirty="0" err="1"/>
              <a:t>groups</a:t>
            </a:r>
            <a:r>
              <a:rPr lang="hu-HU" sz="3600" dirty="0"/>
              <a:t>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dirty="0" err="1"/>
              <a:t>this</a:t>
            </a:r>
            <a:r>
              <a:rPr lang="hu-HU" sz="3600" dirty="0"/>
              <a:t> </a:t>
            </a:r>
            <a:r>
              <a:rPr lang="hu-HU" sz="3600" dirty="0" err="1"/>
              <a:t>age</a:t>
            </a:r>
            <a:r>
              <a:rPr lang="hu-HU" sz="3600" dirty="0"/>
              <a:t> </a:t>
            </a:r>
            <a:r>
              <a:rPr lang="hu-HU" sz="3600" dirty="0" err="1"/>
              <a:t>group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11216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0305" y="1764432"/>
            <a:ext cx="8329612" cy="432435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u-HU" dirty="0" err="1">
                <a:solidFill>
                  <a:schemeClr val="tx1"/>
                </a:solidFill>
                <a:latin typeface="+mn-lt"/>
              </a:rPr>
              <a:t>Attention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sharing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,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distraction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tools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  <a:latin typeface="+mn-lt"/>
              </a:rPr>
              <a:t>Listening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music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  <a:latin typeface="+mn-lt"/>
              </a:rPr>
              <a:t>Using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of mobile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phone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, etc.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hu-HU" dirty="0" err="1">
                <a:solidFill>
                  <a:schemeClr val="tx1"/>
                </a:solidFill>
                <a:latin typeface="+mn-lt"/>
              </a:rPr>
              <a:t>Compulsory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equipments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on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vehicle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(bike, moped)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hu-HU" dirty="0" err="1">
                <a:solidFill>
                  <a:schemeClr val="tx1"/>
                </a:solidFill>
                <a:latin typeface="+mn-lt"/>
              </a:rPr>
              <a:t>Protecting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equipment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(bike, moped)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Knowledge of priority rules, knowledge of the most 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important traffic signs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hu-HU" dirty="0" err="1">
                <a:solidFill>
                  <a:schemeClr val="tx1"/>
                </a:solidFill>
                <a:latin typeface="+mn-lt"/>
              </a:rPr>
              <a:t>Vehicle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management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  <a:latin typeface="+mn-lt"/>
              </a:rPr>
              <a:t>Avoiding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emergency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hu-HU" dirty="0">
                <a:solidFill>
                  <a:schemeClr val="tx1"/>
                </a:solidFill>
                <a:latin typeface="+mn-lt"/>
              </a:rPr>
              <a:t>reflexes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  <a:latin typeface="+mn-lt"/>
              </a:rPr>
              <a:t>Technical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equipment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,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troubleshooting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hu-HU" dirty="0" err="1">
                <a:solidFill>
                  <a:schemeClr val="tx1"/>
                </a:solidFill>
                <a:latin typeface="+mn-lt"/>
              </a:rPr>
              <a:t>Blind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spots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os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vehicles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where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take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care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lvl="0" indent="0">
              <a:buNone/>
            </a:pPr>
            <a:r>
              <a:rPr lang="hu-HU" dirty="0" err="1">
                <a:solidFill>
                  <a:schemeClr val="tx1"/>
                </a:solidFill>
                <a:latin typeface="+mn-lt"/>
              </a:rPr>
              <a:t>ourselves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most</a:t>
            </a:r>
          </a:p>
          <a:p>
            <a:pPr lvl="0"/>
            <a:r>
              <a:rPr lang="hu-HU" dirty="0" err="1">
                <a:solidFill>
                  <a:schemeClr val="tx1"/>
                </a:solidFill>
                <a:latin typeface="+mn-lt"/>
              </a:rPr>
              <a:t>Behaviour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alcohol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influenced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driver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Driving under the influence of alcohol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hu-HU" dirty="0" err="1">
                <a:solidFill>
                  <a:schemeClr val="tx1"/>
                </a:solidFill>
                <a:latin typeface="+mn-lt"/>
              </a:rPr>
              <a:t>Rules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of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passenger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transporting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on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moped </a:t>
            </a:r>
          </a:p>
          <a:p>
            <a:pPr marL="0" lvl="0" indent="0">
              <a:buNone/>
            </a:pPr>
            <a:r>
              <a:rPr lang="hu-HU" dirty="0">
                <a:solidFill>
                  <a:schemeClr val="tx1"/>
                </a:solidFill>
                <a:latin typeface="+mn-lt"/>
              </a:rPr>
              <a:t>and bike</a:t>
            </a:r>
          </a:p>
          <a:p>
            <a:pPr lvl="0"/>
            <a:r>
              <a:rPr lang="hu-HU" dirty="0" err="1">
                <a:solidFill>
                  <a:schemeClr val="tx1"/>
                </a:solidFill>
                <a:latin typeface="+mn-lt"/>
              </a:rPr>
              <a:t>Mainstream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conduct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,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responsible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traffic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,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following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n-lt"/>
              </a:rPr>
              <a:t>rules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endParaRPr lang="hu-H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7404" y="540296"/>
            <a:ext cx="8671601" cy="1016115"/>
          </a:xfrm>
        </p:spPr>
        <p:txBody>
          <a:bodyPr>
            <a:normAutofit/>
          </a:bodyPr>
          <a:lstStyle/>
          <a:p>
            <a:r>
              <a:rPr lang="hu-HU" sz="3600" dirty="0" err="1"/>
              <a:t>Groups</a:t>
            </a:r>
            <a:r>
              <a:rPr lang="hu-HU" sz="3600" dirty="0"/>
              <a:t> of </a:t>
            </a:r>
            <a:r>
              <a:rPr lang="hu-HU" sz="3600" dirty="0" err="1"/>
              <a:t>knowledge</a:t>
            </a:r>
            <a:r>
              <a:rPr lang="hu-HU" sz="3600" dirty="0"/>
              <a:t>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dirty="0" err="1"/>
              <a:t>this</a:t>
            </a:r>
            <a:r>
              <a:rPr lang="hu-HU" sz="3600" dirty="0"/>
              <a:t> </a:t>
            </a:r>
            <a:r>
              <a:rPr lang="hu-HU" sz="3600" dirty="0" err="1"/>
              <a:t>age</a:t>
            </a:r>
            <a:r>
              <a:rPr lang="hu-HU" sz="3600" dirty="0"/>
              <a:t> </a:t>
            </a:r>
            <a:r>
              <a:rPr lang="hu-HU" sz="3600" dirty="0" err="1"/>
              <a:t>group</a:t>
            </a:r>
            <a:endParaRPr lang="hu-HU" sz="3600" dirty="0"/>
          </a:p>
        </p:txBody>
      </p:sp>
      <p:pic>
        <p:nvPicPr>
          <p:cNvPr id="1026" name="Picture 2" descr="http://www.pikanteri.hu/wp-content/uploads/2015/02/tehereaut%C3%B3-holtt%C3%A9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74" y="2539877"/>
            <a:ext cx="3879891" cy="27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28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r>
              <a:rPr lang="hu-HU" dirty="0">
                <a:solidFill>
                  <a:schemeClr val="tx1"/>
                </a:solidFill>
              </a:rPr>
              <a:t>Professional and </a:t>
            </a:r>
            <a:r>
              <a:rPr lang="hu-HU" dirty="0" err="1">
                <a:solidFill>
                  <a:schemeClr val="tx1"/>
                </a:solidFill>
              </a:rPr>
              <a:t>experienced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instructors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Interactive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training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r>
              <a:rPr lang="hu-HU" dirty="0" err="1">
                <a:solidFill>
                  <a:schemeClr val="tx1"/>
                </a:solidFill>
              </a:rPr>
              <a:t>Attitude</a:t>
            </a:r>
            <a:r>
              <a:rPr lang="hu-HU" dirty="0">
                <a:solidFill>
                  <a:schemeClr val="tx1"/>
                </a:solidFill>
              </a:rPr>
              <a:t> testing(15 </a:t>
            </a:r>
            <a:r>
              <a:rPr lang="hu-HU" dirty="0" err="1">
                <a:solidFill>
                  <a:schemeClr val="tx1"/>
                </a:solidFill>
              </a:rPr>
              <a:t>minutes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survey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before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training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  <a:p>
            <a:r>
              <a:rPr lang="hu-HU" dirty="0" err="1">
                <a:solidFill>
                  <a:schemeClr val="tx1"/>
                </a:solidFill>
              </a:rPr>
              <a:t>Before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training</a:t>
            </a:r>
            <a:r>
              <a:rPr lang="hu-HU" dirty="0">
                <a:solidFill>
                  <a:schemeClr val="tx1"/>
                </a:solidFill>
              </a:rPr>
              <a:t> 5 </a:t>
            </a:r>
            <a:r>
              <a:rPr lang="hu-HU" dirty="0" err="1">
                <a:solidFill>
                  <a:schemeClr val="tx1"/>
                </a:solidFill>
              </a:rPr>
              <a:t>minutes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knowledge</a:t>
            </a:r>
            <a:r>
              <a:rPr lang="hu-HU" dirty="0">
                <a:solidFill>
                  <a:schemeClr val="tx1"/>
                </a:solidFill>
              </a:rPr>
              <a:t> test </a:t>
            </a:r>
          </a:p>
          <a:p>
            <a:r>
              <a:rPr lang="hu-HU" dirty="0" err="1">
                <a:solidFill>
                  <a:schemeClr val="tx1"/>
                </a:solidFill>
              </a:rPr>
              <a:t>Training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by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knowledge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groups</a:t>
            </a:r>
            <a:r>
              <a:rPr lang="hu-HU" dirty="0">
                <a:solidFill>
                  <a:schemeClr val="tx1"/>
                </a:solidFill>
              </a:rPr>
              <a:t>, 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 err="1">
                <a:solidFill>
                  <a:schemeClr val="tx1"/>
                </a:solidFill>
              </a:rPr>
              <a:t>presentations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videos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presenting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tx1"/>
                </a:solidFill>
              </a:rPr>
              <a:t>demonstration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tools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Short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eduational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films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After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training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knowledge</a:t>
            </a:r>
            <a:r>
              <a:rPr lang="hu-HU" dirty="0">
                <a:solidFill>
                  <a:schemeClr val="tx1"/>
                </a:solidFill>
              </a:rPr>
              <a:t> test </a:t>
            </a:r>
          </a:p>
          <a:p>
            <a:r>
              <a:rPr lang="hu-HU" dirty="0" err="1">
                <a:solidFill>
                  <a:schemeClr val="tx1"/>
                </a:solidFill>
              </a:rPr>
              <a:t>Riding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trainer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or</a:t>
            </a:r>
            <a:r>
              <a:rPr lang="hu-HU" dirty="0">
                <a:solidFill>
                  <a:schemeClr val="tx1"/>
                </a:solidFill>
              </a:rPr>
              <a:t> bike </a:t>
            </a:r>
            <a:r>
              <a:rPr lang="hu-HU" dirty="0" err="1">
                <a:solidFill>
                  <a:schemeClr val="tx1"/>
                </a:solidFill>
              </a:rPr>
              <a:t>traffic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experience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r>
              <a:rPr lang="hu-HU" b="1" dirty="0" err="1">
                <a:solidFill>
                  <a:schemeClr val="tx1"/>
                </a:solidFill>
              </a:rPr>
              <a:t>In</a:t>
            </a:r>
            <a:r>
              <a:rPr lang="hu-HU" b="1" dirty="0">
                <a:solidFill>
                  <a:schemeClr val="tx1"/>
                </a:solidFill>
              </a:rPr>
              <a:t> 2018 41 </a:t>
            </a:r>
            <a:r>
              <a:rPr lang="hu-HU" b="1" dirty="0" err="1">
                <a:solidFill>
                  <a:schemeClr val="tx1"/>
                </a:solidFill>
              </a:rPr>
              <a:t>schools</a:t>
            </a:r>
            <a:r>
              <a:rPr lang="hu-HU" b="1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	 </a:t>
            </a:r>
            <a:r>
              <a:rPr lang="hu-HU" b="1" dirty="0" err="1">
                <a:solidFill>
                  <a:schemeClr val="tx1"/>
                </a:solidFill>
              </a:rPr>
              <a:t>reaching</a:t>
            </a:r>
            <a:r>
              <a:rPr lang="hu-HU" b="1" dirty="0">
                <a:solidFill>
                  <a:schemeClr val="tx1"/>
                </a:solidFill>
              </a:rPr>
              <a:t> 6150 </a:t>
            </a:r>
            <a:r>
              <a:rPr lang="hu-HU" b="1" dirty="0" err="1">
                <a:solidFill>
                  <a:schemeClr val="tx1"/>
                </a:solidFill>
              </a:rPr>
              <a:t>students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in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total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Methods</a:t>
            </a:r>
            <a:r>
              <a:rPr lang="hu-HU" dirty="0"/>
              <a:t> and </a:t>
            </a:r>
            <a:r>
              <a:rPr lang="hu-HU" dirty="0" err="1"/>
              <a:t>tools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program</a:t>
            </a:r>
          </a:p>
        </p:txBody>
      </p:sp>
      <p:pic>
        <p:nvPicPr>
          <p:cNvPr id="5" name="Tartalom helye 3" descr="T:\Képek\2014.03.14. KBSZ_felkeszito_prog_Kozlekedesi muzeum\IMG_9899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265" y="2936553"/>
            <a:ext cx="3932273" cy="291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87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297" y="1260376"/>
            <a:ext cx="8329612" cy="432435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Riding Trainer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They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can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experience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traffic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situations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dangerous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for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bikers</a:t>
            </a:r>
            <a:r>
              <a:rPr lang="hu-HU" dirty="0">
                <a:solidFill>
                  <a:schemeClr val="tx1"/>
                </a:solidFill>
              </a:rPr>
              <a:t> and moped </a:t>
            </a:r>
            <a:r>
              <a:rPr lang="hu-HU" dirty="0" err="1">
                <a:solidFill>
                  <a:schemeClr val="tx1"/>
                </a:solidFill>
              </a:rPr>
              <a:t>users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under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safe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circumstances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Their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task</a:t>
            </a:r>
            <a:r>
              <a:rPr lang="hu-HU" dirty="0">
                <a:solidFill>
                  <a:schemeClr val="tx1"/>
                </a:solidFill>
              </a:rPr>
              <a:t> is </a:t>
            </a:r>
            <a:r>
              <a:rPr lang="hu-HU" dirty="0" err="1">
                <a:solidFill>
                  <a:schemeClr val="tx1"/>
                </a:solidFill>
              </a:rPr>
              <a:t>to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avoid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prevent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these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situations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After</a:t>
            </a:r>
            <a:r>
              <a:rPr lang="hu-HU" dirty="0">
                <a:solidFill>
                  <a:schemeClr val="tx1"/>
                </a:solidFill>
              </a:rPr>
              <a:t> a </a:t>
            </a:r>
            <a:r>
              <a:rPr lang="hu-HU" dirty="0" err="1">
                <a:solidFill>
                  <a:schemeClr val="tx1"/>
                </a:solidFill>
              </a:rPr>
              <a:t>track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they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get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concrete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evaluation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reviewing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the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errors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Every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student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could</a:t>
            </a:r>
            <a:r>
              <a:rPr lang="hu-HU" dirty="0">
                <a:solidFill>
                  <a:schemeClr val="tx1"/>
                </a:solidFill>
              </a:rPr>
              <a:t> „drive” 3-5 </a:t>
            </a:r>
            <a:r>
              <a:rPr lang="hu-HU" dirty="0" err="1">
                <a:solidFill>
                  <a:schemeClr val="tx1"/>
                </a:solidFill>
              </a:rPr>
              <a:t>rounds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Aiming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long</a:t>
            </a:r>
            <a:r>
              <a:rPr lang="hu-HU" dirty="0">
                <a:solidFill>
                  <a:schemeClr val="tx1"/>
                </a:solidFill>
              </a:rPr>
              <a:t> and </a:t>
            </a:r>
            <a:r>
              <a:rPr lang="hu-HU" dirty="0" err="1">
                <a:solidFill>
                  <a:schemeClr val="tx1"/>
                </a:solidFill>
              </a:rPr>
              <a:t>as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effective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practising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possible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56" y="684312"/>
            <a:ext cx="8671601" cy="432203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Methods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program</a:t>
            </a:r>
          </a:p>
        </p:txBody>
      </p:sp>
      <p:pic>
        <p:nvPicPr>
          <p:cNvPr id="4" name="Kép 3" descr="T:\KBK_SZERZODESEK\! Alvállalkozói szerződések\2440-001-2-7_TSZ 6 2017-2018\!!!!Alvállalkozók\NVOGUE (2440) 3120-001-2-7 (07)\telejsites\Kétkerekű suli 6000\Iskolás képek\Neumann János Számítástechnikai Szakgimnázium\IMG_20180328_111355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" t="13922" r="9496" b="14118"/>
          <a:stretch/>
        </p:blipFill>
        <p:spPr bwMode="auto">
          <a:xfrm>
            <a:off x="5369157" y="4068688"/>
            <a:ext cx="3792324" cy="2238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892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34281" y="828328"/>
            <a:ext cx="8671601" cy="432203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Experiences</a:t>
            </a:r>
            <a:r>
              <a:rPr lang="hu-HU" dirty="0"/>
              <a:t>– 2018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54361" y="57968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Training has had a positive impact on students' average level of knowledge</a:t>
            </a:r>
            <a:r>
              <a:rPr lang="hu-HU" b="1" dirty="0">
                <a:solidFill>
                  <a:srgbClr val="006600"/>
                </a:solidFill>
              </a:rPr>
              <a:t>.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549159"/>
              </p:ext>
            </p:extLst>
          </p:nvPr>
        </p:nvGraphicFramePr>
        <p:xfrm>
          <a:off x="461963" y="1528763"/>
          <a:ext cx="8329612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8596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0305" y="1764432"/>
            <a:ext cx="8329612" cy="43243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Tender - Making a road safety poster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Among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best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applicants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bike-scooter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competition</a:t>
            </a:r>
            <a:r>
              <a:rPr lang="hu-HU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Cycling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skill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track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Cycling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on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plank</a:t>
            </a:r>
            <a:r>
              <a:rPr lang="hu-HU" dirty="0">
                <a:solidFill>
                  <a:schemeClr val="tx1"/>
                </a:solidFill>
              </a:rPr>
              <a:t>– </a:t>
            </a:r>
            <a:r>
              <a:rPr lang="hu-HU" dirty="0" err="1">
                <a:solidFill>
                  <a:schemeClr val="tx1"/>
                </a:solidFill>
              </a:rPr>
              <a:t>balance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practice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Traffic</a:t>
            </a:r>
            <a:r>
              <a:rPr lang="hu-HU" dirty="0">
                <a:solidFill>
                  <a:schemeClr val="tx1"/>
                </a:solidFill>
              </a:rPr>
              <a:t> test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Honda Riding </a:t>
            </a:r>
            <a:r>
              <a:rPr lang="hu-HU" dirty="0" err="1">
                <a:solidFill>
                  <a:schemeClr val="tx1"/>
                </a:solidFill>
              </a:rPr>
              <a:t>Trainer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virtual </a:t>
            </a:r>
            <a:endParaRPr lang="hu-HU" dirty="0">
              <a:solidFill>
                <a:schemeClr val="tx1"/>
              </a:solidFill>
            </a:endParaRPr>
          </a:p>
          <a:p>
            <a:pPr marL="456985" lvl="1" indent="0">
              <a:buNone/>
            </a:pPr>
            <a:r>
              <a:rPr lang="hu-HU" dirty="0" err="1">
                <a:solidFill>
                  <a:schemeClr val="tx1"/>
                </a:solidFill>
              </a:rPr>
              <a:t>riding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on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scooter with simulator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urban traffic</a:t>
            </a:r>
            <a:endParaRPr lang="hu-HU" dirty="0">
              <a:solidFill>
                <a:schemeClr val="tx1"/>
              </a:solidFill>
            </a:endParaRPr>
          </a:p>
          <a:p>
            <a:pPr marL="456985" lvl="1" indent="0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0305" y="756243"/>
            <a:ext cx="8671601" cy="432203"/>
          </a:xfrm>
        </p:spPr>
        <p:txBody>
          <a:bodyPr>
            <a:noAutofit/>
          </a:bodyPr>
          <a:lstStyle/>
          <a:p>
            <a:r>
              <a:rPr lang="hu-HU" sz="2400" dirty="0" err="1"/>
              <a:t>Closing</a:t>
            </a:r>
            <a:r>
              <a:rPr lang="hu-HU" sz="2400" dirty="0"/>
              <a:t> </a:t>
            </a:r>
            <a:r>
              <a:rPr lang="hu-HU" sz="2400" dirty="0" err="1"/>
              <a:t>event</a:t>
            </a:r>
            <a:r>
              <a:rPr lang="hu-HU" sz="2400" dirty="0"/>
              <a:t> – III. </a:t>
            </a:r>
            <a:r>
              <a:rPr lang="en-US" sz="2400" dirty="0"/>
              <a:t>National Cycling and </a:t>
            </a:r>
            <a:r>
              <a:rPr lang="hu-HU" sz="2400" dirty="0"/>
              <a:t>Moped </a:t>
            </a:r>
            <a:r>
              <a:rPr lang="en-US" sz="2400" dirty="0"/>
              <a:t>Safety and Vehicle Management Competition</a:t>
            </a:r>
            <a:endParaRPr lang="hu-HU" sz="2400" dirty="0"/>
          </a:p>
        </p:txBody>
      </p:sp>
      <p:pic>
        <p:nvPicPr>
          <p:cNvPr id="4" name="Kép 3" descr="IMG_36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25" y="3348607"/>
            <a:ext cx="3707532" cy="283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550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4B8-2DB9-45AD-AB82-E970293C0735}" type="datetime1">
              <a:rPr lang="de-DE" smtClean="0"/>
              <a:pPr/>
              <a:t>14.06.2019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ED8CB4-9716-477E-BCB5-8BDB213543FD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1"/>
                </a:solidFill>
              </a:rPr>
              <a:t>Literature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used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11665" y="1900447"/>
            <a:ext cx="87320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Road </a:t>
            </a:r>
            <a:r>
              <a:rPr lang="hu-HU" sz="1600" dirty="0" err="1"/>
              <a:t>Safety</a:t>
            </a:r>
            <a:r>
              <a:rPr lang="hu-HU" sz="1600" dirty="0"/>
              <a:t> Program </a:t>
            </a:r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Graduate</a:t>
            </a:r>
            <a:r>
              <a:rPr lang="hu-HU" sz="1600" dirty="0"/>
              <a:t> </a:t>
            </a:r>
            <a:r>
              <a:rPr lang="hu-HU" sz="1600" dirty="0" err="1"/>
              <a:t>School</a:t>
            </a:r>
            <a:r>
              <a:rPr lang="hu-HU" sz="1600" dirty="0"/>
              <a:t> and Business </a:t>
            </a:r>
            <a:r>
              <a:rPr lang="hu-HU" sz="1600" dirty="0" err="1"/>
              <a:t>School</a:t>
            </a:r>
            <a:r>
              <a:rPr lang="hu-HU" sz="1600" dirty="0"/>
              <a:t> </a:t>
            </a:r>
            <a:r>
              <a:rPr lang="hu-HU" sz="1600" dirty="0" err="1"/>
              <a:t>students</a:t>
            </a:r>
            <a:r>
              <a:rPr lang="hu-HU" sz="1600" dirty="0"/>
              <a:t> KTI Institute </a:t>
            </a:r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Transport</a:t>
            </a:r>
            <a:r>
              <a:rPr lang="hu-HU" sz="1600" dirty="0"/>
              <a:t> </a:t>
            </a:r>
            <a:r>
              <a:rPr lang="hu-HU" sz="1600" dirty="0" err="1"/>
              <a:t>Sciences</a:t>
            </a:r>
            <a:r>
              <a:rPr lang="hu-HU" sz="1600" dirty="0"/>
              <a:t> </a:t>
            </a:r>
            <a:r>
              <a:rPr lang="hu-HU" sz="1600" dirty="0" err="1"/>
              <a:t>Non-Profit</a:t>
            </a:r>
            <a:r>
              <a:rPr lang="hu-HU" sz="1600" dirty="0"/>
              <a:t> </a:t>
            </a:r>
            <a:r>
              <a:rPr lang="hu-HU" sz="1600" dirty="0" err="1"/>
              <a:t>Ltd</a:t>
            </a:r>
            <a:r>
              <a:rPr lang="hu-HU" sz="1600" dirty="0"/>
              <a:t> Road </a:t>
            </a:r>
            <a:r>
              <a:rPr lang="hu-HU" sz="1600" dirty="0" err="1"/>
              <a:t>Safety</a:t>
            </a:r>
            <a:r>
              <a:rPr lang="hu-HU" sz="1600" dirty="0"/>
              <a:t> Research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/>
              <a:t>Two</a:t>
            </a:r>
            <a:r>
              <a:rPr lang="hu-HU" sz="1600" dirty="0"/>
              <a:t> </a:t>
            </a:r>
            <a:r>
              <a:rPr lang="hu-HU" sz="1600" dirty="0" err="1"/>
              <a:t>wheeler</a:t>
            </a:r>
            <a:r>
              <a:rPr lang="hu-HU" sz="1600" dirty="0"/>
              <a:t> </a:t>
            </a:r>
            <a:r>
              <a:rPr lang="hu-HU" sz="1600" dirty="0" err="1"/>
              <a:t>school</a:t>
            </a:r>
            <a:r>
              <a:rPr lang="hu-HU" sz="1600" dirty="0"/>
              <a:t> - Road </a:t>
            </a:r>
            <a:r>
              <a:rPr lang="hu-HU" sz="1600" dirty="0" err="1"/>
              <a:t>Safety</a:t>
            </a:r>
            <a:r>
              <a:rPr lang="hu-HU" sz="1600" dirty="0"/>
              <a:t> Program </a:t>
            </a:r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Primary</a:t>
            </a:r>
            <a:r>
              <a:rPr lang="hu-HU" sz="1600" dirty="0"/>
              <a:t> </a:t>
            </a:r>
            <a:r>
              <a:rPr lang="hu-HU" sz="1600" dirty="0" err="1"/>
              <a:t>school</a:t>
            </a:r>
            <a:r>
              <a:rPr lang="hu-HU" sz="1600" dirty="0"/>
              <a:t> and </a:t>
            </a:r>
            <a:r>
              <a:rPr lang="hu-HU" sz="1600" dirty="0" err="1"/>
              <a:t>Graduate</a:t>
            </a:r>
            <a:r>
              <a:rPr lang="hu-HU" sz="1600" dirty="0"/>
              <a:t> </a:t>
            </a:r>
            <a:r>
              <a:rPr lang="hu-HU" sz="1600" dirty="0" err="1"/>
              <a:t>school</a:t>
            </a:r>
            <a:r>
              <a:rPr lang="hu-HU" sz="1600" dirty="0"/>
              <a:t> </a:t>
            </a:r>
            <a:r>
              <a:rPr lang="hu-HU" sz="1600" dirty="0" err="1"/>
              <a:t>Students</a:t>
            </a:r>
            <a:r>
              <a:rPr lang="hu-HU" sz="1600" dirty="0"/>
              <a:t> KTI Institute </a:t>
            </a:r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Transport</a:t>
            </a:r>
            <a:r>
              <a:rPr lang="hu-HU" sz="1600" dirty="0"/>
              <a:t> </a:t>
            </a:r>
            <a:r>
              <a:rPr lang="hu-HU" sz="1600" dirty="0" err="1"/>
              <a:t>Sciences</a:t>
            </a:r>
            <a:r>
              <a:rPr lang="hu-HU" sz="1600" dirty="0"/>
              <a:t> </a:t>
            </a:r>
            <a:r>
              <a:rPr lang="hu-HU" sz="1600" dirty="0" err="1"/>
              <a:t>Non-Profit</a:t>
            </a:r>
            <a:r>
              <a:rPr lang="hu-HU" sz="1600" dirty="0"/>
              <a:t> </a:t>
            </a:r>
            <a:r>
              <a:rPr lang="hu-HU" sz="1600" dirty="0" err="1"/>
              <a:t>Ltd</a:t>
            </a:r>
            <a:r>
              <a:rPr lang="hu-HU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Life </a:t>
            </a:r>
            <a:r>
              <a:rPr lang="hu-HU" sz="1600" dirty="0" err="1"/>
              <a:t>on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Road </a:t>
            </a:r>
            <a:r>
              <a:rPr lang="hu-HU" sz="1600" dirty="0" err="1"/>
              <a:t>Programme</a:t>
            </a:r>
            <a:r>
              <a:rPr lang="hu-HU" sz="1600" dirty="0"/>
              <a:t> </a:t>
            </a:r>
            <a:r>
              <a:rPr lang="hu-HU" sz="1600" dirty="0" err="1"/>
              <a:t>Strategy</a:t>
            </a:r>
            <a:r>
              <a:rPr lang="hu-HU" sz="1600" dirty="0"/>
              <a:t> KTI Institute </a:t>
            </a:r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Transport</a:t>
            </a:r>
            <a:r>
              <a:rPr lang="hu-HU" sz="1600" dirty="0"/>
              <a:t> </a:t>
            </a:r>
            <a:r>
              <a:rPr lang="hu-HU" sz="1600" dirty="0" err="1"/>
              <a:t>Sciences</a:t>
            </a:r>
            <a:r>
              <a:rPr lang="hu-HU" sz="1600" dirty="0"/>
              <a:t> </a:t>
            </a:r>
            <a:r>
              <a:rPr lang="hu-HU" sz="1600" dirty="0" err="1"/>
              <a:t>Non-Profit</a:t>
            </a:r>
            <a:r>
              <a:rPr lang="hu-HU" sz="1600" dirty="0"/>
              <a:t> </a:t>
            </a:r>
            <a:r>
              <a:rPr lang="hu-HU" sz="1600" dirty="0" err="1"/>
              <a:t>Ltd</a:t>
            </a:r>
            <a:r>
              <a:rPr lang="hu-HU" sz="1600" dirty="0"/>
              <a:t> Road </a:t>
            </a:r>
            <a:r>
              <a:rPr lang="hu-HU" sz="1600" dirty="0" err="1"/>
              <a:t>Safety</a:t>
            </a:r>
            <a:r>
              <a:rPr lang="hu-HU" sz="1600" dirty="0"/>
              <a:t>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i="1" dirty="0"/>
              <a:t>KSH - </a:t>
            </a:r>
            <a:r>
              <a:rPr lang="hu-HU" dirty="0" err="1"/>
              <a:t>Central</a:t>
            </a:r>
            <a:r>
              <a:rPr lang="hu-HU" dirty="0"/>
              <a:t> </a:t>
            </a:r>
            <a:r>
              <a:rPr lang="hu-HU" dirty="0" err="1"/>
              <a:t>Statistics</a:t>
            </a:r>
            <a:r>
              <a:rPr lang="hu-HU" dirty="0"/>
              <a:t> Office Hungary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2828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4B8-2DB9-45AD-AB82-E970293C0735}" type="datetime1">
              <a:rPr lang="de-DE" smtClean="0"/>
              <a:pPr/>
              <a:t>14.06.2019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ED8CB4-9716-477E-BCB5-8BDB213543FD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400275" y="3483023"/>
            <a:ext cx="4010470" cy="1513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563" indent="-182563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de-DE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5" indent="-265113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de-DE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0238" indent="-182563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de-DE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26352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de-DE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68400" indent="-274638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de-DE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b="1" dirty="0"/>
              <a:t>Angelika Bíró</a:t>
            </a:r>
          </a:p>
          <a:p>
            <a:pPr marL="0" indent="0">
              <a:buNone/>
            </a:pPr>
            <a:r>
              <a:rPr lang="hu-HU" sz="1600" dirty="0" err="1">
                <a:solidFill>
                  <a:schemeClr val="tx1"/>
                </a:solidFill>
              </a:rPr>
              <a:t>biro.angelika</a:t>
            </a:r>
            <a:r>
              <a:rPr lang="hu-HU" sz="1600" dirty="0">
                <a:solidFill>
                  <a:schemeClr val="tx1"/>
                </a:solidFill>
              </a:rPr>
              <a:t>@</a:t>
            </a:r>
            <a:r>
              <a:rPr lang="hu-HU" sz="1600" dirty="0" err="1">
                <a:solidFill>
                  <a:schemeClr val="tx1"/>
                </a:solidFill>
              </a:rPr>
              <a:t>kti.hu</a:t>
            </a: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600" dirty="0">
                <a:solidFill>
                  <a:schemeClr val="tx1"/>
                </a:solidFill>
              </a:rPr>
              <a:t>Head of </a:t>
            </a:r>
            <a:r>
              <a:rPr lang="hu-HU" sz="1600" dirty="0" err="1">
                <a:solidFill>
                  <a:schemeClr val="tx1"/>
                </a:solidFill>
              </a:rPr>
              <a:t>Department</a:t>
            </a: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600" dirty="0">
                <a:solidFill>
                  <a:schemeClr val="tx1"/>
                </a:solidFill>
              </a:rPr>
              <a:t>KTI Institute </a:t>
            </a:r>
            <a:r>
              <a:rPr lang="hu-HU" sz="1600" dirty="0" err="1">
                <a:solidFill>
                  <a:schemeClr val="tx1"/>
                </a:solidFill>
              </a:rPr>
              <a:t>for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Transport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Sciences</a:t>
            </a:r>
            <a:r>
              <a:rPr lang="hu-HU" sz="1600" dirty="0">
                <a:solidFill>
                  <a:schemeClr val="tx1"/>
                </a:solidFill>
              </a:rPr>
              <a:t> Nonprofit Ltd. </a:t>
            </a:r>
          </a:p>
          <a:p>
            <a:pPr marL="0" indent="0">
              <a:buNone/>
            </a:pPr>
            <a:r>
              <a:rPr lang="hu-HU" sz="1600" dirty="0">
                <a:solidFill>
                  <a:schemeClr val="tx1"/>
                </a:solidFill>
              </a:rPr>
              <a:t>Road </a:t>
            </a:r>
            <a:r>
              <a:rPr lang="hu-HU" sz="1600" dirty="0" err="1">
                <a:solidFill>
                  <a:schemeClr val="tx1"/>
                </a:solidFill>
              </a:rPr>
              <a:t>Safety</a:t>
            </a:r>
            <a:r>
              <a:rPr lang="hu-HU" sz="1600" dirty="0">
                <a:solidFill>
                  <a:schemeClr val="tx1"/>
                </a:solidFill>
              </a:rPr>
              <a:t> Research Centre</a:t>
            </a:r>
          </a:p>
          <a:p>
            <a:pPr marL="0" indent="0">
              <a:buNone/>
            </a:pPr>
            <a:r>
              <a:rPr lang="hu-HU" sz="1600" dirty="0">
                <a:solidFill>
                  <a:schemeClr val="tx1"/>
                </a:solidFill>
              </a:rPr>
              <a:t>Road </a:t>
            </a:r>
            <a:r>
              <a:rPr lang="hu-HU" sz="1600" dirty="0" err="1">
                <a:solidFill>
                  <a:schemeClr val="tx1"/>
                </a:solidFill>
              </a:rPr>
              <a:t>Safety</a:t>
            </a:r>
            <a:r>
              <a:rPr lang="hu-HU" sz="1600" dirty="0">
                <a:solidFill>
                  <a:schemeClr val="tx1"/>
                </a:solidFill>
              </a:rPr>
              <a:t> Education </a:t>
            </a:r>
            <a:r>
              <a:rPr lang="hu-HU" sz="1600" dirty="0" err="1">
                <a:solidFill>
                  <a:schemeClr val="tx1"/>
                </a:solidFill>
              </a:rPr>
              <a:t>Department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264184" y="2244485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0699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hu-HU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hu-HU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hu-HU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hu-HU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hu-HU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hu-H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T:\Képek\2014.03.14. KBSZ_felkeszito_prog_Kozlekedesi muzeum\IMG_0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51" y="3276600"/>
            <a:ext cx="3971755" cy="26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3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body" idx="4294967295"/>
          </p:nvPr>
        </p:nvSpPr>
        <p:spPr>
          <a:xfrm>
            <a:off x="257969" y="2932562"/>
            <a:ext cx="8737600" cy="4823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676" b="1" dirty="0">
                <a:solidFill>
                  <a:schemeClr val="bg2"/>
                </a:solidFill>
                <a:latin typeface="Calibri" pitchFamily="34" charset="0"/>
              </a:rPr>
              <a:t>Principles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57969" y="4312674"/>
            <a:ext cx="8737600" cy="22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93" dirty="0"/>
              <a:t>the road users with the lifelong learning and collective awareness-raising program become well trained players of the traffic system</a:t>
            </a:r>
            <a:endParaRPr lang="en-US" sz="1147" dirty="0"/>
          </a:p>
          <a:p>
            <a:pPr algn="ctr"/>
            <a:r>
              <a:rPr lang="en-US" sz="3058" dirty="0"/>
              <a:t>With a common (unified) coordination, the previous acts towards road safety become more effective! </a:t>
            </a:r>
          </a:p>
        </p:txBody>
      </p:sp>
      <p:sp>
        <p:nvSpPr>
          <p:cNvPr id="11" name="Lefelé nyíl 10"/>
          <p:cNvSpPr/>
          <p:nvPr/>
        </p:nvSpPr>
        <p:spPr>
          <a:xfrm>
            <a:off x="4213923" y="3551831"/>
            <a:ext cx="688076" cy="605994"/>
          </a:xfrm>
          <a:prstGeom prst="downArrow">
            <a:avLst/>
          </a:prstGeom>
          <a:solidFill>
            <a:srgbClr val="0099FF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0"/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257969" y="937141"/>
            <a:ext cx="8737600" cy="504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76" b="1" dirty="0"/>
              <a:t>Renewal of the road safety education system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257969" y="1694024"/>
            <a:ext cx="8737600" cy="10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76" dirty="0"/>
              <a:t>Program for road safety education</a:t>
            </a:r>
            <a:endParaRPr lang="en-US" sz="1147" dirty="0"/>
          </a:p>
          <a:p>
            <a:pPr algn="ctr"/>
            <a:r>
              <a:rPr lang="en-US" sz="3440" b="1" dirty="0">
                <a:solidFill>
                  <a:srgbClr val="006600"/>
                </a:solidFill>
              </a:rPr>
              <a:t>ÉLET ÚTON-</a:t>
            </a:r>
            <a:r>
              <a:rPr lang="hu-HU" sz="3440" b="1" dirty="0">
                <a:solidFill>
                  <a:srgbClr val="006600"/>
                </a:solidFill>
              </a:rPr>
              <a:t>Life </a:t>
            </a:r>
            <a:r>
              <a:rPr lang="hu-HU" sz="3440" b="1" dirty="0" err="1">
                <a:solidFill>
                  <a:srgbClr val="006600"/>
                </a:solidFill>
              </a:rPr>
              <a:t>on</a:t>
            </a:r>
            <a:r>
              <a:rPr lang="hu-HU" sz="3440" b="1" dirty="0">
                <a:solidFill>
                  <a:srgbClr val="006600"/>
                </a:solidFill>
              </a:rPr>
              <a:t> </a:t>
            </a:r>
            <a:r>
              <a:rPr lang="hu-HU" sz="3440" b="1" dirty="0" err="1">
                <a:solidFill>
                  <a:srgbClr val="006600"/>
                </a:solidFill>
              </a:rPr>
              <a:t>the</a:t>
            </a:r>
            <a:r>
              <a:rPr lang="hu-HU" sz="3440" b="1" dirty="0">
                <a:solidFill>
                  <a:srgbClr val="006600"/>
                </a:solidFill>
              </a:rPr>
              <a:t> Road</a:t>
            </a:r>
            <a:endParaRPr lang="en-US" sz="344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68991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7379" y="1762833"/>
            <a:ext cx="8188466" cy="19265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hu-HU" altLang="hu-HU" sz="1911" kern="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04733" y="1762832"/>
            <a:ext cx="7863840" cy="39908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911" dirty="0"/>
              <a:t>The main target is to introduce to all age groups the safe and cultured transportation.</a:t>
            </a:r>
            <a:endParaRPr lang="hu-HU" sz="1911" dirty="0"/>
          </a:p>
          <a:p>
            <a:pPr marL="0" indent="0">
              <a:buNone/>
            </a:pPr>
            <a:endParaRPr lang="en-US" sz="1911" dirty="0"/>
          </a:p>
          <a:p>
            <a:pPr marL="0" indent="0">
              <a:buNone/>
            </a:pPr>
            <a:r>
              <a:rPr lang="en-US" sz="1911" dirty="0"/>
              <a:t>Focusing on the children, the program has the following objectives:</a:t>
            </a:r>
          </a:p>
          <a:p>
            <a:pPr lvl="0"/>
            <a:r>
              <a:rPr lang="en-US" sz="1911" dirty="0">
                <a:solidFill>
                  <a:srgbClr val="006600"/>
                </a:solidFill>
              </a:rPr>
              <a:t>Pre-school (kinder garden): </a:t>
            </a:r>
            <a:r>
              <a:rPr lang="en-US" sz="1911" dirty="0"/>
              <a:t>introducing and implementing the pedestrian transportation rules with adults (parents).</a:t>
            </a:r>
          </a:p>
          <a:p>
            <a:pPr lvl="0"/>
            <a:r>
              <a:rPr lang="en-US" sz="1911" dirty="0">
                <a:solidFill>
                  <a:srgbClr val="006600"/>
                </a:solidFill>
              </a:rPr>
              <a:t>Grade (basic school children) aged 6-10: </a:t>
            </a:r>
            <a:r>
              <a:rPr lang="en-US" sz="1911" dirty="0"/>
              <a:t>independent pedestrian transportation</a:t>
            </a:r>
          </a:p>
          <a:p>
            <a:pPr lvl="1"/>
            <a:r>
              <a:rPr lang="en-US" sz="1720" dirty="0"/>
              <a:t>age between 12-14: independent transportation by bicycle. </a:t>
            </a:r>
          </a:p>
          <a:p>
            <a:pPr lvl="0"/>
            <a:r>
              <a:rPr lang="en-US" sz="1911" dirty="0">
                <a:solidFill>
                  <a:srgbClr val="006600"/>
                </a:solidFill>
              </a:rPr>
              <a:t>High school children (aged between 14-18): </a:t>
            </a:r>
            <a:r>
              <a:rPr lang="en-US" sz="1911" dirty="0"/>
              <a:t>introducing the safe transportation by moped and car, preparations for the moped driving license, and car driving license</a:t>
            </a:r>
            <a:endParaRPr lang="en-US" sz="2676" kern="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773541" y="1074755"/>
            <a:ext cx="7863840" cy="8256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hu-HU" sz="4000" kern="0" dirty="0" err="1">
                <a:solidFill>
                  <a:schemeClr val="tx1"/>
                </a:solidFill>
              </a:rPr>
              <a:t>Objectives</a:t>
            </a:r>
            <a:endParaRPr lang="hu-HU" sz="4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48056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969" y="3827062"/>
            <a:ext cx="8737600" cy="797997"/>
          </a:xfr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None/>
            </a:pPr>
            <a:r>
              <a:rPr lang="en-US" sz="2293" b="1" kern="1200" dirty="0">
                <a:latin typeface="Calibri" pitchFamily="34" charset="0"/>
              </a:rPr>
              <a:t>Vision: In Hungary after 2030 no children -</a:t>
            </a:r>
            <a:r>
              <a:rPr lang="hu-HU" sz="2293" b="1" kern="1200" dirty="0">
                <a:latin typeface="Calibri" pitchFamily="34" charset="0"/>
              </a:rPr>
              <a:t> </a:t>
            </a:r>
            <a:r>
              <a:rPr lang="en-US" sz="2293" b="1" kern="1200" dirty="0">
                <a:latin typeface="Calibri" pitchFamily="34" charset="0"/>
              </a:rPr>
              <a:t>aged under 14 -</a:t>
            </a:r>
            <a:r>
              <a:rPr lang="hu-HU" sz="2293" b="1" kern="1200" dirty="0">
                <a:latin typeface="Calibri" pitchFamily="34" charset="0"/>
              </a:rPr>
              <a:t> </a:t>
            </a:r>
            <a:r>
              <a:rPr lang="en-US" sz="2293" b="1" kern="1200" dirty="0">
                <a:latin typeface="Calibri" pitchFamily="34" charset="0"/>
              </a:rPr>
              <a:t>dies in road safety accident</a:t>
            </a: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257969" y="1900447"/>
            <a:ext cx="8737600" cy="11508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293" b="1" dirty="0">
                <a:solidFill>
                  <a:srgbClr val="006600"/>
                </a:solidFill>
              </a:rPr>
              <a:t>The future: </a:t>
            </a:r>
          </a:p>
          <a:p>
            <a:pPr algn="r"/>
            <a:r>
              <a:rPr lang="en-US" sz="2293" b="1" dirty="0">
                <a:solidFill>
                  <a:srgbClr val="006600"/>
                </a:solidFill>
              </a:rPr>
              <a:t>                    decrease the number of fatal accidents concerning children          Life</a:t>
            </a:r>
            <a:r>
              <a:rPr lang="hu-HU" sz="2293" b="1" dirty="0">
                <a:solidFill>
                  <a:srgbClr val="006600"/>
                </a:solidFill>
              </a:rPr>
              <a:t> </a:t>
            </a:r>
            <a:r>
              <a:rPr lang="hu-HU" sz="2293" b="1" dirty="0" err="1">
                <a:solidFill>
                  <a:srgbClr val="006600"/>
                </a:solidFill>
              </a:rPr>
              <a:t>on</a:t>
            </a:r>
            <a:r>
              <a:rPr lang="hu-HU" sz="2293" b="1" dirty="0">
                <a:solidFill>
                  <a:srgbClr val="006600"/>
                </a:solidFill>
              </a:rPr>
              <a:t> </a:t>
            </a:r>
            <a:r>
              <a:rPr lang="hu-HU" sz="2293" b="1" dirty="0" err="1">
                <a:solidFill>
                  <a:srgbClr val="006600"/>
                </a:solidFill>
              </a:rPr>
              <a:t>the</a:t>
            </a:r>
            <a:r>
              <a:rPr lang="hu-HU" sz="2293" b="1" dirty="0">
                <a:solidFill>
                  <a:srgbClr val="006600"/>
                </a:solidFill>
              </a:rPr>
              <a:t> Road</a:t>
            </a:r>
            <a:r>
              <a:rPr lang="en-US" sz="2293" b="1" dirty="0">
                <a:solidFill>
                  <a:srgbClr val="006600"/>
                </a:solidFill>
              </a:rPr>
              <a:t>–  ÉLET ÚTON</a:t>
            </a:r>
            <a:r>
              <a:rPr lang="en-US" sz="2293" dirty="0">
                <a:solidFill>
                  <a:srgbClr val="00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197941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5926" y="1831641"/>
            <a:ext cx="7863840" cy="1307345"/>
          </a:xfrm>
        </p:spPr>
        <p:txBody>
          <a:bodyPr/>
          <a:lstStyle/>
          <a:p>
            <a:pPr algn="just"/>
            <a:r>
              <a:rPr lang="en-US" sz="1911" dirty="0"/>
              <a:t>Setting up the basis of a safe and cultured transportation behavior and attitude has to be started in childhood. A well established training in childhood may have great results in the adulthood</a:t>
            </a:r>
            <a:r>
              <a:rPr lang="hu-HU" sz="1911" dirty="0"/>
              <a:t>.</a:t>
            </a:r>
            <a:endParaRPr lang="en-US" sz="1911" dirty="0"/>
          </a:p>
          <a:p>
            <a:r>
              <a:rPr lang="hu-HU" sz="1911" dirty="0"/>
              <a:t>P</a:t>
            </a:r>
            <a:r>
              <a:rPr lang="en-US" sz="1911" dirty="0" err="1"/>
              <a:t>ractice</a:t>
            </a:r>
            <a:r>
              <a:rPr lang="en-US" sz="1911" dirty="0"/>
              <a:t> focused teaching! 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04733" y="1262667"/>
            <a:ext cx="7863840" cy="4411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2293" b="1" dirty="0">
                <a:solidFill>
                  <a:schemeClr val="tx1"/>
                </a:solidFill>
              </a:rPr>
              <a:t>„</a:t>
            </a:r>
            <a:r>
              <a:rPr lang="en-US" sz="2293" b="1" dirty="0">
                <a:solidFill>
                  <a:schemeClr val="tx1"/>
                </a:solidFill>
              </a:rPr>
              <a:t>Today’s student is the future teacher</a:t>
            </a:r>
            <a:r>
              <a:rPr lang="hu-HU" sz="2293" b="1" dirty="0">
                <a:solidFill>
                  <a:schemeClr val="tx1"/>
                </a:solidFill>
              </a:rPr>
              <a:t>”</a:t>
            </a:r>
            <a:endParaRPr lang="en-US" sz="2293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42348" y="3345408"/>
            <a:ext cx="3509190" cy="257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Direct target group of the program:</a:t>
            </a:r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hu-HU" sz="1529" dirty="0"/>
              <a:t>t</a:t>
            </a:r>
            <a:r>
              <a:rPr lang="en-US" sz="1529" dirty="0" err="1"/>
              <a:t>oddlers</a:t>
            </a:r>
            <a:r>
              <a:rPr lang="en-US" sz="1529" dirty="0"/>
              <a:t> &amp; small children (0-5 yrs.) </a:t>
            </a:r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US" sz="1529" dirty="0"/>
              <a:t>basic school children (6-10 yrs.)</a:t>
            </a:r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US" sz="1529" dirty="0"/>
              <a:t>grade school children (11-14 yrs.)</a:t>
            </a:r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US" sz="1529" dirty="0"/>
              <a:t>high school children (15-18 yrs.)</a:t>
            </a:r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US" sz="1529" dirty="0"/>
              <a:t>young adults (19-29 yrs.)</a:t>
            </a:r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US" sz="1529" dirty="0"/>
              <a:t>adults (30-64 yrs.)</a:t>
            </a:r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US" sz="1529" dirty="0"/>
              <a:t>elderly people (65+ yrs.)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407930" y="3345408"/>
            <a:ext cx="4003259" cy="323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00"/>
                </a:solidFill>
              </a:rPr>
              <a:t>Indirect target group of the program:</a:t>
            </a:r>
            <a:endParaRPr lang="hu-HU" dirty="0">
              <a:solidFill>
                <a:srgbClr val="006600"/>
              </a:solidFill>
            </a:endParaRPr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GB" sz="1529" dirty="0"/>
              <a:t>The Lifelong Journey program’s professional partners, and the decision makers of these organizations</a:t>
            </a:r>
            <a:endParaRPr lang="hu-HU" sz="1529" dirty="0"/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GB" sz="1529" dirty="0"/>
              <a:t>Teachers/Schools at all levels of education </a:t>
            </a:r>
            <a:endParaRPr lang="hu-HU" sz="1529" dirty="0"/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GB" sz="1529" dirty="0"/>
              <a:t>NGO’s</a:t>
            </a:r>
            <a:endParaRPr lang="hu-HU" sz="1529" dirty="0"/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GB" sz="1529" dirty="0"/>
              <a:t>Driver training professionals</a:t>
            </a:r>
            <a:endParaRPr lang="hu-HU" sz="1529" dirty="0"/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GB" sz="1529" dirty="0"/>
              <a:t>Researchers</a:t>
            </a:r>
            <a:endParaRPr lang="hu-HU" sz="1529" dirty="0"/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GB" sz="1529" dirty="0"/>
              <a:t>Transport experts</a:t>
            </a:r>
            <a:endParaRPr lang="hu-HU" sz="1529" dirty="0"/>
          </a:p>
          <a:p>
            <a:pPr marL="273063" indent="-273063">
              <a:buFont typeface="Arial" panose="020B0604020202020204" pitchFamily="34" charset="0"/>
              <a:buChar char="•"/>
            </a:pPr>
            <a:r>
              <a:rPr lang="en-GB" sz="1529" dirty="0"/>
              <a:t>University students, the future transport engineers</a:t>
            </a:r>
            <a:endParaRPr lang="hu-HU" sz="1529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5404859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ChangeArrowheads="1"/>
          </p:cNvSpPr>
          <p:nvPr/>
        </p:nvSpPr>
        <p:spPr bwMode="auto">
          <a:xfrm>
            <a:off x="257969" y="661910"/>
            <a:ext cx="8737600" cy="60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hu-HU" sz="2485" b="1" dirty="0">
                <a:cs typeface="Calibri" pitchFamily="34" charset="0"/>
              </a:rPr>
              <a:t>Curriculum </a:t>
            </a:r>
            <a:r>
              <a:rPr lang="hu-HU" sz="2485" b="1" dirty="0" err="1">
                <a:cs typeface="Calibri" pitchFamily="34" charset="0"/>
              </a:rPr>
              <a:t>for</a:t>
            </a:r>
            <a:r>
              <a:rPr lang="hu-HU" sz="2485" b="1" dirty="0">
                <a:cs typeface="Calibri" pitchFamily="34" charset="0"/>
              </a:rPr>
              <a:t> </a:t>
            </a:r>
            <a:r>
              <a:rPr lang="hu-HU" sz="2485" b="1" dirty="0" err="1">
                <a:cs typeface="Calibri" pitchFamily="34" charset="0"/>
              </a:rPr>
              <a:t>road</a:t>
            </a:r>
            <a:r>
              <a:rPr lang="hu-HU" sz="2485" b="1" dirty="0">
                <a:cs typeface="Calibri" pitchFamily="34" charset="0"/>
              </a:rPr>
              <a:t> </a:t>
            </a:r>
            <a:r>
              <a:rPr lang="hu-HU" sz="2485" b="1" dirty="0" err="1">
                <a:cs typeface="Calibri" pitchFamily="34" charset="0"/>
              </a:rPr>
              <a:t>safety</a:t>
            </a:r>
            <a:r>
              <a:rPr lang="hu-HU" sz="2485" b="1" dirty="0">
                <a:cs typeface="Calibri" pitchFamily="34" charset="0"/>
              </a:rPr>
              <a:t> </a:t>
            </a:r>
            <a:r>
              <a:rPr lang="hu-HU" sz="2485" b="1" dirty="0" err="1">
                <a:cs typeface="Calibri" pitchFamily="34" charset="0"/>
              </a:rPr>
              <a:t>education</a:t>
            </a:r>
            <a:endParaRPr lang="hu-HU" sz="2485" b="1" dirty="0">
              <a:cs typeface="Calibri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29502" y="1556409"/>
            <a:ext cx="6742819" cy="158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hu-HU" sz="2400" dirty="0" err="1"/>
              <a:t>Methodological</a:t>
            </a:r>
            <a:r>
              <a:rPr lang="hu-HU" sz="2400" dirty="0"/>
              <a:t> </a:t>
            </a:r>
            <a:r>
              <a:rPr lang="hu-HU" sz="2400" dirty="0" err="1"/>
              <a:t>teaching</a:t>
            </a:r>
            <a:r>
              <a:rPr lang="hu-HU" sz="2400" dirty="0"/>
              <a:t> </a:t>
            </a:r>
            <a:r>
              <a:rPr lang="hu-HU" sz="2400" dirty="0" err="1"/>
              <a:t>aids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teachers</a:t>
            </a:r>
            <a:r>
              <a:rPr lang="hu-HU" sz="2400" dirty="0"/>
              <a:t> </a:t>
            </a:r>
            <a:r>
              <a:rPr lang="hu-HU" sz="2400" dirty="0" err="1"/>
              <a:t>developed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age</a:t>
            </a:r>
            <a:r>
              <a:rPr lang="hu-HU" sz="2400" dirty="0"/>
              <a:t> </a:t>
            </a:r>
            <a:r>
              <a:rPr lang="hu-HU" sz="2400" dirty="0" err="1"/>
              <a:t>groups</a:t>
            </a:r>
            <a:endParaRPr lang="hu-HU" sz="2400" dirty="0"/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078" y="3620947"/>
            <a:ext cx="3922818" cy="2609144"/>
          </a:xfrm>
          <a:prstGeom prst="rect">
            <a:avLst/>
          </a:prstGeom>
          <a:noFill/>
          <a:ln w="127000" algn="ctr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193" y="2382101"/>
            <a:ext cx="3510209" cy="2334578"/>
          </a:xfrm>
          <a:prstGeom prst="rect">
            <a:avLst/>
          </a:prstGeom>
          <a:noFill/>
          <a:ln w="127000" algn="ctr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165627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5462" y="5203120"/>
            <a:ext cx="3164346" cy="550651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sz="2676" b="1" dirty="0" err="1">
                <a:latin typeface="Calibri" pitchFamily="34" charset="0"/>
              </a:rPr>
              <a:t>Travel</a:t>
            </a:r>
            <a:r>
              <a:rPr lang="hu-HU" sz="2676" b="1" dirty="0">
                <a:latin typeface="Calibri" pitchFamily="34" charset="0"/>
              </a:rPr>
              <a:t> </a:t>
            </a:r>
            <a:r>
              <a:rPr lang="hu-HU" sz="2676" b="1" dirty="0" err="1">
                <a:latin typeface="Calibri" pitchFamily="34" charset="0"/>
              </a:rPr>
              <a:t>smart</a:t>
            </a:r>
            <a:r>
              <a:rPr lang="hu-HU" sz="2676" b="1" dirty="0">
                <a:latin typeface="Calibri" pitchFamily="34" charset="0"/>
              </a:rPr>
              <a:t>!</a:t>
            </a:r>
            <a:r>
              <a:rPr lang="hu-HU" sz="2293" b="1" dirty="0">
                <a:latin typeface="Calibri" pitchFamily="34" charset="0"/>
              </a:rPr>
              <a:t> </a:t>
            </a:r>
          </a:p>
        </p:txBody>
      </p:sp>
      <p:sp>
        <p:nvSpPr>
          <p:cNvPr id="18435" name="Rectangle 15"/>
          <p:cNvSpPr>
            <a:spLocks noChangeArrowheads="1"/>
          </p:cNvSpPr>
          <p:nvPr/>
        </p:nvSpPr>
        <p:spPr bwMode="auto">
          <a:xfrm>
            <a:off x="257969" y="661910"/>
            <a:ext cx="8737600" cy="60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hu-HU" sz="2485" b="1" dirty="0">
                <a:cs typeface="Calibri" pitchFamily="34" charset="0"/>
              </a:rPr>
              <a:t>Curriculum </a:t>
            </a:r>
            <a:r>
              <a:rPr lang="hu-HU" sz="2485" b="1" dirty="0" err="1">
                <a:cs typeface="Calibri" pitchFamily="34" charset="0"/>
              </a:rPr>
              <a:t>for</a:t>
            </a:r>
            <a:r>
              <a:rPr lang="hu-HU" sz="2485" b="1" dirty="0">
                <a:cs typeface="Calibri" pitchFamily="34" charset="0"/>
              </a:rPr>
              <a:t> </a:t>
            </a:r>
            <a:r>
              <a:rPr lang="hu-HU" sz="2485" b="1" dirty="0" err="1">
                <a:cs typeface="Calibri" pitchFamily="34" charset="0"/>
              </a:rPr>
              <a:t>road</a:t>
            </a:r>
            <a:r>
              <a:rPr lang="hu-HU" sz="2485" b="1" dirty="0">
                <a:cs typeface="Calibri" pitchFamily="34" charset="0"/>
              </a:rPr>
              <a:t> </a:t>
            </a:r>
            <a:r>
              <a:rPr lang="hu-HU" sz="2485" b="1" dirty="0" err="1">
                <a:cs typeface="Calibri" pitchFamily="34" charset="0"/>
              </a:rPr>
              <a:t>safety</a:t>
            </a:r>
            <a:r>
              <a:rPr lang="hu-HU" sz="2485" b="1" dirty="0">
                <a:cs typeface="Calibri" pitchFamily="34" charset="0"/>
              </a:rPr>
              <a:t> </a:t>
            </a:r>
            <a:r>
              <a:rPr lang="hu-HU" sz="2485" b="1" dirty="0" err="1">
                <a:cs typeface="Calibri" pitchFamily="34" charset="0"/>
              </a:rPr>
              <a:t>education</a:t>
            </a:r>
            <a:endParaRPr lang="hu-HU" sz="2485" b="1" dirty="0">
              <a:cs typeface="Calibri" pitchFamily="34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03" y="3895869"/>
            <a:ext cx="4541732" cy="2421043"/>
          </a:xfrm>
          <a:prstGeom prst="rect">
            <a:avLst/>
          </a:prstGeom>
          <a:noFill/>
          <a:ln w="1270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567118" y="1831640"/>
            <a:ext cx="2959558" cy="158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7675" indent="-327675" algn="ctr" eaLnBrk="0" hangingPunct="0">
              <a:spcBef>
                <a:spcPct val="20000"/>
              </a:spcBef>
            </a:pPr>
            <a:r>
              <a:rPr lang="hu-HU" sz="2293" dirty="0" err="1"/>
              <a:t>E-learning</a:t>
            </a:r>
            <a:r>
              <a:rPr lang="hu-HU" sz="2293" dirty="0"/>
              <a:t> curriculum</a:t>
            </a:r>
          </a:p>
          <a:p>
            <a:pPr marL="327675" indent="-327675" algn="ctr" eaLnBrk="0" hangingPunct="0">
              <a:spcBef>
                <a:spcPct val="20000"/>
              </a:spcBef>
            </a:pPr>
            <a:endParaRPr lang="hu-HU" sz="2293" dirty="0"/>
          </a:p>
          <a:p>
            <a:pPr marL="327675" indent="-327675" algn="ctr" eaLnBrk="0" hangingPunct="0">
              <a:spcBef>
                <a:spcPct val="20000"/>
              </a:spcBef>
            </a:pPr>
            <a:r>
              <a:rPr lang="hu-HU" sz="2293" dirty="0" err="1"/>
              <a:t>Developed</a:t>
            </a:r>
            <a:r>
              <a:rPr lang="hu-HU" sz="2293" dirty="0"/>
              <a:t> </a:t>
            </a:r>
            <a:r>
              <a:rPr lang="hu-HU" sz="2293" dirty="0" err="1"/>
              <a:t>by</a:t>
            </a:r>
            <a:r>
              <a:rPr lang="hu-HU" sz="2293" dirty="0"/>
              <a:t> </a:t>
            </a:r>
            <a:r>
              <a:rPr lang="hu-HU" sz="2293" dirty="0" err="1"/>
              <a:t>age</a:t>
            </a:r>
            <a:r>
              <a:rPr lang="hu-HU" sz="2293" dirty="0"/>
              <a:t> </a:t>
            </a:r>
            <a:r>
              <a:rPr lang="hu-HU" sz="2293" dirty="0" err="1"/>
              <a:t>groups</a:t>
            </a:r>
            <a:endParaRPr lang="hu-HU" sz="2293" dirty="0"/>
          </a:p>
        </p:txBody>
      </p:sp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924" y="1831640"/>
            <a:ext cx="4127605" cy="2229908"/>
          </a:xfrm>
          <a:prstGeom prst="rect">
            <a:avLst/>
          </a:prstGeom>
          <a:noFill/>
          <a:ln w="127000" algn="ctr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5314846" y="4377522"/>
            <a:ext cx="3164346" cy="55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7675" indent="-327675" algn="ctr" eaLnBrk="0" hangingPunct="0">
              <a:spcBef>
                <a:spcPct val="20000"/>
              </a:spcBef>
            </a:pPr>
            <a:endParaRPr lang="hu-HU" sz="1911" dirty="0"/>
          </a:p>
        </p:txBody>
      </p:sp>
    </p:spTree>
    <p:extLst>
      <p:ext uri="{BB962C8B-B14F-4D97-AF65-F5344CB8AC3E}">
        <p14:creationId xmlns:p14="http://schemas.microsoft.com/office/powerpoint/2010/main" val="38363918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349" y="3414216"/>
            <a:ext cx="4129123" cy="2903432"/>
          </a:xfrm>
          <a:prstGeom prst="rect">
            <a:avLst/>
          </a:prstGeom>
          <a:noFill/>
          <a:ln w="127000" algn="ctr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483" name="Rectangle 15"/>
          <p:cNvSpPr>
            <a:spLocks noChangeArrowheads="1"/>
          </p:cNvSpPr>
          <p:nvPr/>
        </p:nvSpPr>
        <p:spPr bwMode="auto">
          <a:xfrm>
            <a:off x="257969" y="661910"/>
            <a:ext cx="8737600" cy="60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hu-HU" sz="2293" b="1" dirty="0"/>
              <a:t>Road </a:t>
            </a:r>
            <a:r>
              <a:rPr lang="hu-HU" sz="2293" b="1" dirty="0" err="1"/>
              <a:t>safety</a:t>
            </a:r>
            <a:r>
              <a:rPr lang="hu-HU" sz="2293" b="1" dirty="0"/>
              <a:t> </a:t>
            </a:r>
            <a:r>
              <a:rPr lang="hu-HU" sz="2293" b="1" dirty="0" err="1"/>
              <a:t>animation</a:t>
            </a:r>
            <a:r>
              <a:rPr lang="hu-HU" sz="2293" b="1" dirty="0"/>
              <a:t> </a:t>
            </a:r>
            <a:r>
              <a:rPr lang="hu-HU" sz="2293" b="1" dirty="0" err="1"/>
              <a:t>films</a:t>
            </a:r>
            <a:r>
              <a:rPr lang="hu-HU" sz="2293" b="1" dirty="0"/>
              <a:t>: </a:t>
            </a:r>
            <a:r>
              <a:rPr lang="hu-HU" sz="2293" b="1" dirty="0" err="1"/>
              <a:t>miniKRESZ</a:t>
            </a:r>
            <a:endParaRPr lang="hu-HU" sz="2293" b="1" dirty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000" y="1556409"/>
            <a:ext cx="3440430" cy="2509026"/>
          </a:xfrm>
          <a:prstGeom prst="rect">
            <a:avLst/>
          </a:prstGeom>
          <a:noFill/>
          <a:ln w="127000" algn="ctr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94798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19381</TotalTime>
  <Words>1428</Words>
  <Application>Microsoft Office PowerPoint</Application>
  <PresentationFormat>Custom</PresentationFormat>
  <Paragraphs>244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Corbel</vt:lpstr>
      <vt:lpstr>Trebuchet MS</vt:lpstr>
      <vt:lpstr>1_Alapértelmezett terv</vt:lpstr>
      <vt:lpstr>2_Alapértelmezett terv</vt:lpstr>
      <vt:lpstr>PowerPoint Presentation</vt:lpstr>
      <vt:lpstr> Life on the Road programme Cooperation for the travelers  </vt:lpstr>
      <vt:lpstr>PowerPoint Presentation</vt:lpstr>
      <vt:lpstr>PowerPoint Presentation</vt:lpstr>
      <vt:lpstr>PowerPoint Presentation</vt:lpstr>
      <vt:lpstr>„Today’s student is the future teacher”</vt:lpstr>
      <vt:lpstr>PowerPoint Presentation</vt:lpstr>
      <vt:lpstr>PowerPoint Presentation</vt:lpstr>
      <vt:lpstr>PowerPoint Presentation</vt:lpstr>
      <vt:lpstr>What are the future plans?</vt:lpstr>
      <vt:lpstr>What are the future plans?</vt:lpstr>
      <vt:lpstr> Two-wheeler school</vt:lpstr>
      <vt:lpstr>PowerPoint Presentation</vt:lpstr>
      <vt:lpstr>History</vt:lpstr>
      <vt:lpstr>Reasons for the training</vt:lpstr>
      <vt:lpstr>Connection to the Life on the Road Programme</vt:lpstr>
      <vt:lpstr>Factors affecting 13-18 year olds transportation</vt:lpstr>
      <vt:lpstr>Factors affecting 13-18 year olds transport </vt:lpstr>
      <vt:lpstr>Messages for the target group</vt:lpstr>
      <vt:lpstr>Knowledge groups for this age group</vt:lpstr>
      <vt:lpstr>Groups of knowledge for this age group</vt:lpstr>
      <vt:lpstr>Methods and tools of the program</vt:lpstr>
      <vt:lpstr>Methods of the program</vt:lpstr>
      <vt:lpstr>Experiences– 2018</vt:lpstr>
      <vt:lpstr>Closing event – III. National Cycling and Moped Safety and Vehicle Management Competition</vt:lpstr>
      <vt:lpstr>Literature used</vt:lpstr>
      <vt:lpstr>PowerPoint Presentation</vt:lpstr>
    </vt:vector>
  </TitlesOfParts>
  <Company>KTI Közlekedéstudományi Intézet Nonprofit Kft.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Közlekedésbiztonság, Környezetvédelem</dc:title>
  <dc:subject>grafikon, térkép, táblázat</dc:subject>
  <dc:creator>Garda Zsolt Béla</dc:creator>
  <cp:keywords>TREND</cp:keywords>
  <dc:description>Szerkesztette, készítette és látvány: GARDA Zsolt Béla</dc:description>
  <cp:lastModifiedBy>Babette De Wilde</cp:lastModifiedBy>
  <cp:revision>608</cp:revision>
  <cp:lastPrinted>2016-04-13T06:58:04Z</cp:lastPrinted>
  <dcterms:created xsi:type="dcterms:W3CDTF">2004-10-12T19:04:48Z</dcterms:created>
  <dcterms:modified xsi:type="dcterms:W3CDTF">2019-06-14T06:12:28Z</dcterms:modified>
</cp:coreProperties>
</file>